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86" r:id="rId2"/>
    <p:sldId id="515" r:id="rId3"/>
    <p:sldId id="504" r:id="rId4"/>
    <p:sldId id="582" r:id="rId5"/>
    <p:sldId id="585" r:id="rId6"/>
    <p:sldId id="576" r:id="rId7"/>
    <p:sldId id="578" r:id="rId8"/>
    <p:sldId id="580" r:id="rId9"/>
    <p:sldId id="535" r:id="rId10"/>
    <p:sldId id="601" r:id="rId11"/>
    <p:sldId id="524" r:id="rId12"/>
    <p:sldId id="569" r:id="rId13"/>
    <p:sldId id="570" r:id="rId14"/>
    <p:sldId id="571" r:id="rId15"/>
    <p:sldId id="593" r:id="rId16"/>
    <p:sldId id="561" r:id="rId17"/>
    <p:sldId id="572" r:id="rId18"/>
    <p:sldId id="527" r:id="rId19"/>
    <p:sldId id="562" r:id="rId20"/>
    <p:sldId id="528" r:id="rId21"/>
    <p:sldId id="566" r:id="rId22"/>
    <p:sldId id="573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FF0000"/>
    <a:srgbClr val="CC3300"/>
    <a:srgbClr val="0000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8" autoAdjust="0"/>
    <p:restoredTop sz="92832" autoAdjust="0"/>
  </p:normalViewPr>
  <p:slideViewPr>
    <p:cSldViewPr>
      <p:cViewPr>
        <p:scale>
          <a:sx n="80" d="100"/>
          <a:sy n="80" d="100"/>
        </p:scale>
        <p:origin x="-586" y="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CC1C51-6859-440D-A5EF-25DF5FDEB1A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0C2AC-92EC-4D19-A67C-64CD2AEAA39C}" type="slidenum">
              <a:rPr lang="en-GB"/>
              <a:pPr/>
              <a:t>1</a:t>
            </a:fld>
            <a:endParaRPr lang="en-GB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A4A0-B194-4DDC-9499-1C20A129CE05}" type="slidenum">
              <a:rPr lang="en-GB"/>
              <a:pPr/>
              <a:t>21</a:t>
            </a:fld>
            <a:endParaRPr lang="en-GB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05AA1-BA96-48A8-8BAC-C9C23EA896D6}" type="slidenum">
              <a:rPr lang="en-GB"/>
              <a:pPr/>
              <a:t>22</a:t>
            </a:fld>
            <a:endParaRPr lang="en-GB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E76C9-9AAA-4239-B34D-A41767C4290A}" type="slidenum">
              <a:rPr lang="en-GB"/>
              <a:pPr/>
              <a:t>9</a:t>
            </a:fld>
            <a:endParaRPr lang="en-GB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E76C9-9AAA-4239-B34D-A41767C4290A}" type="slidenum">
              <a:rPr lang="en-GB"/>
              <a:pPr/>
              <a:t>10</a:t>
            </a:fld>
            <a:endParaRPr lang="en-GB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4A23F-6A26-4383-9FA8-C6E551DDD8D0}" type="slidenum">
              <a:rPr lang="en-GB"/>
              <a:pPr/>
              <a:t>12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0F845-AB8C-4486-982E-FB4E1FCE1ED5}" type="slidenum">
              <a:rPr lang="en-GB"/>
              <a:pPr/>
              <a:t>15</a:t>
            </a:fld>
            <a:endParaRPr lang="en-GB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0F845-AB8C-4486-982E-FB4E1FCE1ED5}" type="slidenum">
              <a:rPr lang="en-GB"/>
              <a:pPr/>
              <a:t>16</a:t>
            </a:fld>
            <a:endParaRPr lang="en-GB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6ABD-6BA8-47A8-BD00-ED4FB56AD438}" type="slidenum">
              <a:rPr lang="en-GB"/>
              <a:pPr/>
              <a:t>17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4B1AB-94DC-4802-8F48-ED3AF8C77FAB}" type="slidenum">
              <a:rPr lang="en-GB"/>
              <a:pPr/>
              <a:t>18</a:t>
            </a:fld>
            <a:endParaRPr lang="en-GB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E7CDA-673A-49A2-9B75-A40D482ECAB4}" type="slidenum">
              <a:rPr lang="en-GB"/>
              <a:pPr/>
              <a:t>19</a:t>
            </a:fld>
            <a:endParaRPr lang="en-GB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3D9DD-609D-4ECB-A04C-B57B7D6C9F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0CA0-C07A-430F-B2D6-D2A3FC2823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C48EF-0304-4CB2-9CBA-BDBA4B7DCA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D1CF0B-5794-4EFC-980D-01D84DB38A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CCD6-C803-4F6F-9C2D-70CBAAAD9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8C3E-C07C-4180-9D6C-91DBB42EFE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4FF1-8AA7-4BF8-B6B3-2E881BBC2F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F75A4-10A7-4B2C-A9CF-D8CCA1F0A8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6755F-5BF0-4FB8-BB05-042DE0E0DF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A7EB3-288A-4A78-9483-858512DA82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62B8F-1DE9-417F-B8CF-D5AE40EA83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D3814-9518-4112-884F-366F9F43BC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C7B8CC-D7EB-4C56-B135-BE0CEED3714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1.w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90823"/>
            <a:ext cx="9073008" cy="1470025"/>
          </a:xfrm>
          <a:noFill/>
          <a:ln/>
        </p:spPr>
        <p:txBody>
          <a:bodyPr/>
          <a:lstStyle/>
          <a:p>
            <a:r>
              <a:rPr lang="en-GB" sz="2400" dirty="0" smtClean="0"/>
              <a:t>Turbulence in </a:t>
            </a:r>
            <a:r>
              <a:rPr lang="en-GB" sz="2400" dirty="0" err="1" smtClean="0"/>
              <a:t>Superfluid</a:t>
            </a:r>
            <a:r>
              <a:rPr lang="en-GB" sz="2400" dirty="0" smtClean="0"/>
              <a:t> </a:t>
            </a:r>
            <a:r>
              <a:rPr lang="en-GB" sz="2400" baseline="30000" dirty="0" smtClean="0"/>
              <a:t>4</a:t>
            </a:r>
            <a:r>
              <a:rPr lang="en-GB" sz="2400" dirty="0" smtClean="0"/>
              <a:t>He in the </a:t>
            </a:r>
            <a:r>
              <a:rPr lang="en-GB" sz="2400" i="1" dirty="0" smtClean="0"/>
              <a:t>T </a:t>
            </a:r>
            <a:r>
              <a:rPr lang="en-GB" sz="2400" dirty="0" smtClean="0"/>
              <a:t>= 0 Limit</a:t>
            </a:r>
            <a:endParaRPr lang="en-GB" sz="2200" dirty="0"/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-180975" y="1938318"/>
            <a:ext cx="9577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Arial" pitchFamily="34" charset="0"/>
              </a:rPr>
              <a:t>Andrei </a:t>
            </a:r>
            <a:r>
              <a:rPr lang="en-GB" sz="1600" dirty="0" err="1" smtClean="0">
                <a:latin typeface="Arial" pitchFamily="34" charset="0"/>
              </a:rPr>
              <a:t>Golov</a:t>
            </a:r>
            <a:endParaRPr lang="en-GB" sz="1600" dirty="0" smtClean="0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</a:rPr>
              <a:t>Paul </a:t>
            </a:r>
            <a:r>
              <a:rPr lang="en-GB" sz="1600" dirty="0" err="1" smtClean="0">
                <a:latin typeface="Arial" pitchFamily="34" charset="0"/>
              </a:rPr>
              <a:t>Walmsley</a:t>
            </a:r>
            <a:r>
              <a:rPr lang="en-GB" sz="1600" dirty="0" smtClean="0">
                <a:latin typeface="Arial" pitchFamily="34" charset="0"/>
              </a:rPr>
              <a:t>, Sasha </a:t>
            </a:r>
            <a:r>
              <a:rPr lang="en-GB" sz="1600" dirty="0" err="1" smtClean="0">
                <a:latin typeface="Arial" pitchFamily="34" charset="0"/>
              </a:rPr>
              <a:t>Levchenko</a:t>
            </a:r>
            <a:r>
              <a:rPr lang="en-GB" sz="1600" dirty="0" smtClean="0">
                <a:latin typeface="Arial" pitchFamily="34" charset="0"/>
              </a:rPr>
              <a:t>, Joe </a:t>
            </a:r>
            <a:r>
              <a:rPr lang="en-GB" sz="1600" dirty="0" err="1" smtClean="0">
                <a:latin typeface="Arial" pitchFamily="34" charset="0"/>
              </a:rPr>
              <a:t>Vinen</a:t>
            </a:r>
            <a:r>
              <a:rPr lang="en-GB" sz="1600" dirty="0" smtClean="0">
                <a:latin typeface="Arial" pitchFamily="34" charset="0"/>
              </a:rPr>
              <a:t>, Henry Hall, </a:t>
            </a:r>
          </a:p>
          <a:p>
            <a:pPr algn="ctr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</a:rPr>
              <a:t>Peter </a:t>
            </a:r>
            <a:r>
              <a:rPr lang="en-GB" sz="1600" dirty="0" err="1" smtClean="0">
                <a:latin typeface="Arial" pitchFamily="34" charset="0"/>
              </a:rPr>
              <a:t>Tompsett</a:t>
            </a:r>
            <a:r>
              <a:rPr lang="en-GB" sz="1600" dirty="0" smtClean="0">
                <a:latin typeface="Arial" pitchFamily="34" charset="0"/>
              </a:rPr>
              <a:t>, Dmitry </a:t>
            </a:r>
            <a:r>
              <a:rPr lang="en-GB" sz="1600" dirty="0" err="1" smtClean="0">
                <a:latin typeface="Arial" pitchFamily="34" charset="0"/>
              </a:rPr>
              <a:t>Zmeev</a:t>
            </a:r>
            <a:r>
              <a:rPr lang="en-GB" sz="1600" dirty="0" smtClean="0">
                <a:latin typeface="Arial" pitchFamily="34" charset="0"/>
              </a:rPr>
              <a:t>,  </a:t>
            </a:r>
            <a:r>
              <a:rPr lang="en-GB" sz="1600" dirty="0" err="1" smtClean="0">
                <a:latin typeface="Arial" pitchFamily="34" charset="0"/>
              </a:rPr>
              <a:t>Fatemeh</a:t>
            </a: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</a:rPr>
              <a:t>Pakpour</a:t>
            </a:r>
            <a:r>
              <a:rPr lang="en-GB" sz="1600" dirty="0" smtClean="0">
                <a:latin typeface="Arial" pitchFamily="34" charset="0"/>
              </a:rPr>
              <a:t>, Matt Fear</a:t>
            </a:r>
            <a:endParaRPr lang="en-GB" sz="1600" dirty="0">
              <a:latin typeface="Arial" pitchFamily="34" charset="0"/>
            </a:endParaRPr>
          </a:p>
        </p:txBody>
      </p:sp>
      <p:pic>
        <p:nvPicPr>
          <p:cNvPr id="475140" name="Picture 4" descr="new_logo_cro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46038"/>
            <a:ext cx="1979612" cy="1951037"/>
          </a:xfrm>
          <a:prstGeom prst="rect">
            <a:avLst/>
          </a:prstGeom>
          <a:noFill/>
        </p:spPr>
      </p:pic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251520" y="3645024"/>
            <a:ext cx="53159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Arial" pitchFamily="34" charset="0"/>
              </a:rPr>
              <a:t>Helium systems: order and topological defects </a:t>
            </a:r>
            <a:br>
              <a:rPr lang="en-GB" dirty="0" smtClean="0">
                <a:solidFill>
                  <a:srgbClr val="002060"/>
                </a:solidFill>
                <a:latin typeface="Arial" pitchFamily="34" charset="0"/>
              </a:rPr>
            </a:br>
            <a:endParaRPr lang="en-GB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Arial" pitchFamily="34" charset="0"/>
              </a:rPr>
              <a:t>Vortex tangles in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</a:rPr>
              <a:t>superfluid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GB" baseline="30000" dirty="0" smtClean="0">
                <a:solidFill>
                  <a:srgbClr val="002060"/>
                </a:solidFill>
                <a:latin typeface="Arial" pitchFamily="34" charset="0"/>
              </a:rPr>
              <a:t>4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</a:rPr>
              <a:t>He in the </a:t>
            </a:r>
            <a:r>
              <a:rPr lang="en-GB" i="1" dirty="0" smtClean="0">
                <a:solidFill>
                  <a:srgbClr val="002060"/>
                </a:solidFill>
                <a:latin typeface="Arial" pitchFamily="34" charset="0"/>
              </a:rPr>
              <a:t>T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</a:rPr>
              <a:t>=0 limit</a:t>
            </a:r>
            <a:br>
              <a:rPr lang="en-GB" dirty="0" smtClean="0">
                <a:solidFill>
                  <a:srgbClr val="002060"/>
                </a:solidFill>
                <a:latin typeface="Arial" pitchFamily="34" charset="0"/>
              </a:rPr>
            </a:br>
            <a:endParaRPr lang="en-GB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Arial" pitchFamily="34" charset="0"/>
              </a:rPr>
              <a:t>Manchester experimental techniques</a:t>
            </a:r>
            <a:br>
              <a:rPr lang="en-GB" dirty="0" smtClean="0">
                <a:solidFill>
                  <a:srgbClr val="002060"/>
                </a:solidFill>
                <a:latin typeface="Arial" pitchFamily="34" charset="0"/>
              </a:rPr>
            </a:br>
            <a:endParaRPr lang="en-GB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Arial" pitchFamily="34" charset="0"/>
              </a:rPr>
              <a:t>Freely decaying quantum turbulence</a:t>
            </a:r>
            <a:br>
              <a:rPr lang="en-GB" dirty="0" smtClean="0">
                <a:solidFill>
                  <a:srgbClr val="002060"/>
                </a:solidFill>
                <a:latin typeface="Arial" pitchFamily="34" charset="0"/>
              </a:rPr>
            </a:br>
            <a:endParaRPr lang="en-GB" dirty="0" smtClean="0">
              <a:solidFill>
                <a:srgbClr val="008000"/>
              </a:solidFill>
              <a:latin typeface="Arial" pitchFamily="34" charset="0"/>
            </a:endParaRPr>
          </a:p>
          <a:p>
            <a:pPr marL="342900" indent="-342900"/>
            <a:endParaRPr lang="en-GB" dirty="0" smtClean="0">
              <a:latin typeface="Arial" pitchFamily="34" charset="0"/>
            </a:endParaRP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2267744" y="0"/>
            <a:ext cx="11708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n-lt"/>
              </a:rPr>
              <a:t>    Relaxation, Turbulence and Non-Equilibrium Dynamics of Matter Fields</a:t>
            </a:r>
            <a:br>
              <a:rPr lang="en-GB" sz="16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				           Heidelberg, 22 June 2012</a:t>
            </a:r>
            <a:endParaRPr lang="en-GB" sz="1600" dirty="0">
              <a:latin typeface="+mn-lt"/>
            </a:endParaRPr>
          </a:p>
        </p:txBody>
      </p:sp>
      <p:pic>
        <p:nvPicPr>
          <p:cNvPr id="7" name="Picture 6" descr="srotat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329" y="3231976"/>
            <a:ext cx="34321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0" y="1730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/>
              <a:t>What is the </a:t>
            </a:r>
            <a:r>
              <a:rPr lang="en-GB" sz="2800" i="1" dirty="0" smtClean="0"/>
              <a:t>T</a:t>
            </a:r>
            <a:r>
              <a:rPr lang="en-GB" sz="2800" dirty="0" smtClean="0"/>
              <a:t> = 0 limit?</a:t>
            </a:r>
            <a:endParaRPr lang="en-GB" sz="2800" i="1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9512" y="5589240"/>
            <a:ext cx="8853487" cy="750887"/>
            <a:chOff x="62" y="2916"/>
            <a:chExt cx="5577" cy="473"/>
          </a:xfrm>
        </p:grpSpPr>
        <p:sp>
          <p:nvSpPr>
            <p:cNvPr id="353300" name="Line 20"/>
            <p:cNvSpPr>
              <a:spLocks noChangeShapeType="1"/>
            </p:cNvSpPr>
            <p:nvPr/>
          </p:nvSpPr>
          <p:spPr bwMode="auto">
            <a:xfrm>
              <a:off x="198" y="3187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01" name="Text Box 21"/>
            <p:cNvSpPr txBox="1">
              <a:spLocks noChangeArrowheads="1"/>
            </p:cNvSpPr>
            <p:nvPr/>
          </p:nvSpPr>
          <p:spPr bwMode="auto">
            <a:xfrm>
              <a:off x="140" y="29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d</a:t>
              </a:r>
            </a:p>
          </p:txBody>
        </p:sp>
        <p:sp>
          <p:nvSpPr>
            <p:cNvPr id="353302" name="Text Box 22"/>
            <p:cNvSpPr txBox="1">
              <a:spLocks noChangeArrowheads="1"/>
            </p:cNvSpPr>
            <p:nvPr/>
          </p:nvSpPr>
          <p:spPr bwMode="auto">
            <a:xfrm>
              <a:off x="4734" y="2916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dissipation</a:t>
              </a:r>
            </a:p>
          </p:txBody>
        </p:sp>
        <p:sp>
          <p:nvSpPr>
            <p:cNvPr id="353303" name="Text Box 23"/>
            <p:cNvSpPr txBox="1">
              <a:spLocks noChangeArrowheads="1"/>
            </p:cNvSpPr>
            <p:nvPr/>
          </p:nvSpPr>
          <p:spPr bwMode="auto">
            <a:xfrm>
              <a:off x="5459" y="3052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k</a:t>
              </a:r>
            </a:p>
          </p:txBody>
        </p:sp>
        <p:sp>
          <p:nvSpPr>
            <p:cNvPr id="353304" name="Text Box 24"/>
            <p:cNvSpPr txBox="1">
              <a:spLocks noChangeArrowheads="1"/>
            </p:cNvSpPr>
            <p:nvPr/>
          </p:nvSpPr>
          <p:spPr bwMode="auto">
            <a:xfrm>
              <a:off x="2317" y="2928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 dirty="0"/>
                <a:t>l </a:t>
              </a:r>
              <a:r>
                <a:rPr lang="en-GB" dirty="0"/>
                <a:t>= </a:t>
              </a:r>
              <a:r>
                <a:rPr lang="en-GB" i="1" dirty="0"/>
                <a:t>L</a:t>
              </a:r>
              <a:r>
                <a:rPr lang="en-GB" baseline="30000" dirty="0"/>
                <a:t>-1/2</a:t>
              </a:r>
            </a:p>
          </p:txBody>
        </p:sp>
        <p:sp>
          <p:nvSpPr>
            <p:cNvPr id="353305" name="Text Box 25"/>
            <p:cNvSpPr txBox="1">
              <a:spLocks noChangeArrowheads="1"/>
            </p:cNvSpPr>
            <p:nvPr/>
          </p:nvSpPr>
          <p:spPr bwMode="auto">
            <a:xfrm>
              <a:off x="872" y="2928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Classical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53306" name="Text Box 26"/>
            <p:cNvSpPr txBox="1">
              <a:spLocks noChangeArrowheads="1"/>
            </p:cNvSpPr>
            <p:nvPr/>
          </p:nvSpPr>
          <p:spPr bwMode="auto">
            <a:xfrm>
              <a:off x="3533" y="2916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FF"/>
                  </a:solidFill>
                </a:rPr>
                <a:t>Quantum</a:t>
              </a:r>
            </a:p>
          </p:txBody>
        </p:sp>
        <p:sp>
          <p:nvSpPr>
            <p:cNvPr id="353309" name="Text Box 29"/>
            <p:cNvSpPr txBox="1">
              <a:spLocks noChangeArrowheads="1"/>
            </p:cNvSpPr>
            <p:nvPr/>
          </p:nvSpPr>
          <p:spPr bwMode="auto">
            <a:xfrm>
              <a:off x="2226" y="3155"/>
              <a:ext cx="8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0.03 </a:t>
              </a:r>
              <a:r>
                <a:rPr lang="en-GB" dirty="0" smtClean="0"/>
                <a:t>– </a:t>
              </a:r>
              <a:r>
                <a:rPr lang="en-GB" dirty="0"/>
                <a:t>3 mm</a:t>
              </a:r>
            </a:p>
          </p:txBody>
        </p:sp>
        <p:sp>
          <p:nvSpPr>
            <p:cNvPr id="353310" name="Text Box 30"/>
            <p:cNvSpPr txBox="1">
              <a:spLocks noChangeArrowheads="1"/>
            </p:cNvSpPr>
            <p:nvPr/>
          </p:nvSpPr>
          <p:spPr bwMode="auto">
            <a:xfrm>
              <a:off x="62" y="3155"/>
              <a:ext cx="5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45 mm</a:t>
              </a:r>
            </a:p>
          </p:txBody>
        </p:sp>
        <p:sp>
          <p:nvSpPr>
            <p:cNvPr id="353311" name="Text Box 31"/>
            <p:cNvSpPr txBox="1">
              <a:spLocks noChangeArrowheads="1"/>
            </p:cNvSpPr>
            <p:nvPr/>
          </p:nvSpPr>
          <p:spPr bwMode="auto">
            <a:xfrm>
              <a:off x="4706" y="3158"/>
              <a:ext cx="6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l</a:t>
              </a:r>
              <a:r>
                <a:rPr lang="en-GB"/>
                <a:t> ~ 3 nm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51520" y="2132856"/>
            <a:ext cx="3900487" cy="1920875"/>
            <a:chOff x="68" y="3022"/>
            <a:chExt cx="2457" cy="1210"/>
          </a:xfrm>
        </p:grpSpPr>
        <p:pic>
          <p:nvPicPr>
            <p:cNvPr id="353314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3022"/>
              <a:ext cx="2185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3315" name="Text Box 35"/>
            <p:cNvSpPr txBox="1">
              <a:spLocks noChangeArrowheads="1"/>
            </p:cNvSpPr>
            <p:nvPr/>
          </p:nvSpPr>
          <p:spPr bwMode="auto">
            <a:xfrm>
              <a:off x="68" y="4020"/>
              <a:ext cx="64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i="1" dirty="0">
                  <a:latin typeface="Arial" pitchFamily="34" charset="0"/>
                </a:rPr>
                <a:t>T</a:t>
              </a:r>
              <a:r>
                <a:rPr lang="en-GB" sz="1600" dirty="0">
                  <a:latin typeface="Arial" pitchFamily="34" charset="0"/>
                </a:rPr>
                <a:t> = 1.6 K</a:t>
              </a:r>
            </a:p>
          </p:txBody>
        </p:sp>
        <p:sp>
          <p:nvSpPr>
            <p:cNvPr id="353316" name="Text Box 36"/>
            <p:cNvSpPr txBox="1">
              <a:spLocks noChangeArrowheads="1"/>
            </p:cNvSpPr>
            <p:nvPr/>
          </p:nvSpPr>
          <p:spPr bwMode="auto">
            <a:xfrm>
              <a:off x="1383" y="3989"/>
              <a:ext cx="41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i="1">
                  <a:latin typeface="Arial" pitchFamily="34" charset="0"/>
                </a:rPr>
                <a:t>T</a:t>
              </a:r>
              <a:r>
                <a:rPr lang="en-GB" sz="1600">
                  <a:latin typeface="Arial" pitchFamily="34" charset="0"/>
                </a:rPr>
                <a:t> = 0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793834" y="5013176"/>
            <a:ext cx="26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 inter-vortex distance</a:t>
            </a:r>
            <a:endParaRPr lang="en-GB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3853508" y="5469036"/>
            <a:ext cx="2864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3003" y="63000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vortex bundles, etc.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572440" y="630932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Kelvin waves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4644008" y="1268760"/>
            <a:ext cx="4287830" cy="3504431"/>
            <a:chOff x="80772" y="2996952"/>
            <a:chExt cx="4287830" cy="3504431"/>
          </a:xfrm>
        </p:grpSpPr>
        <p:grpSp>
          <p:nvGrpSpPr>
            <p:cNvPr id="41" name="Group 14"/>
            <p:cNvGrpSpPr/>
            <p:nvPr/>
          </p:nvGrpSpPr>
          <p:grpSpPr>
            <a:xfrm>
              <a:off x="539552" y="2996952"/>
              <a:ext cx="3829050" cy="3504431"/>
              <a:chOff x="539552" y="2996952"/>
              <a:chExt cx="3829050" cy="3504431"/>
            </a:xfrm>
          </p:grpSpPr>
          <p:pic>
            <p:nvPicPr>
              <p:cNvPr id="43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9552" y="3501008"/>
                <a:ext cx="3829050" cy="300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683568" y="2996952"/>
                <a:ext cx="216024" cy="5760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80772" y="4653136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Symbol" pitchFamily="18" charset="2"/>
                </a:rPr>
                <a:t>a</a:t>
              </a:r>
              <a:r>
                <a:rPr lang="en-GB" baseline="30000" dirty="0" smtClean="0"/>
                <a:t>-1</a:t>
              </a:r>
              <a:endParaRPr lang="en-GB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Types of vortex tangles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53078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1600" b="1" dirty="0" smtClean="0">
                <a:latin typeface="+mn-lt"/>
              </a:rPr>
              <a:t>Uncorrelated (</a:t>
            </a:r>
            <a:r>
              <a:rPr lang="en-GB" sz="1600" b="1" dirty="0" err="1" smtClean="0">
                <a:latin typeface="+mn-lt"/>
              </a:rPr>
              <a:t>Vinen</a:t>
            </a:r>
            <a:r>
              <a:rPr lang="en-GB" sz="1600" b="1" dirty="0" smtClean="0">
                <a:latin typeface="+mn-lt"/>
              </a:rPr>
              <a:t>) tangle of vortex loops </a:t>
            </a:r>
            <a:r>
              <a:rPr lang="en-GB" sz="1600" dirty="0" smtClean="0">
                <a:latin typeface="+mn-lt"/>
              </a:rPr>
              <a:t>(</a:t>
            </a:r>
            <a:r>
              <a:rPr lang="en-GB" sz="1600" i="1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c</a:t>
            </a:r>
            <a:r>
              <a:rPr lang="en-GB" sz="1600" dirty="0" smtClean="0">
                <a:latin typeface="+mn-lt"/>
              </a:rPr>
              <a:t> &lt;&lt; </a:t>
            </a:r>
            <a:r>
              <a:rPr lang="en-GB" sz="1600" i="1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q</a:t>
            </a:r>
            <a:r>
              <a:rPr lang="en-GB" sz="1600" baseline="-25000" dirty="0" smtClean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) :</a:t>
            </a:r>
          </a:p>
          <a:p>
            <a:pPr marL="342900" indent="-342900">
              <a:buAutoNum type="arabicPeriod"/>
            </a:pPr>
            <a:endParaRPr lang="en-GB" sz="1600" dirty="0" smtClean="0">
              <a:latin typeface="+mn-lt"/>
            </a:endParaRPr>
          </a:p>
          <a:p>
            <a:pPr marL="342900" indent="-342900"/>
            <a:r>
              <a:rPr lang="en-GB" sz="1600" dirty="0" smtClean="0">
                <a:latin typeface="+mn-lt"/>
              </a:rPr>
              <a:t>Free decay: </a:t>
            </a:r>
            <a:r>
              <a:rPr lang="en-GB" sz="1600" i="1" dirty="0" smtClean="0">
                <a:solidFill>
                  <a:srgbClr val="C00000"/>
                </a:solidFill>
                <a:latin typeface="+mn-lt"/>
              </a:rPr>
              <a:t>L(t)</a:t>
            </a:r>
            <a:r>
              <a:rPr lang="en-GB" sz="1600" dirty="0" smtClean="0">
                <a:solidFill>
                  <a:srgbClr val="C00000"/>
                </a:solidFill>
                <a:latin typeface="+mn-lt"/>
              </a:rPr>
              <a:t> = </a:t>
            </a:r>
            <a:r>
              <a:rPr lang="en-GB" sz="1600" i="1" dirty="0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en-GB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GB" sz="1600" baseline="30000" dirty="0" smtClean="0">
                <a:solidFill>
                  <a:srgbClr val="C00000"/>
                </a:solidFill>
                <a:latin typeface="+mn-lt"/>
              </a:rPr>
              <a:t>-1</a:t>
            </a:r>
            <a:r>
              <a:rPr lang="en-GB" sz="1600" i="1" dirty="0" smtClean="0">
                <a:solidFill>
                  <a:srgbClr val="C00000"/>
                </a:solidFill>
                <a:latin typeface="+mn-lt"/>
              </a:rPr>
              <a:t>t</a:t>
            </a:r>
            <a:r>
              <a:rPr lang="en-GB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600" baseline="30000" dirty="0" smtClean="0">
                <a:solidFill>
                  <a:srgbClr val="C00000"/>
                </a:solidFill>
                <a:latin typeface="+mn-lt"/>
              </a:rPr>
              <a:t>-1 </a:t>
            </a:r>
            <a:r>
              <a:rPr lang="en-GB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,</a:t>
            </a:r>
          </a:p>
          <a:p>
            <a:pPr marL="342900" indent="-342900"/>
            <a:r>
              <a:rPr lang="en-GB" sz="1600" dirty="0" smtClean="0">
                <a:latin typeface="+mn-lt"/>
              </a:rPr>
              <a:t>where </a:t>
            </a:r>
            <a:r>
              <a:rPr lang="en-GB" sz="1600" i="1" dirty="0" smtClean="0">
                <a:latin typeface="+mn-lt"/>
              </a:rPr>
              <a:t>B</a:t>
            </a:r>
            <a:r>
              <a:rPr lang="en-GB" sz="1600" dirty="0" smtClean="0">
                <a:latin typeface="+mn-lt"/>
              </a:rPr>
              <a:t> = </a:t>
            </a:r>
            <a:r>
              <a:rPr lang="en-GB" sz="1600" dirty="0" err="1" smtClean="0">
                <a:latin typeface="+mn-lt"/>
              </a:rPr>
              <a:t>ln</a:t>
            </a:r>
            <a:r>
              <a:rPr lang="en-GB" sz="1600" dirty="0" smtClean="0">
                <a:latin typeface="+mn-lt"/>
              </a:rPr>
              <a:t>(l/a</a:t>
            </a:r>
            <a:r>
              <a:rPr lang="en-GB" sz="1600" baseline="-25000" dirty="0" smtClean="0">
                <a:latin typeface="+mn-lt"/>
              </a:rPr>
              <a:t>0</a:t>
            </a:r>
            <a:r>
              <a:rPr lang="en-GB" sz="1600" dirty="0" smtClean="0">
                <a:latin typeface="+mn-lt"/>
              </a:rPr>
              <a:t>)/4</a:t>
            </a:r>
            <a:r>
              <a:rPr lang="en-GB" sz="1600" dirty="0" smtClean="0">
                <a:latin typeface="Symbol" pitchFamily="18" charset="2"/>
              </a:rPr>
              <a:t>p</a:t>
            </a:r>
            <a:r>
              <a:rPr lang="en-GB" sz="1600" dirty="0" smtClean="0">
                <a:latin typeface="+mn-lt"/>
              </a:rPr>
              <a:t> =1.2,</a:t>
            </a:r>
          </a:p>
          <a:p>
            <a:pPr marL="342900" indent="-342900"/>
            <a:endParaRPr lang="en-GB" sz="1600" dirty="0" smtClean="0">
              <a:latin typeface="+mn-lt"/>
            </a:endParaRPr>
          </a:p>
          <a:p>
            <a:pPr marL="342900" indent="-342900"/>
            <a:r>
              <a:rPr lang="en-GB" sz="1600" dirty="0" smtClean="0">
                <a:latin typeface="+mn-lt"/>
              </a:rPr>
              <a:t> if  </a:t>
            </a:r>
            <a:r>
              <a:rPr lang="en-GB" sz="1600" dirty="0" err="1" smtClean="0">
                <a:latin typeface="+mn-lt"/>
              </a:rPr>
              <a:t>d</a:t>
            </a:r>
            <a:r>
              <a:rPr lang="en-GB" sz="1600" i="1" dirty="0" err="1" smtClean="0">
                <a:latin typeface="+mn-lt"/>
              </a:rPr>
              <a:t>E</a:t>
            </a:r>
            <a:r>
              <a:rPr lang="en-GB" sz="1600" dirty="0" smtClean="0">
                <a:latin typeface="+mn-lt"/>
              </a:rPr>
              <a:t>/</a:t>
            </a:r>
            <a:r>
              <a:rPr lang="en-GB" sz="1600" dirty="0" err="1" smtClean="0">
                <a:latin typeface="+mn-lt"/>
              </a:rPr>
              <a:t>d</a:t>
            </a:r>
            <a:r>
              <a:rPr lang="en-GB" sz="1600" i="1" dirty="0" err="1" smtClean="0">
                <a:latin typeface="+mn-lt"/>
              </a:rPr>
              <a:t>t</a:t>
            </a:r>
            <a:r>
              <a:rPr lang="en-GB" sz="1600" dirty="0" smtClean="0">
                <a:latin typeface="+mn-lt"/>
              </a:rPr>
              <a:t> = - </a:t>
            </a:r>
            <a:r>
              <a:rPr lang="en-GB" sz="1600" dirty="0" smtClean="0">
                <a:latin typeface="Symbol" pitchFamily="18" charset="2"/>
              </a:rPr>
              <a:t>n</a:t>
            </a:r>
            <a:r>
              <a:rPr lang="en-GB" sz="1600" dirty="0" smtClean="0">
                <a:latin typeface="+mn-lt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Symbol" pitchFamily="18" charset="2"/>
                <a:cs typeface="Times New Roman" pitchFamily="18" charset="0"/>
              </a:rPr>
              <a:t>k</a:t>
            </a:r>
            <a:r>
              <a:rPr lang="en-GB" sz="1600" i="1" dirty="0" err="1" smtClean="0">
                <a:latin typeface="+mn-lt"/>
              </a:rPr>
              <a:t>L</a:t>
            </a:r>
            <a:r>
              <a:rPr lang="en-GB" sz="1600" i="1" dirty="0" smtClean="0">
                <a:latin typeface="+mn-lt"/>
              </a:rPr>
              <a:t>)</a:t>
            </a:r>
            <a:r>
              <a:rPr lang="en-GB" sz="1600" baseline="30000" dirty="0" smtClean="0">
                <a:latin typeface="+mn-lt"/>
              </a:rPr>
              <a:t>2</a:t>
            </a:r>
            <a:r>
              <a:rPr lang="en-GB" sz="1600" baseline="300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GB" sz="1600" dirty="0" smtClean="0">
              <a:latin typeface="+mn-lt"/>
            </a:endParaRPr>
          </a:p>
          <a:p>
            <a:pPr marL="342900" indent="-342900"/>
            <a:endParaRPr lang="en-GB" sz="1600" dirty="0" smtClean="0">
              <a:latin typeface="+mn-lt"/>
            </a:endParaRPr>
          </a:p>
          <a:p>
            <a:pPr marL="342900" indent="-342900"/>
            <a:endParaRPr lang="en-GB" sz="1600" dirty="0" smtClean="0">
              <a:latin typeface="+mn-lt"/>
            </a:endParaRPr>
          </a:p>
          <a:p>
            <a:pPr marL="342900" indent="-342900"/>
            <a:endParaRPr lang="en-GB" sz="1600" dirty="0" smtClean="0">
              <a:latin typeface="+mn-lt"/>
            </a:endParaRPr>
          </a:p>
          <a:p>
            <a:pPr marL="342900" indent="-342900"/>
            <a:endParaRPr lang="en-GB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17" y="3928988"/>
            <a:ext cx="73127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Correlated tangles </a:t>
            </a:r>
            <a:r>
              <a:rPr lang="en-GB" sz="1600" dirty="0" smtClean="0">
                <a:latin typeface="+mn-lt"/>
              </a:rPr>
              <a:t>(e.g. eddies of various size as in HIT of </a:t>
            </a:r>
            <a:r>
              <a:rPr lang="en-GB" sz="1600" dirty="0" err="1" smtClean="0">
                <a:latin typeface="+mn-lt"/>
              </a:rPr>
              <a:t>Kolmogorov</a:t>
            </a:r>
            <a:r>
              <a:rPr lang="en-GB" sz="1600" dirty="0" smtClean="0">
                <a:latin typeface="+mn-lt"/>
              </a:rPr>
              <a:t> type).</a:t>
            </a:r>
            <a:br>
              <a:rPr lang="en-GB" sz="1600" dirty="0" smtClean="0">
                <a:latin typeface="+mn-lt"/>
              </a:rPr>
            </a:b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When </a:t>
            </a:r>
            <a:r>
              <a:rPr lang="en-GB" sz="1600" i="1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c</a:t>
            </a:r>
            <a:r>
              <a:rPr lang="en-GB" sz="1600" dirty="0" smtClean="0">
                <a:latin typeface="+mn-lt"/>
              </a:rPr>
              <a:t> &gt;&gt; </a:t>
            </a:r>
            <a:r>
              <a:rPr lang="en-GB" sz="1600" i="1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q</a:t>
            </a:r>
            <a:r>
              <a:rPr lang="en-GB" sz="1600" baseline="-25000" dirty="0" smtClean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,  free decay 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L(t)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= (3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en-US" sz="1600" baseline="30000" dirty="0" smtClean="0">
                <a:solidFill>
                  <a:srgbClr val="FF0000"/>
                </a:solidFill>
                <a:latin typeface="+mn-lt"/>
              </a:rPr>
              <a:t>3/2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k</a:t>
            </a:r>
            <a:r>
              <a:rPr lang="en-US" sz="1600" baseline="30000" dirty="0" smtClean="0">
                <a:solidFill>
                  <a:srgbClr val="FF0000"/>
                </a:solidFill>
                <a:latin typeface="+mn-lt"/>
              </a:rPr>
              <a:t>-1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1600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600" baseline="30000" dirty="0" smtClean="0">
                <a:solidFill>
                  <a:srgbClr val="FF0000"/>
                </a:solidFill>
                <a:latin typeface="+mn-lt"/>
              </a:rPr>
              <a:t>-1 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baseline="30000" dirty="0" smtClean="0">
                <a:solidFill>
                  <a:srgbClr val="FF0000"/>
                </a:solidFill>
                <a:latin typeface="+mn-lt"/>
              </a:rPr>
              <a:t>-1/2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1600" baseline="30000" dirty="0" smtClean="0">
                <a:solidFill>
                  <a:srgbClr val="FF0000"/>
                </a:solidFill>
                <a:latin typeface="+mn-lt"/>
              </a:rPr>
              <a:t>-3/2</a:t>
            </a:r>
          </a:p>
          <a:p>
            <a:r>
              <a:rPr lang="en-US" sz="1600" dirty="0" smtClean="0">
                <a:latin typeface="+mn-lt"/>
              </a:rPr>
              <a:t> where </a:t>
            </a:r>
            <a:r>
              <a:rPr lang="en-US" sz="1600" i="1" dirty="0" smtClean="0">
                <a:latin typeface="+mn-lt"/>
              </a:rPr>
              <a:t>C</a:t>
            </a:r>
            <a:r>
              <a:rPr lang="en-US" sz="1600" dirty="0" smtClean="0">
                <a:latin typeface="+mn-lt"/>
              </a:rPr>
              <a:t> ≈ 1.5 and </a:t>
            </a:r>
            <a:r>
              <a:rPr lang="en-US" sz="1600" i="1" dirty="0" smtClean="0">
                <a:latin typeface="+mn-lt"/>
              </a:rPr>
              <a:t>k</a:t>
            </a:r>
            <a:r>
              <a:rPr lang="en-US" sz="1600" baseline="-25000" dirty="0" smtClean="0">
                <a:latin typeface="+mn-lt"/>
              </a:rPr>
              <a:t>1</a:t>
            </a:r>
            <a:r>
              <a:rPr lang="en-US" sz="1600" dirty="0" smtClean="0">
                <a:latin typeface="+mn-lt"/>
              </a:rPr>
              <a:t> ≈ 2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>
                <a:latin typeface="+mn-lt"/>
              </a:rPr>
              <a:t>/</a:t>
            </a:r>
            <a:r>
              <a:rPr lang="en-US" sz="1600" i="1" dirty="0" smtClean="0">
                <a:latin typeface="+mn-lt"/>
              </a:rPr>
              <a:t>d</a:t>
            </a:r>
            <a:r>
              <a:rPr lang="en-US" sz="1600" dirty="0" smtClean="0">
                <a:latin typeface="+mn-lt"/>
              </a:rPr>
              <a:t>, </a:t>
            </a:r>
            <a:r>
              <a:rPr lang="en-GB" sz="1600" dirty="0" smtClean="0">
                <a:latin typeface="+mn-lt"/>
              </a:rPr>
              <a:t/>
            </a:r>
            <a:br>
              <a:rPr lang="en-GB" sz="1600" dirty="0" smtClean="0">
                <a:latin typeface="+mn-lt"/>
              </a:rPr>
            </a:br>
            <a:endParaRPr lang="en-GB" sz="1600" dirty="0" smtClean="0">
              <a:latin typeface="+mn-lt"/>
            </a:endParaRPr>
          </a:p>
          <a:p>
            <a:pPr marL="342900" indent="-342900"/>
            <a:r>
              <a:rPr lang="en-GB" sz="1600" dirty="0" smtClean="0">
                <a:latin typeface="+mn-lt"/>
              </a:rPr>
              <a:t>if size of energy-containing eddy is constant in time, </a:t>
            </a:r>
          </a:p>
          <a:p>
            <a:pPr marL="342900" indent="-342900"/>
            <a:r>
              <a:rPr lang="en-GB" sz="1600" dirty="0" smtClean="0">
                <a:latin typeface="+mn-lt"/>
              </a:rPr>
              <a:t>its energy lifetime </a:t>
            </a:r>
            <a:r>
              <a:rPr lang="en-GB" sz="1600" dirty="0" err="1" smtClean="0">
                <a:latin typeface="+mn-lt"/>
              </a:rPr>
              <a:t>d</a:t>
            </a:r>
            <a:r>
              <a:rPr lang="en-GB" sz="1600" i="1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c</a:t>
            </a:r>
            <a:r>
              <a:rPr lang="en-GB" sz="1600" baseline="-25000" dirty="0" smtClean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/</a:t>
            </a:r>
            <a:r>
              <a:rPr lang="en-GB" sz="1600" dirty="0" err="1" smtClean="0">
                <a:latin typeface="+mn-lt"/>
              </a:rPr>
              <a:t>d</a:t>
            </a:r>
            <a:r>
              <a:rPr lang="en-GB" sz="1600" i="1" dirty="0" err="1" smtClean="0">
                <a:latin typeface="+mn-lt"/>
              </a:rPr>
              <a:t>t</a:t>
            </a:r>
            <a:r>
              <a:rPr lang="en-GB" sz="1600" i="1" dirty="0" smtClean="0">
                <a:latin typeface="+mn-lt"/>
              </a:rPr>
              <a:t>  </a:t>
            </a:r>
            <a:r>
              <a:rPr lang="en-GB" sz="1600" dirty="0" smtClean="0">
                <a:latin typeface="+mn-lt"/>
              </a:rPr>
              <a:t>= d(</a:t>
            </a:r>
            <a:r>
              <a:rPr lang="en-GB" sz="1600" i="1" dirty="0" smtClean="0">
                <a:latin typeface="+mn-lt"/>
              </a:rPr>
              <a:t>u</a:t>
            </a:r>
            <a:r>
              <a:rPr lang="en-GB" sz="1600" baseline="30000" dirty="0" smtClean="0">
                <a:latin typeface="+mn-lt"/>
              </a:rPr>
              <a:t>2</a:t>
            </a:r>
            <a:r>
              <a:rPr lang="en-GB" sz="1600" dirty="0" smtClean="0">
                <a:latin typeface="+mn-lt"/>
              </a:rPr>
              <a:t>/2)/</a:t>
            </a:r>
            <a:r>
              <a:rPr lang="en-GB" sz="1600" dirty="0" err="1" smtClean="0">
                <a:latin typeface="+mn-lt"/>
              </a:rPr>
              <a:t>d</a:t>
            </a:r>
            <a:r>
              <a:rPr lang="en-GB" sz="1600" i="1" dirty="0" err="1" smtClean="0">
                <a:latin typeface="+mn-lt"/>
              </a:rPr>
              <a:t>t</a:t>
            </a:r>
            <a:r>
              <a:rPr lang="en-GB" sz="1600" i="1" dirty="0" smtClean="0">
                <a:latin typeface="+mn-lt"/>
              </a:rPr>
              <a:t> =</a:t>
            </a:r>
            <a:r>
              <a:rPr lang="en-GB" sz="1600" dirty="0" smtClean="0">
                <a:latin typeface="+mn-lt"/>
              </a:rPr>
              <a:t> - </a:t>
            </a:r>
            <a:r>
              <a:rPr lang="en-GB" sz="1600" i="1" dirty="0" smtClean="0">
                <a:latin typeface="+mn-lt"/>
              </a:rPr>
              <a:t>Cu</a:t>
            </a:r>
            <a:r>
              <a:rPr lang="en-GB" sz="1600" baseline="30000" dirty="0" smtClean="0">
                <a:latin typeface="+mn-lt"/>
              </a:rPr>
              <a:t>3</a:t>
            </a:r>
            <a:r>
              <a:rPr lang="en-GB" sz="1600" i="1" dirty="0" smtClean="0">
                <a:latin typeface="+mn-lt"/>
              </a:rPr>
              <a:t>d</a:t>
            </a:r>
            <a:r>
              <a:rPr lang="en-GB" sz="1600" baseline="30000" dirty="0" smtClean="0">
                <a:latin typeface="+mn-lt"/>
              </a:rPr>
              <a:t>-1</a:t>
            </a:r>
            <a:r>
              <a:rPr lang="en-GB" sz="1600" dirty="0" smtClean="0">
                <a:latin typeface="+mn-lt"/>
              </a:rPr>
              <a:t> , </a:t>
            </a:r>
          </a:p>
          <a:p>
            <a:pPr marL="342900" indent="-342900"/>
            <a:r>
              <a:rPr lang="en-GB" sz="1600" dirty="0" err="1" smtClean="0">
                <a:latin typeface="+mn-lt"/>
              </a:rPr>
              <a:t>d</a:t>
            </a:r>
            <a:r>
              <a:rPr lang="en-GB" sz="1600" i="1" dirty="0" err="1" smtClean="0">
                <a:latin typeface="+mn-lt"/>
              </a:rPr>
              <a:t>E</a:t>
            </a:r>
            <a:r>
              <a:rPr lang="en-GB" sz="1600" dirty="0" smtClean="0">
                <a:latin typeface="+mn-lt"/>
              </a:rPr>
              <a:t>/</a:t>
            </a:r>
            <a:r>
              <a:rPr lang="en-GB" sz="1600" dirty="0" err="1" smtClean="0">
                <a:latin typeface="+mn-lt"/>
              </a:rPr>
              <a:t>d</a:t>
            </a:r>
            <a:r>
              <a:rPr lang="en-GB" sz="1600" i="1" dirty="0" err="1" smtClean="0">
                <a:latin typeface="+mn-lt"/>
              </a:rPr>
              <a:t>t</a:t>
            </a:r>
            <a:r>
              <a:rPr lang="en-GB" sz="1600" dirty="0" smtClean="0">
                <a:latin typeface="+mn-lt"/>
              </a:rPr>
              <a:t> = - </a:t>
            </a:r>
            <a:r>
              <a:rPr lang="en-GB" sz="1600" dirty="0" smtClean="0">
                <a:latin typeface="Symbol" pitchFamily="18" charset="2"/>
              </a:rPr>
              <a:t>n</a:t>
            </a:r>
            <a:r>
              <a:rPr lang="en-GB" sz="1600" dirty="0" smtClean="0">
                <a:latin typeface="+mn-lt"/>
                <a:cs typeface="Times New Roman" pitchFamily="18" charset="0"/>
              </a:rPr>
              <a:t>(</a:t>
            </a:r>
            <a:r>
              <a:rPr lang="en-GB" sz="1600" dirty="0" err="1" smtClean="0">
                <a:latin typeface="Symbol" pitchFamily="18" charset="2"/>
                <a:cs typeface="Times New Roman" pitchFamily="18" charset="0"/>
              </a:rPr>
              <a:t>k</a:t>
            </a:r>
            <a:r>
              <a:rPr lang="en-GB" sz="1600" i="1" dirty="0" err="1" smtClean="0">
                <a:latin typeface="+mn-lt"/>
              </a:rPr>
              <a:t>L</a:t>
            </a:r>
            <a:r>
              <a:rPr lang="en-GB" sz="1600" i="1" dirty="0" smtClean="0">
                <a:latin typeface="+mn-lt"/>
              </a:rPr>
              <a:t>)</a:t>
            </a:r>
            <a:r>
              <a:rPr lang="en-GB" sz="1600" baseline="30000" dirty="0" smtClean="0">
                <a:latin typeface="+mn-lt"/>
              </a:rPr>
              <a:t>2</a:t>
            </a:r>
            <a:r>
              <a:rPr lang="en-GB" sz="1600" baseline="30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. </a:t>
            </a:r>
          </a:p>
        </p:txBody>
      </p:sp>
      <p:pic>
        <p:nvPicPr>
          <p:cNvPr id="11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62397"/>
            <a:ext cx="1576578" cy="17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00844"/>
            <a:ext cx="1584176" cy="16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4572001" y="2338512"/>
            <a:ext cx="2636838" cy="1309687"/>
            <a:chOff x="3495" y="2491"/>
            <a:chExt cx="1661" cy="825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742" y="2614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742" y="3113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967" y="2990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>
                  <a:latin typeface="+mn-lt"/>
                </a:rPr>
                <a:t>k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3495" y="2491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>
                  <a:latin typeface="+mn-lt"/>
                </a:rPr>
                <a:t>E</a:t>
              </a:r>
              <a:r>
                <a:rPr lang="en-GB" i="1" baseline="-25000">
                  <a:latin typeface="+mn-lt"/>
                </a:rPr>
                <a:t>k</a:t>
              </a:r>
            </a:p>
          </p:txBody>
        </p:sp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4357" y="2704"/>
              <a:ext cx="519" cy="429"/>
              <a:chOff x="4357" y="2704"/>
              <a:chExt cx="519" cy="429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 flipV="1">
                <a:off x="4357" y="2704"/>
                <a:ext cx="111" cy="429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4468" y="2704"/>
                <a:ext cx="407" cy="31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4876" y="3022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332" y="3083"/>
              <a:ext cx="3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latin typeface="+mn-lt"/>
                </a:rPr>
                <a:t> </a:t>
              </a:r>
              <a:r>
                <a:rPr lang="en-GB" i="1" dirty="0">
                  <a:latin typeface="+mn-lt"/>
                </a:rPr>
                <a:t>l</a:t>
              </a:r>
              <a:r>
                <a:rPr lang="en-GB" baseline="30000" dirty="0">
                  <a:latin typeface="+mn-lt"/>
                </a:rPr>
                <a:t> -1</a:t>
              </a:r>
            </a:p>
          </p:txBody>
        </p:sp>
      </p:grpSp>
      <p:cxnSp>
        <p:nvCxnSpPr>
          <p:cNvPr id="37" name="Straight Connector 36"/>
          <p:cNvCxnSpPr>
            <a:stCxn id="22" idx="0"/>
            <a:endCxn id="20" idx="0"/>
          </p:cNvCxnSpPr>
          <p:nvPr/>
        </p:nvCxnSpPr>
        <p:spPr>
          <a:xfrm>
            <a:off x="6116638" y="2676649"/>
            <a:ext cx="23909" cy="6016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031506" y="5445224"/>
            <a:ext cx="2636838" cy="1330325"/>
            <a:chOff x="4572001" y="5486226"/>
            <a:chExt cx="2636838" cy="1330325"/>
          </a:xfrm>
        </p:grpSpPr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4572001" y="5486226"/>
              <a:ext cx="2636838" cy="1330325"/>
              <a:chOff x="3881" y="1736"/>
              <a:chExt cx="1661" cy="838"/>
            </a:xfrm>
          </p:grpSpPr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128" y="187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>
                <a:off x="4128" y="2371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5353" y="2248"/>
                <a:ext cx="1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i="1">
                    <a:latin typeface="+mn-lt"/>
                  </a:rPr>
                  <a:t>k</a:t>
                </a: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3881" y="1749"/>
                <a:ext cx="26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i="1">
                    <a:latin typeface="+mn-lt"/>
                  </a:rPr>
                  <a:t>E</a:t>
                </a:r>
                <a:r>
                  <a:rPr lang="en-GB" i="1" baseline="-25000">
                    <a:latin typeface="+mn-lt"/>
                  </a:rPr>
                  <a:t>k</a:t>
                </a:r>
              </a:p>
            </p:txBody>
          </p:sp>
          <p:sp>
            <p:nvSpPr>
              <p:cNvPr id="29" name="Line 34"/>
              <p:cNvSpPr>
                <a:spLocks noChangeShapeType="1"/>
              </p:cNvSpPr>
              <p:nvPr/>
            </p:nvSpPr>
            <p:spPr bwMode="auto">
              <a:xfrm>
                <a:off x="4854" y="1962"/>
                <a:ext cx="407" cy="318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30" name="Line 35"/>
              <p:cNvSpPr>
                <a:spLocks noChangeShapeType="1"/>
              </p:cNvSpPr>
              <p:nvPr/>
            </p:nvSpPr>
            <p:spPr bwMode="auto">
              <a:xfrm>
                <a:off x="5262" y="2280"/>
                <a:ext cx="0" cy="91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604" y="2341"/>
                <a:ext cx="30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+mn-lt"/>
                  </a:rPr>
                  <a:t> </a:t>
                </a:r>
                <a:r>
                  <a:rPr lang="en-GB" i="1">
                    <a:latin typeface="+mn-lt"/>
                  </a:rPr>
                  <a:t>l</a:t>
                </a:r>
                <a:r>
                  <a:rPr lang="en-GB" baseline="30000">
                    <a:latin typeface="+mn-lt"/>
                  </a:rPr>
                  <a:t> -1</a:t>
                </a:r>
              </a:p>
            </p:txBody>
          </p: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 flipV="1">
                <a:off x="4153" y="1736"/>
                <a:ext cx="66" cy="65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33" name="Line 38"/>
              <p:cNvSpPr>
                <a:spLocks noChangeShapeType="1"/>
              </p:cNvSpPr>
              <p:nvPr/>
            </p:nvSpPr>
            <p:spPr bwMode="auto">
              <a:xfrm>
                <a:off x="4219" y="1744"/>
                <a:ext cx="363" cy="22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34" name="Line 39"/>
              <p:cNvSpPr>
                <a:spLocks noChangeShapeType="1"/>
              </p:cNvSpPr>
              <p:nvPr/>
            </p:nvSpPr>
            <p:spPr bwMode="auto">
              <a:xfrm>
                <a:off x="4582" y="1971"/>
                <a:ext cx="272" cy="0"/>
              </a:xfrm>
              <a:prstGeom prst="line">
                <a:avLst/>
              </a:prstGeom>
              <a:noFill/>
              <a:ln w="254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083" y="2341"/>
                <a:ext cx="35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+mn-lt"/>
                  </a:rPr>
                  <a:t> </a:t>
                </a:r>
                <a:r>
                  <a:rPr lang="en-GB" i="1">
                    <a:latin typeface="+mn-lt"/>
                  </a:rPr>
                  <a:t>d</a:t>
                </a:r>
                <a:r>
                  <a:rPr lang="en-GB" baseline="30000">
                    <a:latin typeface="+mn-lt"/>
                  </a:rPr>
                  <a:t> -1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5143103" y="5517232"/>
              <a:ext cx="4961" cy="92943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0" y="1730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/>
              <a:t>Quasi-classical turbulence at </a:t>
            </a:r>
            <a:r>
              <a:rPr lang="en-GB" sz="2800" i="1" dirty="0" smtClean="0"/>
              <a:t>T</a:t>
            </a:r>
            <a:r>
              <a:rPr lang="en-GB" sz="2800" dirty="0" smtClean="0"/>
              <a:t>=0</a:t>
            </a:r>
            <a:endParaRPr lang="en-GB" sz="2800" dirty="0"/>
          </a:p>
        </p:txBody>
      </p:sp>
      <p:pic>
        <p:nvPicPr>
          <p:cNvPr id="2437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08163"/>
            <a:ext cx="40830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1747838"/>
            <a:ext cx="475773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179388" y="842963"/>
            <a:ext cx="479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L’vov, Nazarenko, Rudenko, 2007-2008</a:t>
            </a:r>
          </a:p>
          <a:p>
            <a:r>
              <a:rPr lang="en-GB"/>
              <a:t>(bottleneck, pile-up of vorticity at mesosclaes ~ </a:t>
            </a:r>
            <a:r>
              <a:rPr lang="en-GB" i="1"/>
              <a:t>l</a:t>
            </a:r>
            <a:r>
              <a:rPr lang="en-GB"/>
              <a:t>) 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5364163" y="692150"/>
            <a:ext cx="3724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Kozik and Svistunov, 2007-2008</a:t>
            </a:r>
          </a:p>
          <a:p>
            <a:r>
              <a:rPr lang="en-GB"/>
              <a:t>(reconnections, fractalization, </a:t>
            </a:r>
          </a:p>
          <a:p>
            <a:r>
              <a:rPr lang="en-GB"/>
              <a:t>build-up of vorticity at mesoscales ~ </a:t>
            </a:r>
            <a:r>
              <a:rPr lang="en-GB" i="1"/>
              <a:t>l</a:t>
            </a:r>
            <a:r>
              <a:rPr lang="en-GB"/>
              <a:t>)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1979712" y="6021288"/>
            <a:ext cx="5415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I.e. at </a:t>
            </a:r>
            <a:r>
              <a:rPr lang="en-GB" i="1" dirty="0"/>
              <a:t>T</a:t>
            </a:r>
            <a:r>
              <a:rPr lang="en-GB" dirty="0"/>
              <a:t> = 0, it is expected to have excess </a:t>
            </a:r>
            <a:r>
              <a:rPr lang="en-GB" i="1" dirty="0"/>
              <a:t>L</a:t>
            </a:r>
            <a:r>
              <a:rPr lang="en-GB" dirty="0"/>
              <a:t> at scales ~ </a:t>
            </a:r>
            <a:r>
              <a:rPr lang="en-GB" i="1" dirty="0"/>
              <a:t>l</a:t>
            </a:r>
            <a:r>
              <a:rPr lang="en-GB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5940152" y="6309320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(</a:t>
            </a:r>
            <a:r>
              <a:rPr lang="en-US" sz="1600" dirty="0" err="1">
                <a:solidFill>
                  <a:srgbClr val="009900"/>
                </a:solidFill>
              </a:rPr>
              <a:t>Kozik</a:t>
            </a:r>
            <a:r>
              <a:rPr lang="en-US" sz="1600" dirty="0">
                <a:solidFill>
                  <a:srgbClr val="009900"/>
                </a:solidFill>
              </a:rPr>
              <a:t> &amp; </a:t>
            </a:r>
            <a:r>
              <a:rPr lang="en-US" sz="1600" dirty="0" err="1">
                <a:solidFill>
                  <a:srgbClr val="009900"/>
                </a:solidFill>
              </a:rPr>
              <a:t>Svistunov</a:t>
            </a:r>
            <a:r>
              <a:rPr lang="en-US" sz="1600" dirty="0">
                <a:solidFill>
                  <a:srgbClr val="009900"/>
                </a:solidFill>
              </a:rPr>
              <a:t>, 2007)</a:t>
            </a:r>
            <a:endParaRPr lang="en-US" sz="1600" dirty="0">
              <a:solidFill>
                <a:srgbClr val="6600FF"/>
              </a:solidFill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366464" y="587375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306910" y="663575"/>
          <a:ext cx="1012825" cy="363538"/>
        </p:xfrm>
        <a:graphic>
          <a:graphicData uri="http://schemas.openxmlformats.org/presentationml/2006/ole">
            <p:oleObj spid="_x0000_s769026" name="Equation" r:id="rId3" imgW="482400" imgH="203040" progId="Equation.3">
              <p:embed/>
            </p:oleObj>
          </a:graphicData>
        </a:graphic>
      </p:graphicFrame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0353" y="817563"/>
            <a:ext cx="1190625" cy="5143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2613422" y="893763"/>
            <a:ext cx="538163" cy="0"/>
          </a:xfrm>
          <a:prstGeom prst="line">
            <a:avLst/>
          </a:prstGeom>
          <a:noFill/>
          <a:ln w="635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419872" y="701675"/>
            <a:ext cx="2957513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crossover to QT</a:t>
            </a:r>
          </a:p>
        </p:txBody>
      </p:sp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42565" y="2276475"/>
            <a:ext cx="1190625" cy="3127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62422" y="1431925"/>
            <a:ext cx="6465888" cy="947738"/>
            <a:chOff x="74" y="854"/>
            <a:chExt cx="4073" cy="59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477" y="878"/>
              <a:ext cx="363" cy="514"/>
              <a:chOff x="485" y="708"/>
              <a:chExt cx="625" cy="804"/>
            </a:xfrm>
          </p:grpSpPr>
          <p:sp>
            <p:nvSpPr>
              <p:cNvPr id="164875" name="Freeform 11"/>
              <p:cNvSpPr>
                <a:spLocks/>
              </p:cNvSpPr>
              <p:nvPr/>
            </p:nvSpPr>
            <p:spPr bwMode="auto">
              <a:xfrm>
                <a:off x="485" y="708"/>
                <a:ext cx="383" cy="804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235" y="54"/>
                  </a:cxn>
                  <a:cxn ang="0">
                    <a:pos x="289" y="96"/>
                  </a:cxn>
                  <a:cxn ang="0">
                    <a:pos x="319" y="138"/>
                  </a:cxn>
                  <a:cxn ang="0">
                    <a:pos x="355" y="168"/>
                  </a:cxn>
                  <a:cxn ang="0">
                    <a:pos x="349" y="480"/>
                  </a:cxn>
                  <a:cxn ang="0">
                    <a:pos x="325" y="516"/>
                  </a:cxn>
                  <a:cxn ang="0">
                    <a:pos x="307" y="558"/>
                  </a:cxn>
                  <a:cxn ang="0">
                    <a:pos x="283" y="576"/>
                  </a:cxn>
                  <a:cxn ang="0">
                    <a:pos x="205" y="660"/>
                  </a:cxn>
                  <a:cxn ang="0">
                    <a:pos x="139" y="678"/>
                  </a:cxn>
                  <a:cxn ang="0">
                    <a:pos x="79" y="708"/>
                  </a:cxn>
                  <a:cxn ang="0">
                    <a:pos x="43" y="732"/>
                  </a:cxn>
                  <a:cxn ang="0">
                    <a:pos x="7" y="780"/>
                  </a:cxn>
                  <a:cxn ang="0">
                    <a:pos x="1" y="804"/>
                  </a:cxn>
                </a:cxnLst>
                <a:rect l="0" t="0" r="r" b="b"/>
                <a:pathLst>
                  <a:path w="383" h="804">
                    <a:moveTo>
                      <a:pt x="127" y="0"/>
                    </a:moveTo>
                    <a:cubicBezTo>
                      <a:pt x="166" y="13"/>
                      <a:pt x="196" y="41"/>
                      <a:pt x="235" y="54"/>
                    </a:cubicBezTo>
                    <a:cubicBezTo>
                      <a:pt x="263" y="82"/>
                      <a:pt x="246" y="67"/>
                      <a:pt x="289" y="96"/>
                    </a:cubicBezTo>
                    <a:cubicBezTo>
                      <a:pt x="303" y="105"/>
                      <a:pt x="307" y="126"/>
                      <a:pt x="319" y="138"/>
                    </a:cubicBezTo>
                    <a:cubicBezTo>
                      <a:pt x="330" y="149"/>
                      <a:pt x="344" y="157"/>
                      <a:pt x="355" y="168"/>
                    </a:cubicBezTo>
                    <a:cubicBezTo>
                      <a:pt x="376" y="271"/>
                      <a:pt x="383" y="378"/>
                      <a:pt x="349" y="480"/>
                    </a:cubicBezTo>
                    <a:cubicBezTo>
                      <a:pt x="344" y="494"/>
                      <a:pt x="331" y="503"/>
                      <a:pt x="325" y="516"/>
                    </a:cubicBezTo>
                    <a:cubicBezTo>
                      <a:pt x="318" y="530"/>
                      <a:pt x="317" y="546"/>
                      <a:pt x="307" y="558"/>
                    </a:cubicBezTo>
                    <a:cubicBezTo>
                      <a:pt x="301" y="566"/>
                      <a:pt x="290" y="569"/>
                      <a:pt x="283" y="576"/>
                    </a:cubicBezTo>
                    <a:cubicBezTo>
                      <a:pt x="256" y="603"/>
                      <a:pt x="238" y="638"/>
                      <a:pt x="205" y="660"/>
                    </a:cubicBezTo>
                    <a:cubicBezTo>
                      <a:pt x="186" y="672"/>
                      <a:pt x="160" y="669"/>
                      <a:pt x="139" y="678"/>
                    </a:cubicBezTo>
                    <a:cubicBezTo>
                      <a:pt x="120" y="686"/>
                      <a:pt x="97" y="698"/>
                      <a:pt x="79" y="708"/>
                    </a:cubicBezTo>
                    <a:cubicBezTo>
                      <a:pt x="66" y="715"/>
                      <a:pt x="43" y="732"/>
                      <a:pt x="43" y="732"/>
                    </a:cubicBezTo>
                    <a:cubicBezTo>
                      <a:pt x="35" y="756"/>
                      <a:pt x="28" y="766"/>
                      <a:pt x="7" y="780"/>
                    </a:cubicBezTo>
                    <a:cubicBezTo>
                      <a:pt x="0" y="800"/>
                      <a:pt x="1" y="792"/>
                      <a:pt x="1" y="80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76" name="Freeform 12"/>
              <p:cNvSpPr>
                <a:spLocks/>
              </p:cNvSpPr>
              <p:nvPr/>
            </p:nvSpPr>
            <p:spPr bwMode="auto">
              <a:xfrm>
                <a:off x="533" y="708"/>
                <a:ext cx="383" cy="804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235" y="54"/>
                  </a:cxn>
                  <a:cxn ang="0">
                    <a:pos x="289" y="96"/>
                  </a:cxn>
                  <a:cxn ang="0">
                    <a:pos x="319" y="138"/>
                  </a:cxn>
                  <a:cxn ang="0">
                    <a:pos x="355" y="168"/>
                  </a:cxn>
                  <a:cxn ang="0">
                    <a:pos x="349" y="480"/>
                  </a:cxn>
                  <a:cxn ang="0">
                    <a:pos x="325" y="516"/>
                  </a:cxn>
                  <a:cxn ang="0">
                    <a:pos x="307" y="558"/>
                  </a:cxn>
                  <a:cxn ang="0">
                    <a:pos x="283" y="576"/>
                  </a:cxn>
                  <a:cxn ang="0">
                    <a:pos x="205" y="660"/>
                  </a:cxn>
                  <a:cxn ang="0">
                    <a:pos x="139" y="678"/>
                  </a:cxn>
                  <a:cxn ang="0">
                    <a:pos x="79" y="708"/>
                  </a:cxn>
                  <a:cxn ang="0">
                    <a:pos x="43" y="732"/>
                  </a:cxn>
                  <a:cxn ang="0">
                    <a:pos x="7" y="780"/>
                  </a:cxn>
                  <a:cxn ang="0">
                    <a:pos x="1" y="804"/>
                  </a:cxn>
                </a:cxnLst>
                <a:rect l="0" t="0" r="r" b="b"/>
                <a:pathLst>
                  <a:path w="383" h="804">
                    <a:moveTo>
                      <a:pt x="127" y="0"/>
                    </a:moveTo>
                    <a:cubicBezTo>
                      <a:pt x="166" y="13"/>
                      <a:pt x="196" y="41"/>
                      <a:pt x="235" y="54"/>
                    </a:cubicBezTo>
                    <a:cubicBezTo>
                      <a:pt x="263" y="82"/>
                      <a:pt x="246" y="67"/>
                      <a:pt x="289" y="96"/>
                    </a:cubicBezTo>
                    <a:cubicBezTo>
                      <a:pt x="303" y="105"/>
                      <a:pt x="307" y="126"/>
                      <a:pt x="319" y="138"/>
                    </a:cubicBezTo>
                    <a:cubicBezTo>
                      <a:pt x="330" y="149"/>
                      <a:pt x="344" y="157"/>
                      <a:pt x="355" y="168"/>
                    </a:cubicBezTo>
                    <a:cubicBezTo>
                      <a:pt x="376" y="271"/>
                      <a:pt x="383" y="378"/>
                      <a:pt x="349" y="480"/>
                    </a:cubicBezTo>
                    <a:cubicBezTo>
                      <a:pt x="344" y="494"/>
                      <a:pt x="331" y="503"/>
                      <a:pt x="325" y="516"/>
                    </a:cubicBezTo>
                    <a:cubicBezTo>
                      <a:pt x="318" y="530"/>
                      <a:pt x="317" y="546"/>
                      <a:pt x="307" y="558"/>
                    </a:cubicBezTo>
                    <a:cubicBezTo>
                      <a:pt x="301" y="566"/>
                      <a:pt x="290" y="569"/>
                      <a:pt x="283" y="576"/>
                    </a:cubicBezTo>
                    <a:cubicBezTo>
                      <a:pt x="256" y="603"/>
                      <a:pt x="238" y="638"/>
                      <a:pt x="205" y="660"/>
                    </a:cubicBezTo>
                    <a:cubicBezTo>
                      <a:pt x="186" y="672"/>
                      <a:pt x="160" y="669"/>
                      <a:pt x="139" y="678"/>
                    </a:cubicBezTo>
                    <a:cubicBezTo>
                      <a:pt x="120" y="686"/>
                      <a:pt x="97" y="698"/>
                      <a:pt x="79" y="708"/>
                    </a:cubicBezTo>
                    <a:cubicBezTo>
                      <a:pt x="66" y="715"/>
                      <a:pt x="43" y="732"/>
                      <a:pt x="43" y="732"/>
                    </a:cubicBezTo>
                    <a:cubicBezTo>
                      <a:pt x="35" y="756"/>
                      <a:pt x="28" y="766"/>
                      <a:pt x="7" y="780"/>
                    </a:cubicBezTo>
                    <a:cubicBezTo>
                      <a:pt x="0" y="800"/>
                      <a:pt x="1" y="792"/>
                      <a:pt x="1" y="80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77" name="Freeform 13"/>
              <p:cNvSpPr>
                <a:spLocks/>
              </p:cNvSpPr>
              <p:nvPr/>
            </p:nvSpPr>
            <p:spPr bwMode="auto">
              <a:xfrm>
                <a:off x="582" y="708"/>
                <a:ext cx="383" cy="804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235" y="54"/>
                  </a:cxn>
                  <a:cxn ang="0">
                    <a:pos x="289" y="96"/>
                  </a:cxn>
                  <a:cxn ang="0">
                    <a:pos x="319" y="138"/>
                  </a:cxn>
                  <a:cxn ang="0">
                    <a:pos x="355" y="168"/>
                  </a:cxn>
                  <a:cxn ang="0">
                    <a:pos x="349" y="480"/>
                  </a:cxn>
                  <a:cxn ang="0">
                    <a:pos x="325" y="516"/>
                  </a:cxn>
                  <a:cxn ang="0">
                    <a:pos x="307" y="558"/>
                  </a:cxn>
                  <a:cxn ang="0">
                    <a:pos x="283" y="576"/>
                  </a:cxn>
                  <a:cxn ang="0">
                    <a:pos x="205" y="660"/>
                  </a:cxn>
                  <a:cxn ang="0">
                    <a:pos x="139" y="678"/>
                  </a:cxn>
                  <a:cxn ang="0">
                    <a:pos x="79" y="708"/>
                  </a:cxn>
                  <a:cxn ang="0">
                    <a:pos x="43" y="732"/>
                  </a:cxn>
                  <a:cxn ang="0">
                    <a:pos x="7" y="780"/>
                  </a:cxn>
                  <a:cxn ang="0">
                    <a:pos x="1" y="804"/>
                  </a:cxn>
                </a:cxnLst>
                <a:rect l="0" t="0" r="r" b="b"/>
                <a:pathLst>
                  <a:path w="383" h="804">
                    <a:moveTo>
                      <a:pt x="127" y="0"/>
                    </a:moveTo>
                    <a:cubicBezTo>
                      <a:pt x="166" y="13"/>
                      <a:pt x="196" y="41"/>
                      <a:pt x="235" y="54"/>
                    </a:cubicBezTo>
                    <a:cubicBezTo>
                      <a:pt x="263" y="82"/>
                      <a:pt x="246" y="67"/>
                      <a:pt x="289" y="96"/>
                    </a:cubicBezTo>
                    <a:cubicBezTo>
                      <a:pt x="303" y="105"/>
                      <a:pt x="307" y="126"/>
                      <a:pt x="319" y="138"/>
                    </a:cubicBezTo>
                    <a:cubicBezTo>
                      <a:pt x="330" y="149"/>
                      <a:pt x="344" y="157"/>
                      <a:pt x="355" y="168"/>
                    </a:cubicBezTo>
                    <a:cubicBezTo>
                      <a:pt x="376" y="271"/>
                      <a:pt x="383" y="378"/>
                      <a:pt x="349" y="480"/>
                    </a:cubicBezTo>
                    <a:cubicBezTo>
                      <a:pt x="344" y="494"/>
                      <a:pt x="331" y="503"/>
                      <a:pt x="325" y="516"/>
                    </a:cubicBezTo>
                    <a:cubicBezTo>
                      <a:pt x="318" y="530"/>
                      <a:pt x="317" y="546"/>
                      <a:pt x="307" y="558"/>
                    </a:cubicBezTo>
                    <a:cubicBezTo>
                      <a:pt x="301" y="566"/>
                      <a:pt x="290" y="569"/>
                      <a:pt x="283" y="576"/>
                    </a:cubicBezTo>
                    <a:cubicBezTo>
                      <a:pt x="256" y="603"/>
                      <a:pt x="238" y="638"/>
                      <a:pt x="205" y="660"/>
                    </a:cubicBezTo>
                    <a:cubicBezTo>
                      <a:pt x="186" y="672"/>
                      <a:pt x="160" y="669"/>
                      <a:pt x="139" y="678"/>
                    </a:cubicBezTo>
                    <a:cubicBezTo>
                      <a:pt x="120" y="686"/>
                      <a:pt x="97" y="698"/>
                      <a:pt x="79" y="708"/>
                    </a:cubicBezTo>
                    <a:cubicBezTo>
                      <a:pt x="66" y="715"/>
                      <a:pt x="43" y="732"/>
                      <a:pt x="43" y="732"/>
                    </a:cubicBezTo>
                    <a:cubicBezTo>
                      <a:pt x="35" y="756"/>
                      <a:pt x="28" y="766"/>
                      <a:pt x="7" y="780"/>
                    </a:cubicBezTo>
                    <a:cubicBezTo>
                      <a:pt x="0" y="800"/>
                      <a:pt x="1" y="792"/>
                      <a:pt x="1" y="80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78" name="Freeform 14"/>
              <p:cNvSpPr>
                <a:spLocks/>
              </p:cNvSpPr>
              <p:nvPr/>
            </p:nvSpPr>
            <p:spPr bwMode="auto">
              <a:xfrm>
                <a:off x="630" y="708"/>
                <a:ext cx="383" cy="804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235" y="54"/>
                  </a:cxn>
                  <a:cxn ang="0">
                    <a:pos x="289" y="96"/>
                  </a:cxn>
                  <a:cxn ang="0">
                    <a:pos x="319" y="138"/>
                  </a:cxn>
                  <a:cxn ang="0">
                    <a:pos x="355" y="168"/>
                  </a:cxn>
                  <a:cxn ang="0">
                    <a:pos x="349" y="480"/>
                  </a:cxn>
                  <a:cxn ang="0">
                    <a:pos x="325" y="516"/>
                  </a:cxn>
                  <a:cxn ang="0">
                    <a:pos x="307" y="558"/>
                  </a:cxn>
                  <a:cxn ang="0">
                    <a:pos x="283" y="576"/>
                  </a:cxn>
                  <a:cxn ang="0">
                    <a:pos x="205" y="660"/>
                  </a:cxn>
                  <a:cxn ang="0">
                    <a:pos x="139" y="678"/>
                  </a:cxn>
                  <a:cxn ang="0">
                    <a:pos x="79" y="708"/>
                  </a:cxn>
                  <a:cxn ang="0">
                    <a:pos x="43" y="732"/>
                  </a:cxn>
                  <a:cxn ang="0">
                    <a:pos x="7" y="780"/>
                  </a:cxn>
                  <a:cxn ang="0">
                    <a:pos x="1" y="804"/>
                  </a:cxn>
                </a:cxnLst>
                <a:rect l="0" t="0" r="r" b="b"/>
                <a:pathLst>
                  <a:path w="383" h="804">
                    <a:moveTo>
                      <a:pt x="127" y="0"/>
                    </a:moveTo>
                    <a:cubicBezTo>
                      <a:pt x="166" y="13"/>
                      <a:pt x="196" y="41"/>
                      <a:pt x="235" y="54"/>
                    </a:cubicBezTo>
                    <a:cubicBezTo>
                      <a:pt x="263" y="82"/>
                      <a:pt x="246" y="67"/>
                      <a:pt x="289" y="96"/>
                    </a:cubicBezTo>
                    <a:cubicBezTo>
                      <a:pt x="303" y="105"/>
                      <a:pt x="307" y="126"/>
                      <a:pt x="319" y="138"/>
                    </a:cubicBezTo>
                    <a:cubicBezTo>
                      <a:pt x="330" y="149"/>
                      <a:pt x="344" y="157"/>
                      <a:pt x="355" y="168"/>
                    </a:cubicBezTo>
                    <a:cubicBezTo>
                      <a:pt x="376" y="271"/>
                      <a:pt x="383" y="378"/>
                      <a:pt x="349" y="480"/>
                    </a:cubicBezTo>
                    <a:cubicBezTo>
                      <a:pt x="344" y="494"/>
                      <a:pt x="331" y="503"/>
                      <a:pt x="325" y="516"/>
                    </a:cubicBezTo>
                    <a:cubicBezTo>
                      <a:pt x="318" y="530"/>
                      <a:pt x="317" y="546"/>
                      <a:pt x="307" y="558"/>
                    </a:cubicBezTo>
                    <a:cubicBezTo>
                      <a:pt x="301" y="566"/>
                      <a:pt x="290" y="569"/>
                      <a:pt x="283" y="576"/>
                    </a:cubicBezTo>
                    <a:cubicBezTo>
                      <a:pt x="256" y="603"/>
                      <a:pt x="238" y="638"/>
                      <a:pt x="205" y="660"/>
                    </a:cubicBezTo>
                    <a:cubicBezTo>
                      <a:pt x="186" y="672"/>
                      <a:pt x="160" y="669"/>
                      <a:pt x="139" y="678"/>
                    </a:cubicBezTo>
                    <a:cubicBezTo>
                      <a:pt x="120" y="686"/>
                      <a:pt x="97" y="698"/>
                      <a:pt x="79" y="708"/>
                    </a:cubicBezTo>
                    <a:cubicBezTo>
                      <a:pt x="66" y="715"/>
                      <a:pt x="43" y="732"/>
                      <a:pt x="43" y="732"/>
                    </a:cubicBezTo>
                    <a:cubicBezTo>
                      <a:pt x="35" y="756"/>
                      <a:pt x="28" y="766"/>
                      <a:pt x="7" y="780"/>
                    </a:cubicBezTo>
                    <a:cubicBezTo>
                      <a:pt x="0" y="800"/>
                      <a:pt x="1" y="792"/>
                      <a:pt x="1" y="80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79" name="Freeform 15"/>
              <p:cNvSpPr>
                <a:spLocks/>
              </p:cNvSpPr>
              <p:nvPr/>
            </p:nvSpPr>
            <p:spPr bwMode="auto">
              <a:xfrm>
                <a:off x="678" y="708"/>
                <a:ext cx="383" cy="804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235" y="54"/>
                  </a:cxn>
                  <a:cxn ang="0">
                    <a:pos x="289" y="96"/>
                  </a:cxn>
                  <a:cxn ang="0">
                    <a:pos x="319" y="138"/>
                  </a:cxn>
                  <a:cxn ang="0">
                    <a:pos x="355" y="168"/>
                  </a:cxn>
                  <a:cxn ang="0">
                    <a:pos x="349" y="480"/>
                  </a:cxn>
                  <a:cxn ang="0">
                    <a:pos x="325" y="516"/>
                  </a:cxn>
                  <a:cxn ang="0">
                    <a:pos x="307" y="558"/>
                  </a:cxn>
                  <a:cxn ang="0">
                    <a:pos x="283" y="576"/>
                  </a:cxn>
                  <a:cxn ang="0">
                    <a:pos x="205" y="660"/>
                  </a:cxn>
                  <a:cxn ang="0">
                    <a:pos x="139" y="678"/>
                  </a:cxn>
                  <a:cxn ang="0">
                    <a:pos x="79" y="708"/>
                  </a:cxn>
                  <a:cxn ang="0">
                    <a:pos x="43" y="732"/>
                  </a:cxn>
                  <a:cxn ang="0">
                    <a:pos x="7" y="780"/>
                  </a:cxn>
                  <a:cxn ang="0">
                    <a:pos x="1" y="804"/>
                  </a:cxn>
                </a:cxnLst>
                <a:rect l="0" t="0" r="r" b="b"/>
                <a:pathLst>
                  <a:path w="383" h="804">
                    <a:moveTo>
                      <a:pt x="127" y="0"/>
                    </a:moveTo>
                    <a:cubicBezTo>
                      <a:pt x="166" y="13"/>
                      <a:pt x="196" y="41"/>
                      <a:pt x="235" y="54"/>
                    </a:cubicBezTo>
                    <a:cubicBezTo>
                      <a:pt x="263" y="82"/>
                      <a:pt x="246" y="67"/>
                      <a:pt x="289" y="96"/>
                    </a:cubicBezTo>
                    <a:cubicBezTo>
                      <a:pt x="303" y="105"/>
                      <a:pt x="307" y="126"/>
                      <a:pt x="319" y="138"/>
                    </a:cubicBezTo>
                    <a:cubicBezTo>
                      <a:pt x="330" y="149"/>
                      <a:pt x="344" y="157"/>
                      <a:pt x="355" y="168"/>
                    </a:cubicBezTo>
                    <a:cubicBezTo>
                      <a:pt x="376" y="271"/>
                      <a:pt x="383" y="378"/>
                      <a:pt x="349" y="480"/>
                    </a:cubicBezTo>
                    <a:cubicBezTo>
                      <a:pt x="344" y="494"/>
                      <a:pt x="331" y="503"/>
                      <a:pt x="325" y="516"/>
                    </a:cubicBezTo>
                    <a:cubicBezTo>
                      <a:pt x="318" y="530"/>
                      <a:pt x="317" y="546"/>
                      <a:pt x="307" y="558"/>
                    </a:cubicBezTo>
                    <a:cubicBezTo>
                      <a:pt x="301" y="566"/>
                      <a:pt x="290" y="569"/>
                      <a:pt x="283" y="576"/>
                    </a:cubicBezTo>
                    <a:cubicBezTo>
                      <a:pt x="256" y="603"/>
                      <a:pt x="238" y="638"/>
                      <a:pt x="205" y="660"/>
                    </a:cubicBezTo>
                    <a:cubicBezTo>
                      <a:pt x="186" y="672"/>
                      <a:pt x="160" y="669"/>
                      <a:pt x="139" y="678"/>
                    </a:cubicBezTo>
                    <a:cubicBezTo>
                      <a:pt x="120" y="686"/>
                      <a:pt x="97" y="698"/>
                      <a:pt x="79" y="708"/>
                    </a:cubicBezTo>
                    <a:cubicBezTo>
                      <a:pt x="66" y="715"/>
                      <a:pt x="43" y="732"/>
                      <a:pt x="43" y="732"/>
                    </a:cubicBezTo>
                    <a:cubicBezTo>
                      <a:pt x="35" y="756"/>
                      <a:pt x="28" y="766"/>
                      <a:pt x="7" y="780"/>
                    </a:cubicBezTo>
                    <a:cubicBezTo>
                      <a:pt x="0" y="800"/>
                      <a:pt x="1" y="792"/>
                      <a:pt x="1" y="80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80" name="Freeform 16"/>
              <p:cNvSpPr>
                <a:spLocks/>
              </p:cNvSpPr>
              <p:nvPr/>
            </p:nvSpPr>
            <p:spPr bwMode="auto">
              <a:xfrm>
                <a:off x="727" y="708"/>
                <a:ext cx="383" cy="804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235" y="54"/>
                  </a:cxn>
                  <a:cxn ang="0">
                    <a:pos x="289" y="96"/>
                  </a:cxn>
                  <a:cxn ang="0">
                    <a:pos x="319" y="138"/>
                  </a:cxn>
                  <a:cxn ang="0">
                    <a:pos x="355" y="168"/>
                  </a:cxn>
                  <a:cxn ang="0">
                    <a:pos x="349" y="480"/>
                  </a:cxn>
                  <a:cxn ang="0">
                    <a:pos x="325" y="516"/>
                  </a:cxn>
                  <a:cxn ang="0">
                    <a:pos x="307" y="558"/>
                  </a:cxn>
                  <a:cxn ang="0">
                    <a:pos x="283" y="576"/>
                  </a:cxn>
                  <a:cxn ang="0">
                    <a:pos x="205" y="660"/>
                  </a:cxn>
                  <a:cxn ang="0">
                    <a:pos x="139" y="678"/>
                  </a:cxn>
                  <a:cxn ang="0">
                    <a:pos x="79" y="708"/>
                  </a:cxn>
                  <a:cxn ang="0">
                    <a:pos x="43" y="732"/>
                  </a:cxn>
                  <a:cxn ang="0">
                    <a:pos x="7" y="780"/>
                  </a:cxn>
                  <a:cxn ang="0">
                    <a:pos x="1" y="804"/>
                  </a:cxn>
                </a:cxnLst>
                <a:rect l="0" t="0" r="r" b="b"/>
                <a:pathLst>
                  <a:path w="383" h="804">
                    <a:moveTo>
                      <a:pt x="127" y="0"/>
                    </a:moveTo>
                    <a:cubicBezTo>
                      <a:pt x="166" y="13"/>
                      <a:pt x="196" y="41"/>
                      <a:pt x="235" y="54"/>
                    </a:cubicBezTo>
                    <a:cubicBezTo>
                      <a:pt x="263" y="82"/>
                      <a:pt x="246" y="67"/>
                      <a:pt x="289" y="96"/>
                    </a:cubicBezTo>
                    <a:cubicBezTo>
                      <a:pt x="303" y="105"/>
                      <a:pt x="307" y="126"/>
                      <a:pt x="319" y="138"/>
                    </a:cubicBezTo>
                    <a:cubicBezTo>
                      <a:pt x="330" y="149"/>
                      <a:pt x="344" y="157"/>
                      <a:pt x="355" y="168"/>
                    </a:cubicBezTo>
                    <a:cubicBezTo>
                      <a:pt x="376" y="271"/>
                      <a:pt x="383" y="378"/>
                      <a:pt x="349" y="480"/>
                    </a:cubicBezTo>
                    <a:cubicBezTo>
                      <a:pt x="344" y="494"/>
                      <a:pt x="331" y="503"/>
                      <a:pt x="325" y="516"/>
                    </a:cubicBezTo>
                    <a:cubicBezTo>
                      <a:pt x="318" y="530"/>
                      <a:pt x="317" y="546"/>
                      <a:pt x="307" y="558"/>
                    </a:cubicBezTo>
                    <a:cubicBezTo>
                      <a:pt x="301" y="566"/>
                      <a:pt x="290" y="569"/>
                      <a:pt x="283" y="576"/>
                    </a:cubicBezTo>
                    <a:cubicBezTo>
                      <a:pt x="256" y="603"/>
                      <a:pt x="238" y="638"/>
                      <a:pt x="205" y="660"/>
                    </a:cubicBezTo>
                    <a:cubicBezTo>
                      <a:pt x="186" y="672"/>
                      <a:pt x="160" y="669"/>
                      <a:pt x="139" y="678"/>
                    </a:cubicBezTo>
                    <a:cubicBezTo>
                      <a:pt x="120" y="686"/>
                      <a:pt x="97" y="698"/>
                      <a:pt x="79" y="708"/>
                    </a:cubicBezTo>
                    <a:cubicBezTo>
                      <a:pt x="66" y="715"/>
                      <a:pt x="43" y="732"/>
                      <a:pt x="43" y="732"/>
                    </a:cubicBezTo>
                    <a:cubicBezTo>
                      <a:pt x="35" y="756"/>
                      <a:pt x="28" y="766"/>
                      <a:pt x="7" y="780"/>
                    </a:cubicBezTo>
                    <a:cubicBezTo>
                      <a:pt x="0" y="800"/>
                      <a:pt x="1" y="792"/>
                      <a:pt x="1" y="80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rot="-2981721">
              <a:off x="1589" y="886"/>
              <a:ext cx="169" cy="539"/>
              <a:chOff x="1152" y="708"/>
              <a:chExt cx="282" cy="805"/>
            </a:xfrm>
          </p:grpSpPr>
          <p:sp>
            <p:nvSpPr>
              <p:cNvPr id="164882" name="Freeform 18"/>
              <p:cNvSpPr>
                <a:spLocks/>
              </p:cNvSpPr>
              <p:nvPr/>
            </p:nvSpPr>
            <p:spPr bwMode="auto">
              <a:xfrm>
                <a:off x="1152" y="708"/>
                <a:ext cx="102" cy="78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66" y="54"/>
                  </a:cxn>
                  <a:cxn ang="0">
                    <a:pos x="42" y="138"/>
                  </a:cxn>
                  <a:cxn ang="0">
                    <a:pos x="0" y="324"/>
                  </a:cxn>
                  <a:cxn ang="0">
                    <a:pos x="6" y="666"/>
                  </a:cxn>
                  <a:cxn ang="0">
                    <a:pos x="12" y="744"/>
                  </a:cxn>
                  <a:cxn ang="0">
                    <a:pos x="30" y="780"/>
                  </a:cxn>
                </a:cxnLst>
                <a:rect l="0" t="0" r="r" b="b"/>
                <a:pathLst>
                  <a:path w="102" h="780">
                    <a:moveTo>
                      <a:pt x="102" y="0"/>
                    </a:moveTo>
                    <a:cubicBezTo>
                      <a:pt x="94" y="23"/>
                      <a:pt x="76" y="32"/>
                      <a:pt x="66" y="54"/>
                    </a:cubicBezTo>
                    <a:cubicBezTo>
                      <a:pt x="53" y="82"/>
                      <a:pt x="50" y="109"/>
                      <a:pt x="42" y="138"/>
                    </a:cubicBezTo>
                    <a:cubicBezTo>
                      <a:pt x="25" y="200"/>
                      <a:pt x="9" y="260"/>
                      <a:pt x="0" y="324"/>
                    </a:cubicBezTo>
                    <a:cubicBezTo>
                      <a:pt x="2" y="438"/>
                      <a:pt x="3" y="552"/>
                      <a:pt x="6" y="666"/>
                    </a:cubicBezTo>
                    <a:cubicBezTo>
                      <a:pt x="7" y="692"/>
                      <a:pt x="9" y="718"/>
                      <a:pt x="12" y="744"/>
                    </a:cubicBezTo>
                    <a:cubicBezTo>
                      <a:pt x="14" y="757"/>
                      <a:pt x="30" y="780"/>
                      <a:pt x="30" y="780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83" name="Freeform 19"/>
              <p:cNvSpPr>
                <a:spLocks/>
              </p:cNvSpPr>
              <p:nvPr/>
            </p:nvSpPr>
            <p:spPr bwMode="auto">
              <a:xfrm>
                <a:off x="1187" y="708"/>
                <a:ext cx="102" cy="78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66" y="54"/>
                  </a:cxn>
                  <a:cxn ang="0">
                    <a:pos x="42" y="138"/>
                  </a:cxn>
                  <a:cxn ang="0">
                    <a:pos x="0" y="324"/>
                  </a:cxn>
                  <a:cxn ang="0">
                    <a:pos x="6" y="666"/>
                  </a:cxn>
                  <a:cxn ang="0">
                    <a:pos x="12" y="744"/>
                  </a:cxn>
                  <a:cxn ang="0">
                    <a:pos x="30" y="780"/>
                  </a:cxn>
                </a:cxnLst>
                <a:rect l="0" t="0" r="r" b="b"/>
                <a:pathLst>
                  <a:path w="102" h="780">
                    <a:moveTo>
                      <a:pt x="102" y="0"/>
                    </a:moveTo>
                    <a:cubicBezTo>
                      <a:pt x="94" y="23"/>
                      <a:pt x="76" y="32"/>
                      <a:pt x="66" y="54"/>
                    </a:cubicBezTo>
                    <a:cubicBezTo>
                      <a:pt x="53" y="82"/>
                      <a:pt x="50" y="109"/>
                      <a:pt x="42" y="138"/>
                    </a:cubicBezTo>
                    <a:cubicBezTo>
                      <a:pt x="25" y="200"/>
                      <a:pt x="9" y="260"/>
                      <a:pt x="0" y="324"/>
                    </a:cubicBezTo>
                    <a:cubicBezTo>
                      <a:pt x="2" y="438"/>
                      <a:pt x="3" y="552"/>
                      <a:pt x="6" y="666"/>
                    </a:cubicBezTo>
                    <a:cubicBezTo>
                      <a:pt x="7" y="692"/>
                      <a:pt x="9" y="718"/>
                      <a:pt x="12" y="744"/>
                    </a:cubicBezTo>
                    <a:cubicBezTo>
                      <a:pt x="14" y="757"/>
                      <a:pt x="30" y="780"/>
                      <a:pt x="30" y="780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84" name="Freeform 20"/>
              <p:cNvSpPr>
                <a:spLocks/>
              </p:cNvSpPr>
              <p:nvPr/>
            </p:nvSpPr>
            <p:spPr bwMode="auto">
              <a:xfrm>
                <a:off x="1211" y="733"/>
                <a:ext cx="102" cy="78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66" y="54"/>
                  </a:cxn>
                  <a:cxn ang="0">
                    <a:pos x="42" y="138"/>
                  </a:cxn>
                  <a:cxn ang="0">
                    <a:pos x="0" y="324"/>
                  </a:cxn>
                  <a:cxn ang="0">
                    <a:pos x="6" y="666"/>
                  </a:cxn>
                  <a:cxn ang="0">
                    <a:pos x="12" y="744"/>
                  </a:cxn>
                  <a:cxn ang="0">
                    <a:pos x="30" y="780"/>
                  </a:cxn>
                </a:cxnLst>
                <a:rect l="0" t="0" r="r" b="b"/>
                <a:pathLst>
                  <a:path w="102" h="780">
                    <a:moveTo>
                      <a:pt x="102" y="0"/>
                    </a:moveTo>
                    <a:cubicBezTo>
                      <a:pt x="94" y="23"/>
                      <a:pt x="76" y="32"/>
                      <a:pt x="66" y="54"/>
                    </a:cubicBezTo>
                    <a:cubicBezTo>
                      <a:pt x="53" y="82"/>
                      <a:pt x="50" y="109"/>
                      <a:pt x="42" y="138"/>
                    </a:cubicBezTo>
                    <a:cubicBezTo>
                      <a:pt x="25" y="200"/>
                      <a:pt x="9" y="260"/>
                      <a:pt x="0" y="324"/>
                    </a:cubicBezTo>
                    <a:cubicBezTo>
                      <a:pt x="2" y="438"/>
                      <a:pt x="3" y="552"/>
                      <a:pt x="6" y="666"/>
                    </a:cubicBezTo>
                    <a:cubicBezTo>
                      <a:pt x="7" y="692"/>
                      <a:pt x="9" y="718"/>
                      <a:pt x="12" y="744"/>
                    </a:cubicBezTo>
                    <a:cubicBezTo>
                      <a:pt x="14" y="757"/>
                      <a:pt x="30" y="780"/>
                      <a:pt x="30" y="780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85" name="Freeform 21"/>
              <p:cNvSpPr>
                <a:spLocks/>
              </p:cNvSpPr>
              <p:nvPr/>
            </p:nvSpPr>
            <p:spPr bwMode="auto">
              <a:xfrm>
                <a:off x="1259" y="733"/>
                <a:ext cx="102" cy="78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66" y="54"/>
                  </a:cxn>
                  <a:cxn ang="0">
                    <a:pos x="42" y="138"/>
                  </a:cxn>
                  <a:cxn ang="0">
                    <a:pos x="0" y="324"/>
                  </a:cxn>
                  <a:cxn ang="0">
                    <a:pos x="6" y="666"/>
                  </a:cxn>
                  <a:cxn ang="0">
                    <a:pos x="12" y="744"/>
                  </a:cxn>
                  <a:cxn ang="0">
                    <a:pos x="30" y="780"/>
                  </a:cxn>
                </a:cxnLst>
                <a:rect l="0" t="0" r="r" b="b"/>
                <a:pathLst>
                  <a:path w="102" h="780">
                    <a:moveTo>
                      <a:pt x="102" y="0"/>
                    </a:moveTo>
                    <a:cubicBezTo>
                      <a:pt x="94" y="23"/>
                      <a:pt x="76" y="32"/>
                      <a:pt x="66" y="54"/>
                    </a:cubicBezTo>
                    <a:cubicBezTo>
                      <a:pt x="53" y="82"/>
                      <a:pt x="50" y="109"/>
                      <a:pt x="42" y="138"/>
                    </a:cubicBezTo>
                    <a:cubicBezTo>
                      <a:pt x="25" y="200"/>
                      <a:pt x="9" y="260"/>
                      <a:pt x="0" y="324"/>
                    </a:cubicBezTo>
                    <a:cubicBezTo>
                      <a:pt x="2" y="438"/>
                      <a:pt x="3" y="552"/>
                      <a:pt x="6" y="666"/>
                    </a:cubicBezTo>
                    <a:cubicBezTo>
                      <a:pt x="7" y="692"/>
                      <a:pt x="9" y="718"/>
                      <a:pt x="12" y="744"/>
                    </a:cubicBezTo>
                    <a:cubicBezTo>
                      <a:pt x="14" y="757"/>
                      <a:pt x="30" y="780"/>
                      <a:pt x="30" y="780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86" name="Freeform 22"/>
              <p:cNvSpPr>
                <a:spLocks/>
              </p:cNvSpPr>
              <p:nvPr/>
            </p:nvSpPr>
            <p:spPr bwMode="auto">
              <a:xfrm>
                <a:off x="1307" y="733"/>
                <a:ext cx="102" cy="78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66" y="54"/>
                  </a:cxn>
                  <a:cxn ang="0">
                    <a:pos x="42" y="138"/>
                  </a:cxn>
                  <a:cxn ang="0">
                    <a:pos x="0" y="324"/>
                  </a:cxn>
                  <a:cxn ang="0">
                    <a:pos x="6" y="666"/>
                  </a:cxn>
                  <a:cxn ang="0">
                    <a:pos x="12" y="744"/>
                  </a:cxn>
                  <a:cxn ang="0">
                    <a:pos x="30" y="780"/>
                  </a:cxn>
                </a:cxnLst>
                <a:rect l="0" t="0" r="r" b="b"/>
                <a:pathLst>
                  <a:path w="102" h="780">
                    <a:moveTo>
                      <a:pt x="102" y="0"/>
                    </a:moveTo>
                    <a:cubicBezTo>
                      <a:pt x="94" y="23"/>
                      <a:pt x="76" y="32"/>
                      <a:pt x="66" y="54"/>
                    </a:cubicBezTo>
                    <a:cubicBezTo>
                      <a:pt x="53" y="82"/>
                      <a:pt x="50" y="109"/>
                      <a:pt x="42" y="138"/>
                    </a:cubicBezTo>
                    <a:cubicBezTo>
                      <a:pt x="25" y="200"/>
                      <a:pt x="9" y="260"/>
                      <a:pt x="0" y="324"/>
                    </a:cubicBezTo>
                    <a:cubicBezTo>
                      <a:pt x="2" y="438"/>
                      <a:pt x="3" y="552"/>
                      <a:pt x="6" y="666"/>
                    </a:cubicBezTo>
                    <a:cubicBezTo>
                      <a:pt x="7" y="692"/>
                      <a:pt x="9" y="718"/>
                      <a:pt x="12" y="744"/>
                    </a:cubicBezTo>
                    <a:cubicBezTo>
                      <a:pt x="14" y="757"/>
                      <a:pt x="30" y="780"/>
                      <a:pt x="30" y="780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887" name="Freeform 23"/>
              <p:cNvSpPr>
                <a:spLocks/>
              </p:cNvSpPr>
              <p:nvPr/>
            </p:nvSpPr>
            <p:spPr bwMode="auto">
              <a:xfrm>
                <a:off x="1332" y="733"/>
                <a:ext cx="102" cy="780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66" y="54"/>
                  </a:cxn>
                  <a:cxn ang="0">
                    <a:pos x="42" y="138"/>
                  </a:cxn>
                  <a:cxn ang="0">
                    <a:pos x="0" y="324"/>
                  </a:cxn>
                  <a:cxn ang="0">
                    <a:pos x="6" y="666"/>
                  </a:cxn>
                  <a:cxn ang="0">
                    <a:pos x="12" y="744"/>
                  </a:cxn>
                  <a:cxn ang="0">
                    <a:pos x="30" y="780"/>
                  </a:cxn>
                </a:cxnLst>
                <a:rect l="0" t="0" r="r" b="b"/>
                <a:pathLst>
                  <a:path w="102" h="780">
                    <a:moveTo>
                      <a:pt x="102" y="0"/>
                    </a:moveTo>
                    <a:cubicBezTo>
                      <a:pt x="94" y="23"/>
                      <a:pt x="76" y="32"/>
                      <a:pt x="66" y="54"/>
                    </a:cubicBezTo>
                    <a:cubicBezTo>
                      <a:pt x="53" y="82"/>
                      <a:pt x="50" y="109"/>
                      <a:pt x="42" y="138"/>
                    </a:cubicBezTo>
                    <a:cubicBezTo>
                      <a:pt x="25" y="200"/>
                      <a:pt x="9" y="260"/>
                      <a:pt x="0" y="324"/>
                    </a:cubicBezTo>
                    <a:cubicBezTo>
                      <a:pt x="2" y="438"/>
                      <a:pt x="3" y="552"/>
                      <a:pt x="6" y="666"/>
                    </a:cubicBezTo>
                    <a:cubicBezTo>
                      <a:pt x="7" y="692"/>
                      <a:pt x="9" y="718"/>
                      <a:pt x="12" y="744"/>
                    </a:cubicBezTo>
                    <a:cubicBezTo>
                      <a:pt x="14" y="757"/>
                      <a:pt x="30" y="780"/>
                      <a:pt x="30" y="780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64888" name="Line 24"/>
            <p:cNvSpPr>
              <a:spLocks noChangeShapeType="1"/>
            </p:cNvSpPr>
            <p:nvPr/>
          </p:nvSpPr>
          <p:spPr bwMode="auto">
            <a:xfrm>
              <a:off x="2009" y="1120"/>
              <a:ext cx="388" cy="0"/>
            </a:xfrm>
            <a:prstGeom prst="line">
              <a:avLst/>
            </a:prstGeom>
            <a:noFill/>
            <a:ln w="635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493" y="1144"/>
              <a:ext cx="653" cy="307"/>
              <a:chOff x="1888" y="1289"/>
              <a:chExt cx="852" cy="355"/>
            </a:xfrm>
          </p:grpSpPr>
          <p:sp>
            <p:nvSpPr>
              <p:cNvPr id="164890" name="Freeform 26"/>
              <p:cNvSpPr>
                <a:spLocks/>
              </p:cNvSpPr>
              <p:nvPr/>
            </p:nvSpPr>
            <p:spPr bwMode="auto">
              <a:xfrm>
                <a:off x="1888" y="1362"/>
                <a:ext cx="852" cy="258"/>
              </a:xfrm>
              <a:custGeom>
                <a:avLst/>
                <a:gdLst/>
                <a:ahLst/>
                <a:cxnLst>
                  <a:cxn ang="0">
                    <a:pos x="0" y="258"/>
                  </a:cxn>
                  <a:cxn ang="0">
                    <a:pos x="48" y="204"/>
                  </a:cxn>
                  <a:cxn ang="0">
                    <a:pos x="114" y="102"/>
                  </a:cxn>
                  <a:cxn ang="0">
                    <a:pos x="216" y="12"/>
                  </a:cxn>
                  <a:cxn ang="0">
                    <a:pos x="282" y="54"/>
                  </a:cxn>
                  <a:cxn ang="0">
                    <a:pos x="360" y="84"/>
                  </a:cxn>
                  <a:cxn ang="0">
                    <a:pos x="450" y="36"/>
                  </a:cxn>
                  <a:cxn ang="0">
                    <a:pos x="510" y="0"/>
                  </a:cxn>
                  <a:cxn ang="0">
                    <a:pos x="582" y="6"/>
                  </a:cxn>
                  <a:cxn ang="0">
                    <a:pos x="630" y="18"/>
                  </a:cxn>
                  <a:cxn ang="0">
                    <a:pos x="648" y="30"/>
                  </a:cxn>
                  <a:cxn ang="0">
                    <a:pos x="660" y="66"/>
                  </a:cxn>
                  <a:cxn ang="0">
                    <a:pos x="666" y="120"/>
                  </a:cxn>
                  <a:cxn ang="0">
                    <a:pos x="702" y="138"/>
                  </a:cxn>
                  <a:cxn ang="0">
                    <a:pos x="786" y="174"/>
                  </a:cxn>
                  <a:cxn ang="0">
                    <a:pos x="834" y="222"/>
                  </a:cxn>
                  <a:cxn ang="0">
                    <a:pos x="852" y="234"/>
                  </a:cxn>
                </a:cxnLst>
                <a:rect l="0" t="0" r="r" b="b"/>
                <a:pathLst>
                  <a:path w="852" h="258">
                    <a:moveTo>
                      <a:pt x="0" y="258"/>
                    </a:moveTo>
                    <a:cubicBezTo>
                      <a:pt x="11" y="247"/>
                      <a:pt x="39" y="223"/>
                      <a:pt x="48" y="204"/>
                    </a:cubicBezTo>
                    <a:cubicBezTo>
                      <a:pt x="67" y="162"/>
                      <a:pt x="73" y="129"/>
                      <a:pt x="114" y="102"/>
                    </a:cubicBezTo>
                    <a:cubicBezTo>
                      <a:pt x="131" y="51"/>
                      <a:pt x="167" y="28"/>
                      <a:pt x="216" y="12"/>
                    </a:cubicBezTo>
                    <a:cubicBezTo>
                      <a:pt x="255" y="19"/>
                      <a:pt x="261" y="23"/>
                      <a:pt x="282" y="54"/>
                    </a:cubicBezTo>
                    <a:cubicBezTo>
                      <a:pt x="292" y="105"/>
                      <a:pt x="307" y="90"/>
                      <a:pt x="360" y="84"/>
                    </a:cubicBezTo>
                    <a:cubicBezTo>
                      <a:pt x="393" y="73"/>
                      <a:pt x="417" y="47"/>
                      <a:pt x="450" y="36"/>
                    </a:cubicBezTo>
                    <a:cubicBezTo>
                      <a:pt x="470" y="16"/>
                      <a:pt x="485" y="12"/>
                      <a:pt x="510" y="0"/>
                    </a:cubicBezTo>
                    <a:cubicBezTo>
                      <a:pt x="534" y="2"/>
                      <a:pt x="558" y="2"/>
                      <a:pt x="582" y="6"/>
                    </a:cubicBezTo>
                    <a:cubicBezTo>
                      <a:pt x="598" y="8"/>
                      <a:pt x="630" y="18"/>
                      <a:pt x="630" y="18"/>
                    </a:cubicBezTo>
                    <a:cubicBezTo>
                      <a:pt x="636" y="22"/>
                      <a:pt x="644" y="24"/>
                      <a:pt x="648" y="30"/>
                    </a:cubicBezTo>
                    <a:cubicBezTo>
                      <a:pt x="655" y="41"/>
                      <a:pt x="660" y="66"/>
                      <a:pt x="660" y="66"/>
                    </a:cubicBezTo>
                    <a:cubicBezTo>
                      <a:pt x="662" y="84"/>
                      <a:pt x="660" y="103"/>
                      <a:pt x="666" y="120"/>
                    </a:cubicBezTo>
                    <a:cubicBezTo>
                      <a:pt x="670" y="131"/>
                      <a:pt x="694" y="134"/>
                      <a:pt x="702" y="138"/>
                    </a:cubicBezTo>
                    <a:cubicBezTo>
                      <a:pt x="741" y="160"/>
                      <a:pt x="742" y="165"/>
                      <a:pt x="786" y="174"/>
                    </a:cubicBezTo>
                    <a:cubicBezTo>
                      <a:pt x="807" y="188"/>
                      <a:pt x="815" y="206"/>
                      <a:pt x="834" y="222"/>
                    </a:cubicBezTo>
                    <a:cubicBezTo>
                      <a:pt x="840" y="227"/>
                      <a:pt x="852" y="234"/>
                      <a:pt x="852" y="23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1888" y="1289"/>
                <a:ext cx="852" cy="355"/>
                <a:chOff x="1888" y="1289"/>
                <a:chExt cx="852" cy="355"/>
              </a:xfrm>
            </p:grpSpPr>
            <p:sp>
              <p:nvSpPr>
                <p:cNvPr id="164892" name="Freeform 28"/>
                <p:cNvSpPr>
                  <a:spLocks/>
                </p:cNvSpPr>
                <p:nvPr/>
              </p:nvSpPr>
              <p:spPr bwMode="auto">
                <a:xfrm>
                  <a:off x="1888" y="1313"/>
                  <a:ext cx="852" cy="258"/>
                </a:xfrm>
                <a:custGeom>
                  <a:avLst/>
                  <a:gdLst/>
                  <a:ahLst/>
                  <a:cxnLst>
                    <a:cxn ang="0">
                      <a:pos x="0" y="258"/>
                    </a:cxn>
                    <a:cxn ang="0">
                      <a:pos x="48" y="204"/>
                    </a:cxn>
                    <a:cxn ang="0">
                      <a:pos x="114" y="102"/>
                    </a:cxn>
                    <a:cxn ang="0">
                      <a:pos x="216" y="12"/>
                    </a:cxn>
                    <a:cxn ang="0">
                      <a:pos x="282" y="54"/>
                    </a:cxn>
                    <a:cxn ang="0">
                      <a:pos x="360" y="84"/>
                    </a:cxn>
                    <a:cxn ang="0">
                      <a:pos x="450" y="36"/>
                    </a:cxn>
                    <a:cxn ang="0">
                      <a:pos x="510" y="0"/>
                    </a:cxn>
                    <a:cxn ang="0">
                      <a:pos x="582" y="6"/>
                    </a:cxn>
                    <a:cxn ang="0">
                      <a:pos x="630" y="18"/>
                    </a:cxn>
                    <a:cxn ang="0">
                      <a:pos x="648" y="30"/>
                    </a:cxn>
                    <a:cxn ang="0">
                      <a:pos x="660" y="66"/>
                    </a:cxn>
                    <a:cxn ang="0">
                      <a:pos x="666" y="120"/>
                    </a:cxn>
                    <a:cxn ang="0">
                      <a:pos x="702" y="138"/>
                    </a:cxn>
                    <a:cxn ang="0">
                      <a:pos x="786" y="174"/>
                    </a:cxn>
                    <a:cxn ang="0">
                      <a:pos x="834" y="222"/>
                    </a:cxn>
                    <a:cxn ang="0">
                      <a:pos x="852" y="234"/>
                    </a:cxn>
                  </a:cxnLst>
                  <a:rect l="0" t="0" r="r" b="b"/>
                  <a:pathLst>
                    <a:path w="852" h="258">
                      <a:moveTo>
                        <a:pt x="0" y="258"/>
                      </a:moveTo>
                      <a:cubicBezTo>
                        <a:pt x="11" y="247"/>
                        <a:pt x="39" y="223"/>
                        <a:pt x="48" y="204"/>
                      </a:cubicBezTo>
                      <a:cubicBezTo>
                        <a:pt x="67" y="162"/>
                        <a:pt x="73" y="129"/>
                        <a:pt x="114" y="102"/>
                      </a:cubicBezTo>
                      <a:cubicBezTo>
                        <a:pt x="131" y="51"/>
                        <a:pt x="167" y="28"/>
                        <a:pt x="216" y="12"/>
                      </a:cubicBezTo>
                      <a:cubicBezTo>
                        <a:pt x="255" y="19"/>
                        <a:pt x="261" y="23"/>
                        <a:pt x="282" y="54"/>
                      </a:cubicBezTo>
                      <a:cubicBezTo>
                        <a:pt x="292" y="105"/>
                        <a:pt x="307" y="90"/>
                        <a:pt x="360" y="84"/>
                      </a:cubicBezTo>
                      <a:cubicBezTo>
                        <a:pt x="393" y="73"/>
                        <a:pt x="417" y="47"/>
                        <a:pt x="450" y="36"/>
                      </a:cubicBezTo>
                      <a:cubicBezTo>
                        <a:pt x="470" y="16"/>
                        <a:pt x="485" y="12"/>
                        <a:pt x="510" y="0"/>
                      </a:cubicBezTo>
                      <a:cubicBezTo>
                        <a:pt x="534" y="2"/>
                        <a:pt x="558" y="2"/>
                        <a:pt x="582" y="6"/>
                      </a:cubicBezTo>
                      <a:cubicBezTo>
                        <a:pt x="598" y="8"/>
                        <a:pt x="630" y="18"/>
                        <a:pt x="630" y="18"/>
                      </a:cubicBezTo>
                      <a:cubicBezTo>
                        <a:pt x="636" y="22"/>
                        <a:pt x="644" y="24"/>
                        <a:pt x="648" y="30"/>
                      </a:cubicBezTo>
                      <a:cubicBezTo>
                        <a:pt x="655" y="41"/>
                        <a:pt x="660" y="66"/>
                        <a:pt x="660" y="66"/>
                      </a:cubicBezTo>
                      <a:cubicBezTo>
                        <a:pt x="662" y="84"/>
                        <a:pt x="660" y="103"/>
                        <a:pt x="666" y="120"/>
                      </a:cubicBezTo>
                      <a:cubicBezTo>
                        <a:pt x="670" y="131"/>
                        <a:pt x="694" y="134"/>
                        <a:pt x="702" y="138"/>
                      </a:cubicBezTo>
                      <a:cubicBezTo>
                        <a:pt x="741" y="160"/>
                        <a:pt x="742" y="165"/>
                        <a:pt x="786" y="174"/>
                      </a:cubicBezTo>
                      <a:cubicBezTo>
                        <a:pt x="807" y="188"/>
                        <a:pt x="815" y="206"/>
                        <a:pt x="834" y="222"/>
                      </a:cubicBezTo>
                      <a:cubicBezTo>
                        <a:pt x="840" y="227"/>
                        <a:pt x="852" y="234"/>
                        <a:pt x="852" y="234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66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7" name="Group 29"/>
                <p:cNvGrpSpPr>
                  <a:grpSpLocks/>
                </p:cNvGrpSpPr>
                <p:nvPr/>
              </p:nvGrpSpPr>
              <p:grpSpPr bwMode="auto">
                <a:xfrm>
                  <a:off x="1888" y="1289"/>
                  <a:ext cx="852" cy="355"/>
                  <a:chOff x="1985" y="1313"/>
                  <a:chExt cx="852" cy="355"/>
                </a:xfrm>
              </p:grpSpPr>
              <p:sp>
                <p:nvSpPr>
                  <p:cNvPr id="164894" name="Freeform 30"/>
                  <p:cNvSpPr>
                    <a:spLocks/>
                  </p:cNvSpPr>
                  <p:nvPr/>
                </p:nvSpPr>
                <p:spPr bwMode="auto">
                  <a:xfrm>
                    <a:off x="1985" y="1313"/>
                    <a:ext cx="852" cy="258"/>
                  </a:xfrm>
                  <a:custGeom>
                    <a:avLst/>
                    <a:gdLst/>
                    <a:ahLst/>
                    <a:cxnLst>
                      <a:cxn ang="0">
                        <a:pos x="0" y="258"/>
                      </a:cxn>
                      <a:cxn ang="0">
                        <a:pos x="48" y="204"/>
                      </a:cxn>
                      <a:cxn ang="0">
                        <a:pos x="114" y="102"/>
                      </a:cxn>
                      <a:cxn ang="0">
                        <a:pos x="216" y="12"/>
                      </a:cxn>
                      <a:cxn ang="0">
                        <a:pos x="282" y="54"/>
                      </a:cxn>
                      <a:cxn ang="0">
                        <a:pos x="360" y="84"/>
                      </a:cxn>
                      <a:cxn ang="0">
                        <a:pos x="450" y="36"/>
                      </a:cxn>
                      <a:cxn ang="0">
                        <a:pos x="510" y="0"/>
                      </a:cxn>
                      <a:cxn ang="0">
                        <a:pos x="582" y="6"/>
                      </a:cxn>
                      <a:cxn ang="0">
                        <a:pos x="630" y="18"/>
                      </a:cxn>
                      <a:cxn ang="0">
                        <a:pos x="648" y="30"/>
                      </a:cxn>
                      <a:cxn ang="0">
                        <a:pos x="660" y="66"/>
                      </a:cxn>
                      <a:cxn ang="0">
                        <a:pos x="666" y="120"/>
                      </a:cxn>
                      <a:cxn ang="0">
                        <a:pos x="702" y="138"/>
                      </a:cxn>
                      <a:cxn ang="0">
                        <a:pos x="786" y="174"/>
                      </a:cxn>
                      <a:cxn ang="0">
                        <a:pos x="834" y="222"/>
                      </a:cxn>
                      <a:cxn ang="0">
                        <a:pos x="852" y="234"/>
                      </a:cxn>
                    </a:cxnLst>
                    <a:rect l="0" t="0" r="r" b="b"/>
                    <a:pathLst>
                      <a:path w="852" h="258">
                        <a:moveTo>
                          <a:pt x="0" y="258"/>
                        </a:moveTo>
                        <a:cubicBezTo>
                          <a:pt x="11" y="247"/>
                          <a:pt x="39" y="223"/>
                          <a:pt x="48" y="204"/>
                        </a:cubicBezTo>
                        <a:cubicBezTo>
                          <a:pt x="67" y="162"/>
                          <a:pt x="73" y="129"/>
                          <a:pt x="114" y="102"/>
                        </a:cubicBezTo>
                        <a:cubicBezTo>
                          <a:pt x="131" y="51"/>
                          <a:pt x="167" y="28"/>
                          <a:pt x="216" y="12"/>
                        </a:cubicBezTo>
                        <a:cubicBezTo>
                          <a:pt x="255" y="19"/>
                          <a:pt x="261" y="23"/>
                          <a:pt x="282" y="54"/>
                        </a:cubicBezTo>
                        <a:cubicBezTo>
                          <a:pt x="292" y="105"/>
                          <a:pt x="307" y="90"/>
                          <a:pt x="360" y="84"/>
                        </a:cubicBezTo>
                        <a:cubicBezTo>
                          <a:pt x="393" y="73"/>
                          <a:pt x="417" y="47"/>
                          <a:pt x="450" y="36"/>
                        </a:cubicBezTo>
                        <a:cubicBezTo>
                          <a:pt x="470" y="16"/>
                          <a:pt x="485" y="12"/>
                          <a:pt x="510" y="0"/>
                        </a:cubicBezTo>
                        <a:cubicBezTo>
                          <a:pt x="534" y="2"/>
                          <a:pt x="558" y="2"/>
                          <a:pt x="582" y="6"/>
                        </a:cubicBezTo>
                        <a:cubicBezTo>
                          <a:pt x="598" y="8"/>
                          <a:pt x="630" y="18"/>
                          <a:pt x="630" y="18"/>
                        </a:cubicBezTo>
                        <a:cubicBezTo>
                          <a:pt x="636" y="22"/>
                          <a:pt x="644" y="24"/>
                          <a:pt x="648" y="30"/>
                        </a:cubicBezTo>
                        <a:cubicBezTo>
                          <a:pt x="655" y="41"/>
                          <a:pt x="660" y="66"/>
                          <a:pt x="660" y="66"/>
                        </a:cubicBezTo>
                        <a:cubicBezTo>
                          <a:pt x="662" y="84"/>
                          <a:pt x="660" y="103"/>
                          <a:pt x="666" y="120"/>
                        </a:cubicBezTo>
                        <a:cubicBezTo>
                          <a:pt x="670" y="131"/>
                          <a:pt x="694" y="134"/>
                          <a:pt x="702" y="138"/>
                        </a:cubicBezTo>
                        <a:cubicBezTo>
                          <a:pt x="741" y="160"/>
                          <a:pt x="742" y="165"/>
                          <a:pt x="786" y="174"/>
                        </a:cubicBezTo>
                        <a:cubicBezTo>
                          <a:pt x="807" y="188"/>
                          <a:pt x="815" y="206"/>
                          <a:pt x="834" y="222"/>
                        </a:cubicBezTo>
                        <a:cubicBezTo>
                          <a:pt x="840" y="227"/>
                          <a:pt x="852" y="234"/>
                          <a:pt x="852" y="234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4895" name="Freeform 31"/>
                  <p:cNvSpPr>
                    <a:spLocks/>
                  </p:cNvSpPr>
                  <p:nvPr/>
                </p:nvSpPr>
                <p:spPr bwMode="auto">
                  <a:xfrm>
                    <a:off x="1985" y="1362"/>
                    <a:ext cx="852" cy="258"/>
                  </a:xfrm>
                  <a:custGeom>
                    <a:avLst/>
                    <a:gdLst/>
                    <a:ahLst/>
                    <a:cxnLst>
                      <a:cxn ang="0">
                        <a:pos x="0" y="258"/>
                      </a:cxn>
                      <a:cxn ang="0">
                        <a:pos x="48" y="204"/>
                      </a:cxn>
                      <a:cxn ang="0">
                        <a:pos x="114" y="102"/>
                      </a:cxn>
                      <a:cxn ang="0">
                        <a:pos x="216" y="12"/>
                      </a:cxn>
                      <a:cxn ang="0">
                        <a:pos x="282" y="54"/>
                      </a:cxn>
                      <a:cxn ang="0">
                        <a:pos x="360" y="84"/>
                      </a:cxn>
                      <a:cxn ang="0">
                        <a:pos x="450" y="36"/>
                      </a:cxn>
                      <a:cxn ang="0">
                        <a:pos x="510" y="0"/>
                      </a:cxn>
                      <a:cxn ang="0">
                        <a:pos x="582" y="6"/>
                      </a:cxn>
                      <a:cxn ang="0">
                        <a:pos x="630" y="18"/>
                      </a:cxn>
                      <a:cxn ang="0">
                        <a:pos x="648" y="30"/>
                      </a:cxn>
                      <a:cxn ang="0">
                        <a:pos x="660" y="66"/>
                      </a:cxn>
                      <a:cxn ang="0">
                        <a:pos x="666" y="120"/>
                      </a:cxn>
                      <a:cxn ang="0">
                        <a:pos x="702" y="138"/>
                      </a:cxn>
                      <a:cxn ang="0">
                        <a:pos x="786" y="174"/>
                      </a:cxn>
                      <a:cxn ang="0">
                        <a:pos x="834" y="222"/>
                      </a:cxn>
                      <a:cxn ang="0">
                        <a:pos x="852" y="234"/>
                      </a:cxn>
                    </a:cxnLst>
                    <a:rect l="0" t="0" r="r" b="b"/>
                    <a:pathLst>
                      <a:path w="852" h="258">
                        <a:moveTo>
                          <a:pt x="0" y="258"/>
                        </a:moveTo>
                        <a:cubicBezTo>
                          <a:pt x="11" y="247"/>
                          <a:pt x="39" y="223"/>
                          <a:pt x="48" y="204"/>
                        </a:cubicBezTo>
                        <a:cubicBezTo>
                          <a:pt x="67" y="162"/>
                          <a:pt x="73" y="129"/>
                          <a:pt x="114" y="102"/>
                        </a:cubicBezTo>
                        <a:cubicBezTo>
                          <a:pt x="131" y="51"/>
                          <a:pt x="167" y="28"/>
                          <a:pt x="216" y="12"/>
                        </a:cubicBezTo>
                        <a:cubicBezTo>
                          <a:pt x="255" y="19"/>
                          <a:pt x="261" y="23"/>
                          <a:pt x="282" y="54"/>
                        </a:cubicBezTo>
                        <a:cubicBezTo>
                          <a:pt x="292" y="105"/>
                          <a:pt x="307" y="90"/>
                          <a:pt x="360" y="84"/>
                        </a:cubicBezTo>
                        <a:cubicBezTo>
                          <a:pt x="393" y="73"/>
                          <a:pt x="417" y="47"/>
                          <a:pt x="450" y="36"/>
                        </a:cubicBezTo>
                        <a:cubicBezTo>
                          <a:pt x="470" y="16"/>
                          <a:pt x="485" y="12"/>
                          <a:pt x="510" y="0"/>
                        </a:cubicBezTo>
                        <a:cubicBezTo>
                          <a:pt x="534" y="2"/>
                          <a:pt x="558" y="2"/>
                          <a:pt x="582" y="6"/>
                        </a:cubicBezTo>
                        <a:cubicBezTo>
                          <a:pt x="598" y="8"/>
                          <a:pt x="630" y="18"/>
                          <a:pt x="630" y="18"/>
                        </a:cubicBezTo>
                        <a:cubicBezTo>
                          <a:pt x="636" y="22"/>
                          <a:pt x="644" y="24"/>
                          <a:pt x="648" y="30"/>
                        </a:cubicBezTo>
                        <a:cubicBezTo>
                          <a:pt x="655" y="41"/>
                          <a:pt x="660" y="66"/>
                          <a:pt x="660" y="66"/>
                        </a:cubicBezTo>
                        <a:cubicBezTo>
                          <a:pt x="662" y="84"/>
                          <a:pt x="660" y="103"/>
                          <a:pt x="666" y="120"/>
                        </a:cubicBezTo>
                        <a:cubicBezTo>
                          <a:pt x="670" y="131"/>
                          <a:pt x="694" y="134"/>
                          <a:pt x="702" y="138"/>
                        </a:cubicBezTo>
                        <a:cubicBezTo>
                          <a:pt x="741" y="160"/>
                          <a:pt x="742" y="165"/>
                          <a:pt x="786" y="174"/>
                        </a:cubicBezTo>
                        <a:cubicBezTo>
                          <a:pt x="807" y="188"/>
                          <a:pt x="815" y="206"/>
                          <a:pt x="834" y="222"/>
                        </a:cubicBezTo>
                        <a:cubicBezTo>
                          <a:pt x="840" y="227"/>
                          <a:pt x="852" y="234"/>
                          <a:pt x="852" y="234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4896" name="Freeform 32"/>
                  <p:cNvSpPr>
                    <a:spLocks/>
                  </p:cNvSpPr>
                  <p:nvPr/>
                </p:nvSpPr>
                <p:spPr bwMode="auto">
                  <a:xfrm>
                    <a:off x="1985" y="1410"/>
                    <a:ext cx="852" cy="258"/>
                  </a:xfrm>
                  <a:custGeom>
                    <a:avLst/>
                    <a:gdLst/>
                    <a:ahLst/>
                    <a:cxnLst>
                      <a:cxn ang="0">
                        <a:pos x="0" y="258"/>
                      </a:cxn>
                      <a:cxn ang="0">
                        <a:pos x="48" y="204"/>
                      </a:cxn>
                      <a:cxn ang="0">
                        <a:pos x="114" y="102"/>
                      </a:cxn>
                      <a:cxn ang="0">
                        <a:pos x="216" y="12"/>
                      </a:cxn>
                      <a:cxn ang="0">
                        <a:pos x="282" y="54"/>
                      </a:cxn>
                      <a:cxn ang="0">
                        <a:pos x="360" y="84"/>
                      </a:cxn>
                      <a:cxn ang="0">
                        <a:pos x="450" y="36"/>
                      </a:cxn>
                      <a:cxn ang="0">
                        <a:pos x="510" y="0"/>
                      </a:cxn>
                      <a:cxn ang="0">
                        <a:pos x="582" y="6"/>
                      </a:cxn>
                      <a:cxn ang="0">
                        <a:pos x="630" y="18"/>
                      </a:cxn>
                      <a:cxn ang="0">
                        <a:pos x="648" y="30"/>
                      </a:cxn>
                      <a:cxn ang="0">
                        <a:pos x="660" y="66"/>
                      </a:cxn>
                      <a:cxn ang="0">
                        <a:pos x="666" y="120"/>
                      </a:cxn>
                      <a:cxn ang="0">
                        <a:pos x="702" y="138"/>
                      </a:cxn>
                      <a:cxn ang="0">
                        <a:pos x="786" y="174"/>
                      </a:cxn>
                      <a:cxn ang="0">
                        <a:pos x="834" y="222"/>
                      </a:cxn>
                      <a:cxn ang="0">
                        <a:pos x="852" y="234"/>
                      </a:cxn>
                    </a:cxnLst>
                    <a:rect l="0" t="0" r="r" b="b"/>
                    <a:pathLst>
                      <a:path w="852" h="258">
                        <a:moveTo>
                          <a:pt x="0" y="258"/>
                        </a:moveTo>
                        <a:cubicBezTo>
                          <a:pt x="11" y="247"/>
                          <a:pt x="39" y="223"/>
                          <a:pt x="48" y="204"/>
                        </a:cubicBezTo>
                        <a:cubicBezTo>
                          <a:pt x="67" y="162"/>
                          <a:pt x="73" y="129"/>
                          <a:pt x="114" y="102"/>
                        </a:cubicBezTo>
                        <a:cubicBezTo>
                          <a:pt x="131" y="51"/>
                          <a:pt x="167" y="28"/>
                          <a:pt x="216" y="12"/>
                        </a:cubicBezTo>
                        <a:cubicBezTo>
                          <a:pt x="255" y="19"/>
                          <a:pt x="261" y="23"/>
                          <a:pt x="282" y="54"/>
                        </a:cubicBezTo>
                        <a:cubicBezTo>
                          <a:pt x="292" y="105"/>
                          <a:pt x="307" y="90"/>
                          <a:pt x="360" y="84"/>
                        </a:cubicBezTo>
                        <a:cubicBezTo>
                          <a:pt x="393" y="73"/>
                          <a:pt x="417" y="47"/>
                          <a:pt x="450" y="36"/>
                        </a:cubicBezTo>
                        <a:cubicBezTo>
                          <a:pt x="470" y="16"/>
                          <a:pt x="485" y="12"/>
                          <a:pt x="510" y="0"/>
                        </a:cubicBezTo>
                        <a:cubicBezTo>
                          <a:pt x="534" y="2"/>
                          <a:pt x="558" y="2"/>
                          <a:pt x="582" y="6"/>
                        </a:cubicBezTo>
                        <a:cubicBezTo>
                          <a:pt x="598" y="8"/>
                          <a:pt x="630" y="18"/>
                          <a:pt x="630" y="18"/>
                        </a:cubicBezTo>
                        <a:cubicBezTo>
                          <a:pt x="636" y="22"/>
                          <a:pt x="644" y="24"/>
                          <a:pt x="648" y="30"/>
                        </a:cubicBezTo>
                        <a:cubicBezTo>
                          <a:pt x="655" y="41"/>
                          <a:pt x="660" y="66"/>
                          <a:pt x="660" y="66"/>
                        </a:cubicBezTo>
                        <a:cubicBezTo>
                          <a:pt x="662" y="84"/>
                          <a:pt x="660" y="103"/>
                          <a:pt x="666" y="120"/>
                        </a:cubicBezTo>
                        <a:cubicBezTo>
                          <a:pt x="670" y="131"/>
                          <a:pt x="694" y="134"/>
                          <a:pt x="702" y="138"/>
                        </a:cubicBezTo>
                        <a:cubicBezTo>
                          <a:pt x="741" y="160"/>
                          <a:pt x="742" y="165"/>
                          <a:pt x="786" y="174"/>
                        </a:cubicBezTo>
                        <a:cubicBezTo>
                          <a:pt x="807" y="188"/>
                          <a:pt x="815" y="206"/>
                          <a:pt x="834" y="222"/>
                        </a:cubicBezTo>
                        <a:cubicBezTo>
                          <a:pt x="840" y="227"/>
                          <a:pt x="852" y="234"/>
                          <a:pt x="852" y="234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517" y="854"/>
              <a:ext cx="581" cy="239"/>
              <a:chOff x="1912" y="878"/>
              <a:chExt cx="870" cy="336"/>
            </a:xfrm>
          </p:grpSpPr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1912" y="878"/>
                <a:ext cx="870" cy="336"/>
                <a:chOff x="1936" y="781"/>
                <a:chExt cx="870" cy="336"/>
              </a:xfrm>
            </p:grpSpPr>
            <p:sp>
              <p:nvSpPr>
                <p:cNvPr id="164899" name="Freeform 35"/>
                <p:cNvSpPr>
                  <a:spLocks/>
                </p:cNvSpPr>
                <p:nvPr/>
              </p:nvSpPr>
              <p:spPr bwMode="auto">
                <a:xfrm>
                  <a:off x="1936" y="781"/>
                  <a:ext cx="870" cy="191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84" y="17"/>
                    </a:cxn>
                    <a:cxn ang="0">
                      <a:pos x="156" y="89"/>
                    </a:cxn>
                    <a:cxn ang="0">
                      <a:pos x="180" y="113"/>
                    </a:cxn>
                    <a:cxn ang="0">
                      <a:pos x="222" y="161"/>
                    </a:cxn>
                    <a:cxn ang="0">
                      <a:pos x="300" y="149"/>
                    </a:cxn>
                    <a:cxn ang="0">
                      <a:pos x="336" y="125"/>
                    </a:cxn>
                    <a:cxn ang="0">
                      <a:pos x="372" y="113"/>
                    </a:cxn>
                    <a:cxn ang="0">
                      <a:pos x="486" y="149"/>
                    </a:cxn>
                    <a:cxn ang="0">
                      <a:pos x="504" y="161"/>
                    </a:cxn>
                    <a:cxn ang="0">
                      <a:pos x="642" y="191"/>
                    </a:cxn>
                    <a:cxn ang="0">
                      <a:pos x="744" y="185"/>
                    </a:cxn>
                    <a:cxn ang="0">
                      <a:pos x="834" y="65"/>
                    </a:cxn>
                    <a:cxn ang="0">
                      <a:pos x="870" y="41"/>
                    </a:cxn>
                  </a:cxnLst>
                  <a:rect l="0" t="0" r="r" b="b"/>
                  <a:pathLst>
                    <a:path w="870" h="191">
                      <a:moveTo>
                        <a:pt x="0" y="5"/>
                      </a:moveTo>
                      <a:cubicBezTo>
                        <a:pt x="28" y="8"/>
                        <a:pt x="62" y="0"/>
                        <a:pt x="84" y="17"/>
                      </a:cubicBezTo>
                      <a:cubicBezTo>
                        <a:pt x="112" y="39"/>
                        <a:pt x="127" y="70"/>
                        <a:pt x="156" y="89"/>
                      </a:cubicBezTo>
                      <a:cubicBezTo>
                        <a:pt x="172" y="137"/>
                        <a:pt x="148" y="81"/>
                        <a:pt x="180" y="113"/>
                      </a:cubicBezTo>
                      <a:cubicBezTo>
                        <a:pt x="250" y="183"/>
                        <a:pt x="171" y="127"/>
                        <a:pt x="222" y="161"/>
                      </a:cubicBezTo>
                      <a:cubicBezTo>
                        <a:pt x="231" y="160"/>
                        <a:pt x="281" y="160"/>
                        <a:pt x="300" y="149"/>
                      </a:cubicBezTo>
                      <a:cubicBezTo>
                        <a:pt x="313" y="142"/>
                        <a:pt x="322" y="130"/>
                        <a:pt x="336" y="125"/>
                      </a:cubicBezTo>
                      <a:cubicBezTo>
                        <a:pt x="348" y="121"/>
                        <a:pt x="372" y="113"/>
                        <a:pt x="372" y="113"/>
                      </a:cubicBezTo>
                      <a:cubicBezTo>
                        <a:pt x="418" y="120"/>
                        <a:pt x="443" y="135"/>
                        <a:pt x="486" y="149"/>
                      </a:cubicBezTo>
                      <a:cubicBezTo>
                        <a:pt x="493" y="151"/>
                        <a:pt x="497" y="159"/>
                        <a:pt x="504" y="161"/>
                      </a:cubicBezTo>
                      <a:cubicBezTo>
                        <a:pt x="548" y="176"/>
                        <a:pt x="597" y="180"/>
                        <a:pt x="642" y="191"/>
                      </a:cubicBezTo>
                      <a:cubicBezTo>
                        <a:pt x="676" y="189"/>
                        <a:pt x="710" y="190"/>
                        <a:pt x="744" y="185"/>
                      </a:cubicBezTo>
                      <a:cubicBezTo>
                        <a:pt x="782" y="179"/>
                        <a:pt x="803" y="86"/>
                        <a:pt x="834" y="65"/>
                      </a:cubicBezTo>
                      <a:cubicBezTo>
                        <a:pt x="842" y="59"/>
                        <a:pt x="870" y="50"/>
                        <a:pt x="870" y="41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660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GB"/>
                </a:p>
              </p:txBody>
            </p:sp>
            <p:grpSp>
              <p:nvGrpSpPr>
                <p:cNvPr id="10" name="Group 36"/>
                <p:cNvGrpSpPr>
                  <a:grpSpLocks/>
                </p:cNvGrpSpPr>
                <p:nvPr/>
              </p:nvGrpSpPr>
              <p:grpSpPr bwMode="auto">
                <a:xfrm>
                  <a:off x="1936" y="805"/>
                  <a:ext cx="870" cy="312"/>
                  <a:chOff x="1912" y="926"/>
                  <a:chExt cx="870" cy="312"/>
                </a:xfrm>
              </p:grpSpPr>
              <p:sp>
                <p:nvSpPr>
                  <p:cNvPr id="164901" name="Freeform 37"/>
                  <p:cNvSpPr>
                    <a:spLocks/>
                  </p:cNvSpPr>
                  <p:nvPr/>
                </p:nvSpPr>
                <p:spPr bwMode="auto">
                  <a:xfrm>
                    <a:off x="1912" y="999"/>
                    <a:ext cx="870" cy="191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7"/>
                      </a:cxn>
                      <a:cxn ang="0">
                        <a:pos x="156" y="89"/>
                      </a:cxn>
                      <a:cxn ang="0">
                        <a:pos x="180" y="113"/>
                      </a:cxn>
                      <a:cxn ang="0">
                        <a:pos x="222" y="161"/>
                      </a:cxn>
                      <a:cxn ang="0">
                        <a:pos x="300" y="149"/>
                      </a:cxn>
                      <a:cxn ang="0">
                        <a:pos x="336" y="125"/>
                      </a:cxn>
                      <a:cxn ang="0">
                        <a:pos x="372" y="113"/>
                      </a:cxn>
                      <a:cxn ang="0">
                        <a:pos x="486" y="149"/>
                      </a:cxn>
                      <a:cxn ang="0">
                        <a:pos x="504" y="161"/>
                      </a:cxn>
                      <a:cxn ang="0">
                        <a:pos x="642" y="191"/>
                      </a:cxn>
                      <a:cxn ang="0">
                        <a:pos x="744" y="185"/>
                      </a:cxn>
                      <a:cxn ang="0">
                        <a:pos x="834" y="65"/>
                      </a:cxn>
                      <a:cxn ang="0">
                        <a:pos x="870" y="41"/>
                      </a:cxn>
                    </a:cxnLst>
                    <a:rect l="0" t="0" r="r" b="b"/>
                    <a:pathLst>
                      <a:path w="870" h="191">
                        <a:moveTo>
                          <a:pt x="0" y="5"/>
                        </a:moveTo>
                        <a:cubicBezTo>
                          <a:pt x="28" y="8"/>
                          <a:pt x="62" y="0"/>
                          <a:pt x="84" y="17"/>
                        </a:cubicBezTo>
                        <a:cubicBezTo>
                          <a:pt x="112" y="39"/>
                          <a:pt x="127" y="70"/>
                          <a:pt x="156" y="89"/>
                        </a:cubicBezTo>
                        <a:cubicBezTo>
                          <a:pt x="172" y="137"/>
                          <a:pt x="148" y="81"/>
                          <a:pt x="180" y="113"/>
                        </a:cubicBezTo>
                        <a:cubicBezTo>
                          <a:pt x="250" y="183"/>
                          <a:pt x="171" y="127"/>
                          <a:pt x="222" y="161"/>
                        </a:cubicBezTo>
                        <a:cubicBezTo>
                          <a:pt x="231" y="160"/>
                          <a:pt x="281" y="160"/>
                          <a:pt x="300" y="149"/>
                        </a:cubicBezTo>
                        <a:cubicBezTo>
                          <a:pt x="313" y="142"/>
                          <a:pt x="322" y="130"/>
                          <a:pt x="336" y="125"/>
                        </a:cubicBezTo>
                        <a:cubicBezTo>
                          <a:pt x="348" y="121"/>
                          <a:pt x="372" y="113"/>
                          <a:pt x="372" y="113"/>
                        </a:cubicBezTo>
                        <a:cubicBezTo>
                          <a:pt x="418" y="120"/>
                          <a:pt x="443" y="135"/>
                          <a:pt x="486" y="149"/>
                        </a:cubicBezTo>
                        <a:cubicBezTo>
                          <a:pt x="493" y="151"/>
                          <a:pt x="497" y="159"/>
                          <a:pt x="504" y="161"/>
                        </a:cubicBezTo>
                        <a:cubicBezTo>
                          <a:pt x="548" y="176"/>
                          <a:pt x="597" y="180"/>
                          <a:pt x="642" y="191"/>
                        </a:cubicBezTo>
                        <a:cubicBezTo>
                          <a:pt x="676" y="189"/>
                          <a:pt x="710" y="190"/>
                          <a:pt x="744" y="185"/>
                        </a:cubicBezTo>
                        <a:cubicBezTo>
                          <a:pt x="782" y="179"/>
                          <a:pt x="803" y="86"/>
                          <a:pt x="834" y="65"/>
                        </a:cubicBezTo>
                        <a:cubicBezTo>
                          <a:pt x="842" y="59"/>
                          <a:pt x="870" y="50"/>
                          <a:pt x="870" y="41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4902" name="Freeform 38"/>
                  <p:cNvSpPr>
                    <a:spLocks/>
                  </p:cNvSpPr>
                  <p:nvPr/>
                </p:nvSpPr>
                <p:spPr bwMode="auto">
                  <a:xfrm>
                    <a:off x="1912" y="975"/>
                    <a:ext cx="870" cy="191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7"/>
                      </a:cxn>
                      <a:cxn ang="0">
                        <a:pos x="156" y="89"/>
                      </a:cxn>
                      <a:cxn ang="0">
                        <a:pos x="180" y="113"/>
                      </a:cxn>
                      <a:cxn ang="0">
                        <a:pos x="222" y="161"/>
                      </a:cxn>
                      <a:cxn ang="0">
                        <a:pos x="300" y="149"/>
                      </a:cxn>
                      <a:cxn ang="0">
                        <a:pos x="336" y="125"/>
                      </a:cxn>
                      <a:cxn ang="0">
                        <a:pos x="372" y="113"/>
                      </a:cxn>
                      <a:cxn ang="0">
                        <a:pos x="486" y="149"/>
                      </a:cxn>
                      <a:cxn ang="0">
                        <a:pos x="504" y="161"/>
                      </a:cxn>
                      <a:cxn ang="0">
                        <a:pos x="642" y="191"/>
                      </a:cxn>
                      <a:cxn ang="0">
                        <a:pos x="744" y="185"/>
                      </a:cxn>
                      <a:cxn ang="0">
                        <a:pos x="834" y="65"/>
                      </a:cxn>
                      <a:cxn ang="0">
                        <a:pos x="870" y="41"/>
                      </a:cxn>
                    </a:cxnLst>
                    <a:rect l="0" t="0" r="r" b="b"/>
                    <a:pathLst>
                      <a:path w="870" h="191">
                        <a:moveTo>
                          <a:pt x="0" y="5"/>
                        </a:moveTo>
                        <a:cubicBezTo>
                          <a:pt x="28" y="8"/>
                          <a:pt x="62" y="0"/>
                          <a:pt x="84" y="17"/>
                        </a:cubicBezTo>
                        <a:cubicBezTo>
                          <a:pt x="112" y="39"/>
                          <a:pt x="127" y="70"/>
                          <a:pt x="156" y="89"/>
                        </a:cubicBezTo>
                        <a:cubicBezTo>
                          <a:pt x="172" y="137"/>
                          <a:pt x="148" y="81"/>
                          <a:pt x="180" y="113"/>
                        </a:cubicBezTo>
                        <a:cubicBezTo>
                          <a:pt x="250" y="183"/>
                          <a:pt x="171" y="127"/>
                          <a:pt x="222" y="161"/>
                        </a:cubicBezTo>
                        <a:cubicBezTo>
                          <a:pt x="231" y="160"/>
                          <a:pt x="281" y="160"/>
                          <a:pt x="300" y="149"/>
                        </a:cubicBezTo>
                        <a:cubicBezTo>
                          <a:pt x="313" y="142"/>
                          <a:pt x="322" y="130"/>
                          <a:pt x="336" y="125"/>
                        </a:cubicBezTo>
                        <a:cubicBezTo>
                          <a:pt x="348" y="121"/>
                          <a:pt x="372" y="113"/>
                          <a:pt x="372" y="113"/>
                        </a:cubicBezTo>
                        <a:cubicBezTo>
                          <a:pt x="418" y="120"/>
                          <a:pt x="443" y="135"/>
                          <a:pt x="486" y="149"/>
                        </a:cubicBezTo>
                        <a:cubicBezTo>
                          <a:pt x="493" y="151"/>
                          <a:pt x="497" y="159"/>
                          <a:pt x="504" y="161"/>
                        </a:cubicBezTo>
                        <a:cubicBezTo>
                          <a:pt x="548" y="176"/>
                          <a:pt x="597" y="180"/>
                          <a:pt x="642" y="191"/>
                        </a:cubicBezTo>
                        <a:cubicBezTo>
                          <a:pt x="676" y="189"/>
                          <a:pt x="710" y="190"/>
                          <a:pt x="744" y="185"/>
                        </a:cubicBezTo>
                        <a:cubicBezTo>
                          <a:pt x="782" y="179"/>
                          <a:pt x="803" y="86"/>
                          <a:pt x="834" y="65"/>
                        </a:cubicBezTo>
                        <a:cubicBezTo>
                          <a:pt x="842" y="59"/>
                          <a:pt x="870" y="50"/>
                          <a:pt x="870" y="41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4903" name="Freeform 39"/>
                  <p:cNvSpPr>
                    <a:spLocks/>
                  </p:cNvSpPr>
                  <p:nvPr/>
                </p:nvSpPr>
                <p:spPr bwMode="auto">
                  <a:xfrm>
                    <a:off x="1912" y="950"/>
                    <a:ext cx="870" cy="191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7"/>
                      </a:cxn>
                      <a:cxn ang="0">
                        <a:pos x="156" y="89"/>
                      </a:cxn>
                      <a:cxn ang="0">
                        <a:pos x="180" y="113"/>
                      </a:cxn>
                      <a:cxn ang="0">
                        <a:pos x="222" y="161"/>
                      </a:cxn>
                      <a:cxn ang="0">
                        <a:pos x="300" y="149"/>
                      </a:cxn>
                      <a:cxn ang="0">
                        <a:pos x="336" y="125"/>
                      </a:cxn>
                      <a:cxn ang="0">
                        <a:pos x="372" y="113"/>
                      </a:cxn>
                      <a:cxn ang="0">
                        <a:pos x="486" y="149"/>
                      </a:cxn>
                      <a:cxn ang="0">
                        <a:pos x="504" y="161"/>
                      </a:cxn>
                      <a:cxn ang="0">
                        <a:pos x="642" y="191"/>
                      </a:cxn>
                      <a:cxn ang="0">
                        <a:pos x="744" y="185"/>
                      </a:cxn>
                      <a:cxn ang="0">
                        <a:pos x="834" y="65"/>
                      </a:cxn>
                      <a:cxn ang="0">
                        <a:pos x="870" y="41"/>
                      </a:cxn>
                    </a:cxnLst>
                    <a:rect l="0" t="0" r="r" b="b"/>
                    <a:pathLst>
                      <a:path w="870" h="191">
                        <a:moveTo>
                          <a:pt x="0" y="5"/>
                        </a:moveTo>
                        <a:cubicBezTo>
                          <a:pt x="28" y="8"/>
                          <a:pt x="62" y="0"/>
                          <a:pt x="84" y="17"/>
                        </a:cubicBezTo>
                        <a:cubicBezTo>
                          <a:pt x="112" y="39"/>
                          <a:pt x="127" y="70"/>
                          <a:pt x="156" y="89"/>
                        </a:cubicBezTo>
                        <a:cubicBezTo>
                          <a:pt x="172" y="137"/>
                          <a:pt x="148" y="81"/>
                          <a:pt x="180" y="113"/>
                        </a:cubicBezTo>
                        <a:cubicBezTo>
                          <a:pt x="250" y="183"/>
                          <a:pt x="171" y="127"/>
                          <a:pt x="222" y="161"/>
                        </a:cubicBezTo>
                        <a:cubicBezTo>
                          <a:pt x="231" y="160"/>
                          <a:pt x="281" y="160"/>
                          <a:pt x="300" y="149"/>
                        </a:cubicBezTo>
                        <a:cubicBezTo>
                          <a:pt x="313" y="142"/>
                          <a:pt x="322" y="130"/>
                          <a:pt x="336" y="125"/>
                        </a:cubicBezTo>
                        <a:cubicBezTo>
                          <a:pt x="348" y="121"/>
                          <a:pt x="372" y="113"/>
                          <a:pt x="372" y="113"/>
                        </a:cubicBezTo>
                        <a:cubicBezTo>
                          <a:pt x="418" y="120"/>
                          <a:pt x="443" y="135"/>
                          <a:pt x="486" y="149"/>
                        </a:cubicBezTo>
                        <a:cubicBezTo>
                          <a:pt x="493" y="151"/>
                          <a:pt x="497" y="159"/>
                          <a:pt x="504" y="161"/>
                        </a:cubicBezTo>
                        <a:cubicBezTo>
                          <a:pt x="548" y="176"/>
                          <a:pt x="597" y="180"/>
                          <a:pt x="642" y="191"/>
                        </a:cubicBezTo>
                        <a:cubicBezTo>
                          <a:pt x="676" y="189"/>
                          <a:pt x="710" y="190"/>
                          <a:pt x="744" y="185"/>
                        </a:cubicBezTo>
                        <a:cubicBezTo>
                          <a:pt x="782" y="179"/>
                          <a:pt x="803" y="86"/>
                          <a:pt x="834" y="65"/>
                        </a:cubicBezTo>
                        <a:cubicBezTo>
                          <a:pt x="842" y="59"/>
                          <a:pt x="870" y="50"/>
                          <a:pt x="870" y="41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4904" name="Freeform 40"/>
                  <p:cNvSpPr>
                    <a:spLocks/>
                  </p:cNvSpPr>
                  <p:nvPr/>
                </p:nvSpPr>
                <p:spPr bwMode="auto">
                  <a:xfrm>
                    <a:off x="1912" y="926"/>
                    <a:ext cx="870" cy="191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7"/>
                      </a:cxn>
                      <a:cxn ang="0">
                        <a:pos x="156" y="89"/>
                      </a:cxn>
                      <a:cxn ang="0">
                        <a:pos x="180" y="113"/>
                      </a:cxn>
                      <a:cxn ang="0">
                        <a:pos x="222" y="161"/>
                      </a:cxn>
                      <a:cxn ang="0">
                        <a:pos x="300" y="149"/>
                      </a:cxn>
                      <a:cxn ang="0">
                        <a:pos x="336" y="125"/>
                      </a:cxn>
                      <a:cxn ang="0">
                        <a:pos x="372" y="113"/>
                      </a:cxn>
                      <a:cxn ang="0">
                        <a:pos x="486" y="149"/>
                      </a:cxn>
                      <a:cxn ang="0">
                        <a:pos x="504" y="161"/>
                      </a:cxn>
                      <a:cxn ang="0">
                        <a:pos x="642" y="191"/>
                      </a:cxn>
                      <a:cxn ang="0">
                        <a:pos x="744" y="185"/>
                      </a:cxn>
                      <a:cxn ang="0">
                        <a:pos x="834" y="65"/>
                      </a:cxn>
                      <a:cxn ang="0">
                        <a:pos x="870" y="41"/>
                      </a:cxn>
                    </a:cxnLst>
                    <a:rect l="0" t="0" r="r" b="b"/>
                    <a:pathLst>
                      <a:path w="870" h="191">
                        <a:moveTo>
                          <a:pt x="0" y="5"/>
                        </a:moveTo>
                        <a:cubicBezTo>
                          <a:pt x="28" y="8"/>
                          <a:pt x="62" y="0"/>
                          <a:pt x="84" y="17"/>
                        </a:cubicBezTo>
                        <a:cubicBezTo>
                          <a:pt x="112" y="39"/>
                          <a:pt x="127" y="70"/>
                          <a:pt x="156" y="89"/>
                        </a:cubicBezTo>
                        <a:cubicBezTo>
                          <a:pt x="172" y="137"/>
                          <a:pt x="148" y="81"/>
                          <a:pt x="180" y="113"/>
                        </a:cubicBezTo>
                        <a:cubicBezTo>
                          <a:pt x="250" y="183"/>
                          <a:pt x="171" y="127"/>
                          <a:pt x="222" y="161"/>
                        </a:cubicBezTo>
                        <a:cubicBezTo>
                          <a:pt x="231" y="160"/>
                          <a:pt x="281" y="160"/>
                          <a:pt x="300" y="149"/>
                        </a:cubicBezTo>
                        <a:cubicBezTo>
                          <a:pt x="313" y="142"/>
                          <a:pt x="322" y="130"/>
                          <a:pt x="336" y="125"/>
                        </a:cubicBezTo>
                        <a:cubicBezTo>
                          <a:pt x="348" y="121"/>
                          <a:pt x="372" y="113"/>
                          <a:pt x="372" y="113"/>
                        </a:cubicBezTo>
                        <a:cubicBezTo>
                          <a:pt x="418" y="120"/>
                          <a:pt x="443" y="135"/>
                          <a:pt x="486" y="149"/>
                        </a:cubicBezTo>
                        <a:cubicBezTo>
                          <a:pt x="493" y="151"/>
                          <a:pt x="497" y="159"/>
                          <a:pt x="504" y="161"/>
                        </a:cubicBezTo>
                        <a:cubicBezTo>
                          <a:pt x="548" y="176"/>
                          <a:pt x="597" y="180"/>
                          <a:pt x="642" y="191"/>
                        </a:cubicBezTo>
                        <a:cubicBezTo>
                          <a:pt x="676" y="189"/>
                          <a:pt x="710" y="190"/>
                          <a:pt x="744" y="185"/>
                        </a:cubicBezTo>
                        <a:cubicBezTo>
                          <a:pt x="782" y="179"/>
                          <a:pt x="803" y="86"/>
                          <a:pt x="834" y="65"/>
                        </a:cubicBezTo>
                        <a:cubicBezTo>
                          <a:pt x="842" y="59"/>
                          <a:pt x="870" y="50"/>
                          <a:pt x="870" y="41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4905" name="Freeform 41"/>
                  <p:cNvSpPr>
                    <a:spLocks/>
                  </p:cNvSpPr>
                  <p:nvPr/>
                </p:nvSpPr>
                <p:spPr bwMode="auto">
                  <a:xfrm>
                    <a:off x="1912" y="1047"/>
                    <a:ext cx="870" cy="191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84" y="17"/>
                      </a:cxn>
                      <a:cxn ang="0">
                        <a:pos x="156" y="89"/>
                      </a:cxn>
                      <a:cxn ang="0">
                        <a:pos x="180" y="113"/>
                      </a:cxn>
                      <a:cxn ang="0">
                        <a:pos x="222" y="161"/>
                      </a:cxn>
                      <a:cxn ang="0">
                        <a:pos x="300" y="149"/>
                      </a:cxn>
                      <a:cxn ang="0">
                        <a:pos x="336" y="125"/>
                      </a:cxn>
                      <a:cxn ang="0">
                        <a:pos x="372" y="113"/>
                      </a:cxn>
                      <a:cxn ang="0">
                        <a:pos x="486" y="149"/>
                      </a:cxn>
                      <a:cxn ang="0">
                        <a:pos x="504" y="161"/>
                      </a:cxn>
                      <a:cxn ang="0">
                        <a:pos x="642" y="191"/>
                      </a:cxn>
                      <a:cxn ang="0">
                        <a:pos x="744" y="185"/>
                      </a:cxn>
                      <a:cxn ang="0">
                        <a:pos x="834" y="65"/>
                      </a:cxn>
                      <a:cxn ang="0">
                        <a:pos x="870" y="41"/>
                      </a:cxn>
                    </a:cxnLst>
                    <a:rect l="0" t="0" r="r" b="b"/>
                    <a:pathLst>
                      <a:path w="870" h="191">
                        <a:moveTo>
                          <a:pt x="0" y="5"/>
                        </a:moveTo>
                        <a:cubicBezTo>
                          <a:pt x="28" y="8"/>
                          <a:pt x="62" y="0"/>
                          <a:pt x="84" y="17"/>
                        </a:cubicBezTo>
                        <a:cubicBezTo>
                          <a:pt x="112" y="39"/>
                          <a:pt x="127" y="70"/>
                          <a:pt x="156" y="89"/>
                        </a:cubicBezTo>
                        <a:cubicBezTo>
                          <a:pt x="172" y="137"/>
                          <a:pt x="148" y="81"/>
                          <a:pt x="180" y="113"/>
                        </a:cubicBezTo>
                        <a:cubicBezTo>
                          <a:pt x="250" y="183"/>
                          <a:pt x="171" y="127"/>
                          <a:pt x="222" y="161"/>
                        </a:cubicBezTo>
                        <a:cubicBezTo>
                          <a:pt x="231" y="160"/>
                          <a:pt x="281" y="160"/>
                          <a:pt x="300" y="149"/>
                        </a:cubicBezTo>
                        <a:cubicBezTo>
                          <a:pt x="313" y="142"/>
                          <a:pt x="322" y="130"/>
                          <a:pt x="336" y="125"/>
                        </a:cubicBezTo>
                        <a:cubicBezTo>
                          <a:pt x="348" y="121"/>
                          <a:pt x="372" y="113"/>
                          <a:pt x="372" y="113"/>
                        </a:cubicBezTo>
                        <a:cubicBezTo>
                          <a:pt x="418" y="120"/>
                          <a:pt x="443" y="135"/>
                          <a:pt x="486" y="149"/>
                        </a:cubicBezTo>
                        <a:cubicBezTo>
                          <a:pt x="493" y="151"/>
                          <a:pt x="497" y="159"/>
                          <a:pt x="504" y="161"/>
                        </a:cubicBezTo>
                        <a:cubicBezTo>
                          <a:pt x="548" y="176"/>
                          <a:pt x="597" y="180"/>
                          <a:pt x="642" y="191"/>
                        </a:cubicBezTo>
                        <a:cubicBezTo>
                          <a:pt x="676" y="189"/>
                          <a:pt x="710" y="190"/>
                          <a:pt x="744" y="185"/>
                        </a:cubicBezTo>
                        <a:cubicBezTo>
                          <a:pt x="782" y="179"/>
                          <a:pt x="803" y="86"/>
                          <a:pt x="834" y="65"/>
                        </a:cubicBezTo>
                        <a:cubicBezTo>
                          <a:pt x="842" y="59"/>
                          <a:pt x="870" y="50"/>
                          <a:pt x="870" y="41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6600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64906" name="Freeform 42"/>
              <p:cNvSpPr>
                <a:spLocks/>
              </p:cNvSpPr>
              <p:nvPr/>
            </p:nvSpPr>
            <p:spPr bwMode="auto">
              <a:xfrm>
                <a:off x="1912" y="999"/>
                <a:ext cx="870" cy="19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4" y="17"/>
                  </a:cxn>
                  <a:cxn ang="0">
                    <a:pos x="156" y="89"/>
                  </a:cxn>
                  <a:cxn ang="0">
                    <a:pos x="180" y="113"/>
                  </a:cxn>
                  <a:cxn ang="0">
                    <a:pos x="222" y="161"/>
                  </a:cxn>
                  <a:cxn ang="0">
                    <a:pos x="300" y="149"/>
                  </a:cxn>
                  <a:cxn ang="0">
                    <a:pos x="336" y="125"/>
                  </a:cxn>
                  <a:cxn ang="0">
                    <a:pos x="372" y="113"/>
                  </a:cxn>
                  <a:cxn ang="0">
                    <a:pos x="486" y="149"/>
                  </a:cxn>
                  <a:cxn ang="0">
                    <a:pos x="504" y="161"/>
                  </a:cxn>
                  <a:cxn ang="0">
                    <a:pos x="642" y="191"/>
                  </a:cxn>
                  <a:cxn ang="0">
                    <a:pos x="744" y="185"/>
                  </a:cxn>
                  <a:cxn ang="0">
                    <a:pos x="834" y="65"/>
                  </a:cxn>
                  <a:cxn ang="0">
                    <a:pos x="870" y="41"/>
                  </a:cxn>
                </a:cxnLst>
                <a:rect l="0" t="0" r="r" b="b"/>
                <a:pathLst>
                  <a:path w="870" h="191">
                    <a:moveTo>
                      <a:pt x="0" y="5"/>
                    </a:moveTo>
                    <a:cubicBezTo>
                      <a:pt x="28" y="8"/>
                      <a:pt x="62" y="0"/>
                      <a:pt x="84" y="17"/>
                    </a:cubicBezTo>
                    <a:cubicBezTo>
                      <a:pt x="112" y="39"/>
                      <a:pt x="127" y="70"/>
                      <a:pt x="156" y="89"/>
                    </a:cubicBezTo>
                    <a:cubicBezTo>
                      <a:pt x="172" y="137"/>
                      <a:pt x="148" y="81"/>
                      <a:pt x="180" y="113"/>
                    </a:cubicBezTo>
                    <a:cubicBezTo>
                      <a:pt x="250" y="183"/>
                      <a:pt x="171" y="127"/>
                      <a:pt x="222" y="161"/>
                    </a:cubicBezTo>
                    <a:cubicBezTo>
                      <a:pt x="231" y="160"/>
                      <a:pt x="281" y="160"/>
                      <a:pt x="300" y="149"/>
                    </a:cubicBezTo>
                    <a:cubicBezTo>
                      <a:pt x="313" y="142"/>
                      <a:pt x="322" y="130"/>
                      <a:pt x="336" y="125"/>
                    </a:cubicBezTo>
                    <a:cubicBezTo>
                      <a:pt x="348" y="121"/>
                      <a:pt x="372" y="113"/>
                      <a:pt x="372" y="113"/>
                    </a:cubicBezTo>
                    <a:cubicBezTo>
                      <a:pt x="418" y="120"/>
                      <a:pt x="443" y="135"/>
                      <a:pt x="486" y="149"/>
                    </a:cubicBezTo>
                    <a:cubicBezTo>
                      <a:pt x="493" y="151"/>
                      <a:pt x="497" y="159"/>
                      <a:pt x="504" y="161"/>
                    </a:cubicBezTo>
                    <a:cubicBezTo>
                      <a:pt x="548" y="176"/>
                      <a:pt x="597" y="180"/>
                      <a:pt x="642" y="191"/>
                    </a:cubicBezTo>
                    <a:cubicBezTo>
                      <a:pt x="676" y="189"/>
                      <a:pt x="710" y="190"/>
                      <a:pt x="744" y="185"/>
                    </a:cubicBezTo>
                    <a:cubicBezTo>
                      <a:pt x="782" y="179"/>
                      <a:pt x="803" y="86"/>
                      <a:pt x="834" y="65"/>
                    </a:cubicBezTo>
                    <a:cubicBezTo>
                      <a:pt x="842" y="59"/>
                      <a:pt x="870" y="50"/>
                      <a:pt x="870" y="41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64907" name="Text Box 43"/>
            <p:cNvSpPr txBox="1">
              <a:spLocks noChangeArrowheads="1"/>
            </p:cNvSpPr>
            <p:nvPr/>
          </p:nvSpPr>
          <p:spPr bwMode="auto">
            <a:xfrm>
              <a:off x="74" y="950"/>
              <a:ext cx="1282" cy="36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3300"/>
                  </a:solidFill>
                </a:rPr>
                <a:t>reconnections of vortex bundles</a:t>
              </a:r>
            </a:p>
          </p:txBody>
        </p:sp>
        <p:pic>
          <p:nvPicPr>
            <p:cNvPr id="164908" name="Picture 4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91" y="1023"/>
              <a:ext cx="856" cy="25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1038622" y="2698750"/>
            <a:ext cx="6043613" cy="1084263"/>
            <a:chOff x="98" y="1628"/>
            <a:chExt cx="3807" cy="683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686" y="1628"/>
              <a:ext cx="267" cy="660"/>
              <a:chOff x="2203" y="1821"/>
              <a:chExt cx="631" cy="756"/>
            </a:xfrm>
          </p:grpSpPr>
          <p:sp>
            <p:nvSpPr>
              <p:cNvPr id="164911" name="Freeform 47"/>
              <p:cNvSpPr>
                <a:spLocks/>
              </p:cNvSpPr>
              <p:nvPr/>
            </p:nvSpPr>
            <p:spPr bwMode="auto">
              <a:xfrm>
                <a:off x="2372" y="1821"/>
                <a:ext cx="149" cy="75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71" y="24"/>
                  </a:cxn>
                  <a:cxn ang="0">
                    <a:pos x="107" y="36"/>
                  </a:cxn>
                  <a:cxn ang="0">
                    <a:pos x="149" y="96"/>
                  </a:cxn>
                  <a:cxn ang="0">
                    <a:pos x="113" y="180"/>
                  </a:cxn>
                  <a:cxn ang="0">
                    <a:pos x="65" y="216"/>
                  </a:cxn>
                  <a:cxn ang="0">
                    <a:pos x="17" y="264"/>
                  </a:cxn>
                  <a:cxn ang="0">
                    <a:pos x="59" y="408"/>
                  </a:cxn>
                  <a:cxn ang="0">
                    <a:pos x="95" y="480"/>
                  </a:cxn>
                  <a:cxn ang="0">
                    <a:pos x="107" y="516"/>
                  </a:cxn>
                  <a:cxn ang="0">
                    <a:pos x="65" y="594"/>
                  </a:cxn>
                  <a:cxn ang="0">
                    <a:pos x="53" y="732"/>
                  </a:cxn>
                  <a:cxn ang="0">
                    <a:pos x="59" y="750"/>
                  </a:cxn>
                  <a:cxn ang="0">
                    <a:pos x="77" y="756"/>
                  </a:cxn>
                </a:cxnLst>
                <a:rect l="0" t="0" r="r" b="b"/>
                <a:pathLst>
                  <a:path w="149" h="756">
                    <a:moveTo>
                      <a:pt x="47" y="0"/>
                    </a:moveTo>
                    <a:cubicBezTo>
                      <a:pt x="55" y="8"/>
                      <a:pt x="61" y="18"/>
                      <a:pt x="71" y="24"/>
                    </a:cubicBezTo>
                    <a:cubicBezTo>
                      <a:pt x="82" y="31"/>
                      <a:pt x="107" y="36"/>
                      <a:pt x="107" y="36"/>
                    </a:cubicBezTo>
                    <a:cubicBezTo>
                      <a:pt x="126" y="55"/>
                      <a:pt x="135" y="74"/>
                      <a:pt x="149" y="96"/>
                    </a:cubicBezTo>
                    <a:cubicBezTo>
                      <a:pt x="144" y="144"/>
                      <a:pt x="149" y="156"/>
                      <a:pt x="113" y="180"/>
                    </a:cubicBezTo>
                    <a:cubicBezTo>
                      <a:pt x="99" y="201"/>
                      <a:pt x="89" y="208"/>
                      <a:pt x="65" y="216"/>
                    </a:cubicBezTo>
                    <a:cubicBezTo>
                      <a:pt x="46" y="235"/>
                      <a:pt x="42" y="256"/>
                      <a:pt x="17" y="264"/>
                    </a:cubicBezTo>
                    <a:cubicBezTo>
                      <a:pt x="0" y="314"/>
                      <a:pt x="15" y="379"/>
                      <a:pt x="59" y="408"/>
                    </a:cubicBezTo>
                    <a:cubicBezTo>
                      <a:pt x="68" y="434"/>
                      <a:pt x="84" y="455"/>
                      <a:pt x="95" y="480"/>
                    </a:cubicBezTo>
                    <a:cubicBezTo>
                      <a:pt x="100" y="492"/>
                      <a:pt x="107" y="516"/>
                      <a:pt x="107" y="516"/>
                    </a:cubicBezTo>
                    <a:cubicBezTo>
                      <a:pt x="99" y="583"/>
                      <a:pt x="104" y="555"/>
                      <a:pt x="65" y="594"/>
                    </a:cubicBezTo>
                    <a:cubicBezTo>
                      <a:pt x="43" y="660"/>
                      <a:pt x="41" y="610"/>
                      <a:pt x="53" y="732"/>
                    </a:cubicBezTo>
                    <a:cubicBezTo>
                      <a:pt x="54" y="738"/>
                      <a:pt x="55" y="746"/>
                      <a:pt x="59" y="750"/>
                    </a:cubicBezTo>
                    <a:cubicBezTo>
                      <a:pt x="63" y="754"/>
                      <a:pt x="77" y="756"/>
                      <a:pt x="77" y="756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912" name="Freeform 48"/>
              <p:cNvSpPr>
                <a:spLocks/>
              </p:cNvSpPr>
              <p:nvPr/>
            </p:nvSpPr>
            <p:spPr bwMode="auto">
              <a:xfrm>
                <a:off x="2517" y="1894"/>
                <a:ext cx="156" cy="6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9" y="42"/>
                  </a:cxn>
                  <a:cxn ang="0">
                    <a:pos x="63" y="96"/>
                  </a:cxn>
                  <a:cxn ang="0">
                    <a:pos x="87" y="108"/>
                  </a:cxn>
                  <a:cxn ang="0">
                    <a:pos x="123" y="114"/>
                  </a:cxn>
                  <a:cxn ang="0">
                    <a:pos x="99" y="174"/>
                  </a:cxn>
                  <a:cxn ang="0">
                    <a:pos x="93" y="192"/>
                  </a:cxn>
                  <a:cxn ang="0">
                    <a:pos x="75" y="210"/>
                  </a:cxn>
                  <a:cxn ang="0">
                    <a:pos x="87" y="246"/>
                  </a:cxn>
                  <a:cxn ang="0">
                    <a:pos x="93" y="264"/>
                  </a:cxn>
                  <a:cxn ang="0">
                    <a:pos x="141" y="324"/>
                  </a:cxn>
                  <a:cxn ang="0">
                    <a:pos x="135" y="354"/>
                  </a:cxn>
                  <a:cxn ang="0">
                    <a:pos x="117" y="426"/>
                  </a:cxn>
                  <a:cxn ang="0">
                    <a:pos x="111" y="450"/>
                  </a:cxn>
                  <a:cxn ang="0">
                    <a:pos x="135" y="486"/>
                  </a:cxn>
                  <a:cxn ang="0">
                    <a:pos x="21" y="546"/>
                  </a:cxn>
                  <a:cxn ang="0">
                    <a:pos x="9" y="612"/>
                  </a:cxn>
                </a:cxnLst>
                <a:rect l="0" t="0" r="r" b="b"/>
                <a:pathLst>
                  <a:path w="156" h="612">
                    <a:moveTo>
                      <a:pt x="9" y="0"/>
                    </a:moveTo>
                    <a:cubicBezTo>
                      <a:pt x="58" y="5"/>
                      <a:pt x="73" y="3"/>
                      <a:pt x="99" y="42"/>
                    </a:cubicBezTo>
                    <a:cubicBezTo>
                      <a:pt x="92" y="70"/>
                      <a:pt x="87" y="80"/>
                      <a:pt x="63" y="96"/>
                    </a:cubicBezTo>
                    <a:cubicBezTo>
                      <a:pt x="71" y="100"/>
                      <a:pt x="78" y="105"/>
                      <a:pt x="87" y="108"/>
                    </a:cubicBezTo>
                    <a:cubicBezTo>
                      <a:pt x="99" y="111"/>
                      <a:pt x="117" y="103"/>
                      <a:pt x="123" y="114"/>
                    </a:cubicBezTo>
                    <a:cubicBezTo>
                      <a:pt x="143" y="151"/>
                      <a:pt x="118" y="161"/>
                      <a:pt x="99" y="174"/>
                    </a:cubicBezTo>
                    <a:cubicBezTo>
                      <a:pt x="97" y="180"/>
                      <a:pt x="97" y="187"/>
                      <a:pt x="93" y="192"/>
                    </a:cubicBezTo>
                    <a:cubicBezTo>
                      <a:pt x="88" y="199"/>
                      <a:pt x="76" y="202"/>
                      <a:pt x="75" y="210"/>
                    </a:cubicBezTo>
                    <a:cubicBezTo>
                      <a:pt x="74" y="223"/>
                      <a:pt x="83" y="234"/>
                      <a:pt x="87" y="246"/>
                    </a:cubicBezTo>
                    <a:cubicBezTo>
                      <a:pt x="89" y="252"/>
                      <a:pt x="93" y="264"/>
                      <a:pt x="93" y="264"/>
                    </a:cubicBezTo>
                    <a:cubicBezTo>
                      <a:pt x="81" y="299"/>
                      <a:pt x="112" y="314"/>
                      <a:pt x="141" y="324"/>
                    </a:cubicBezTo>
                    <a:cubicBezTo>
                      <a:pt x="139" y="334"/>
                      <a:pt x="135" y="344"/>
                      <a:pt x="135" y="354"/>
                    </a:cubicBezTo>
                    <a:cubicBezTo>
                      <a:pt x="135" y="384"/>
                      <a:pt x="156" y="413"/>
                      <a:pt x="117" y="426"/>
                    </a:cubicBezTo>
                    <a:cubicBezTo>
                      <a:pt x="115" y="434"/>
                      <a:pt x="109" y="442"/>
                      <a:pt x="111" y="450"/>
                    </a:cubicBezTo>
                    <a:cubicBezTo>
                      <a:pt x="115" y="464"/>
                      <a:pt x="135" y="486"/>
                      <a:pt x="135" y="486"/>
                    </a:cubicBezTo>
                    <a:cubicBezTo>
                      <a:pt x="101" y="511"/>
                      <a:pt x="61" y="533"/>
                      <a:pt x="21" y="546"/>
                    </a:cubicBezTo>
                    <a:cubicBezTo>
                      <a:pt x="0" y="577"/>
                      <a:pt x="9" y="557"/>
                      <a:pt x="9" y="612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913" name="Freeform 49"/>
              <p:cNvSpPr>
                <a:spLocks/>
              </p:cNvSpPr>
              <p:nvPr/>
            </p:nvSpPr>
            <p:spPr bwMode="auto">
              <a:xfrm>
                <a:off x="2676" y="1854"/>
                <a:ext cx="158" cy="632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96" y="84"/>
                  </a:cxn>
                  <a:cxn ang="0">
                    <a:pos x="36" y="144"/>
                  </a:cxn>
                  <a:cxn ang="0">
                    <a:pos x="42" y="210"/>
                  </a:cxn>
                  <a:cxn ang="0">
                    <a:pos x="36" y="246"/>
                  </a:cxn>
                  <a:cxn ang="0">
                    <a:pos x="0" y="282"/>
                  </a:cxn>
                  <a:cxn ang="0">
                    <a:pos x="6" y="342"/>
                  </a:cxn>
                  <a:cxn ang="0">
                    <a:pos x="120" y="372"/>
                  </a:cxn>
                  <a:cxn ang="0">
                    <a:pos x="156" y="402"/>
                  </a:cxn>
                  <a:cxn ang="0">
                    <a:pos x="150" y="426"/>
                  </a:cxn>
                  <a:cxn ang="0">
                    <a:pos x="42" y="492"/>
                  </a:cxn>
                  <a:cxn ang="0">
                    <a:pos x="42" y="564"/>
                  </a:cxn>
                  <a:cxn ang="0">
                    <a:pos x="78" y="576"/>
                  </a:cxn>
                  <a:cxn ang="0">
                    <a:pos x="90" y="624"/>
                  </a:cxn>
                  <a:cxn ang="0">
                    <a:pos x="126" y="630"/>
                  </a:cxn>
                </a:cxnLst>
                <a:rect l="0" t="0" r="r" b="b"/>
                <a:pathLst>
                  <a:path w="158" h="632">
                    <a:moveTo>
                      <a:pt x="90" y="0"/>
                    </a:moveTo>
                    <a:cubicBezTo>
                      <a:pt x="46" y="15"/>
                      <a:pt x="72" y="60"/>
                      <a:pt x="96" y="84"/>
                    </a:cubicBezTo>
                    <a:cubicBezTo>
                      <a:pt x="87" y="127"/>
                      <a:pt x="73" y="132"/>
                      <a:pt x="36" y="144"/>
                    </a:cubicBezTo>
                    <a:cubicBezTo>
                      <a:pt x="28" y="168"/>
                      <a:pt x="34" y="186"/>
                      <a:pt x="42" y="210"/>
                    </a:cubicBezTo>
                    <a:cubicBezTo>
                      <a:pt x="40" y="222"/>
                      <a:pt x="42" y="235"/>
                      <a:pt x="36" y="246"/>
                    </a:cubicBezTo>
                    <a:cubicBezTo>
                      <a:pt x="27" y="261"/>
                      <a:pt x="0" y="282"/>
                      <a:pt x="0" y="282"/>
                    </a:cubicBezTo>
                    <a:cubicBezTo>
                      <a:pt x="2" y="302"/>
                      <a:pt x="0" y="323"/>
                      <a:pt x="6" y="342"/>
                    </a:cubicBezTo>
                    <a:cubicBezTo>
                      <a:pt x="16" y="371"/>
                      <a:pt x="111" y="371"/>
                      <a:pt x="120" y="372"/>
                    </a:cubicBezTo>
                    <a:cubicBezTo>
                      <a:pt x="128" y="377"/>
                      <a:pt x="153" y="392"/>
                      <a:pt x="156" y="402"/>
                    </a:cubicBezTo>
                    <a:cubicBezTo>
                      <a:pt x="158" y="410"/>
                      <a:pt x="155" y="419"/>
                      <a:pt x="150" y="426"/>
                    </a:cubicBezTo>
                    <a:cubicBezTo>
                      <a:pt x="116" y="475"/>
                      <a:pt x="94" y="479"/>
                      <a:pt x="42" y="492"/>
                    </a:cubicBezTo>
                    <a:cubicBezTo>
                      <a:pt x="34" y="516"/>
                      <a:pt x="24" y="536"/>
                      <a:pt x="42" y="564"/>
                    </a:cubicBezTo>
                    <a:cubicBezTo>
                      <a:pt x="49" y="575"/>
                      <a:pt x="78" y="576"/>
                      <a:pt x="78" y="576"/>
                    </a:cubicBezTo>
                    <a:cubicBezTo>
                      <a:pt x="83" y="592"/>
                      <a:pt x="77" y="613"/>
                      <a:pt x="90" y="624"/>
                    </a:cubicBezTo>
                    <a:cubicBezTo>
                      <a:pt x="99" y="632"/>
                      <a:pt x="126" y="630"/>
                      <a:pt x="126" y="630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914" name="Freeform 50"/>
              <p:cNvSpPr>
                <a:spLocks/>
              </p:cNvSpPr>
              <p:nvPr/>
            </p:nvSpPr>
            <p:spPr bwMode="auto">
              <a:xfrm rot="10524747">
                <a:off x="2203" y="1870"/>
                <a:ext cx="164" cy="65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2" y="162"/>
                  </a:cxn>
                  <a:cxn ang="0">
                    <a:pos x="86" y="192"/>
                  </a:cxn>
                  <a:cxn ang="0">
                    <a:pos x="122" y="216"/>
                  </a:cxn>
                  <a:cxn ang="0">
                    <a:pos x="74" y="396"/>
                  </a:cxn>
                  <a:cxn ang="0">
                    <a:pos x="50" y="432"/>
                  </a:cxn>
                  <a:cxn ang="0">
                    <a:pos x="26" y="486"/>
                  </a:cxn>
                  <a:cxn ang="0">
                    <a:pos x="14" y="654"/>
                  </a:cxn>
                </a:cxnLst>
                <a:rect l="0" t="0" r="r" b="b"/>
                <a:pathLst>
                  <a:path w="164" h="654">
                    <a:moveTo>
                      <a:pt x="14" y="0"/>
                    </a:moveTo>
                    <a:cubicBezTo>
                      <a:pt x="16" y="40"/>
                      <a:pt x="0" y="118"/>
                      <a:pt x="32" y="162"/>
                    </a:cubicBezTo>
                    <a:cubicBezTo>
                      <a:pt x="58" y="198"/>
                      <a:pt x="44" y="164"/>
                      <a:pt x="86" y="192"/>
                    </a:cubicBezTo>
                    <a:cubicBezTo>
                      <a:pt x="98" y="200"/>
                      <a:pt x="122" y="216"/>
                      <a:pt x="122" y="216"/>
                    </a:cubicBezTo>
                    <a:cubicBezTo>
                      <a:pt x="164" y="343"/>
                      <a:pt x="143" y="350"/>
                      <a:pt x="74" y="396"/>
                    </a:cubicBezTo>
                    <a:cubicBezTo>
                      <a:pt x="60" y="439"/>
                      <a:pt x="80" y="387"/>
                      <a:pt x="50" y="432"/>
                    </a:cubicBezTo>
                    <a:cubicBezTo>
                      <a:pt x="40" y="446"/>
                      <a:pt x="32" y="469"/>
                      <a:pt x="26" y="486"/>
                    </a:cubicBezTo>
                    <a:cubicBezTo>
                      <a:pt x="29" y="520"/>
                      <a:pt x="52" y="635"/>
                      <a:pt x="14" y="65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501" y="1652"/>
              <a:ext cx="290" cy="659"/>
              <a:chOff x="1138" y="1749"/>
              <a:chExt cx="459" cy="780"/>
            </a:xfrm>
          </p:grpSpPr>
          <p:sp>
            <p:nvSpPr>
              <p:cNvPr id="164916" name="Freeform 52"/>
              <p:cNvSpPr>
                <a:spLocks/>
              </p:cNvSpPr>
              <p:nvPr/>
            </p:nvSpPr>
            <p:spPr bwMode="auto">
              <a:xfrm rot="10800000">
                <a:off x="1428" y="1749"/>
                <a:ext cx="149" cy="75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71" y="24"/>
                  </a:cxn>
                  <a:cxn ang="0">
                    <a:pos x="107" y="36"/>
                  </a:cxn>
                  <a:cxn ang="0">
                    <a:pos x="149" y="96"/>
                  </a:cxn>
                  <a:cxn ang="0">
                    <a:pos x="113" y="180"/>
                  </a:cxn>
                  <a:cxn ang="0">
                    <a:pos x="65" y="216"/>
                  </a:cxn>
                  <a:cxn ang="0">
                    <a:pos x="17" y="264"/>
                  </a:cxn>
                  <a:cxn ang="0">
                    <a:pos x="59" y="408"/>
                  </a:cxn>
                  <a:cxn ang="0">
                    <a:pos x="95" y="480"/>
                  </a:cxn>
                  <a:cxn ang="0">
                    <a:pos x="107" y="516"/>
                  </a:cxn>
                  <a:cxn ang="0">
                    <a:pos x="65" y="594"/>
                  </a:cxn>
                  <a:cxn ang="0">
                    <a:pos x="53" y="732"/>
                  </a:cxn>
                  <a:cxn ang="0">
                    <a:pos x="59" y="750"/>
                  </a:cxn>
                  <a:cxn ang="0">
                    <a:pos x="77" y="756"/>
                  </a:cxn>
                </a:cxnLst>
                <a:rect l="0" t="0" r="r" b="b"/>
                <a:pathLst>
                  <a:path w="149" h="756">
                    <a:moveTo>
                      <a:pt x="47" y="0"/>
                    </a:moveTo>
                    <a:cubicBezTo>
                      <a:pt x="55" y="8"/>
                      <a:pt x="61" y="18"/>
                      <a:pt x="71" y="24"/>
                    </a:cubicBezTo>
                    <a:cubicBezTo>
                      <a:pt x="82" y="31"/>
                      <a:pt x="107" y="36"/>
                      <a:pt x="107" y="36"/>
                    </a:cubicBezTo>
                    <a:cubicBezTo>
                      <a:pt x="126" y="55"/>
                      <a:pt x="135" y="74"/>
                      <a:pt x="149" y="96"/>
                    </a:cubicBezTo>
                    <a:cubicBezTo>
                      <a:pt x="144" y="144"/>
                      <a:pt x="149" y="156"/>
                      <a:pt x="113" y="180"/>
                    </a:cubicBezTo>
                    <a:cubicBezTo>
                      <a:pt x="99" y="201"/>
                      <a:pt x="89" y="208"/>
                      <a:pt x="65" y="216"/>
                    </a:cubicBezTo>
                    <a:cubicBezTo>
                      <a:pt x="46" y="235"/>
                      <a:pt x="42" y="256"/>
                      <a:pt x="17" y="264"/>
                    </a:cubicBezTo>
                    <a:cubicBezTo>
                      <a:pt x="0" y="314"/>
                      <a:pt x="15" y="379"/>
                      <a:pt x="59" y="408"/>
                    </a:cubicBezTo>
                    <a:cubicBezTo>
                      <a:pt x="68" y="434"/>
                      <a:pt x="84" y="455"/>
                      <a:pt x="95" y="480"/>
                    </a:cubicBezTo>
                    <a:cubicBezTo>
                      <a:pt x="100" y="492"/>
                      <a:pt x="107" y="516"/>
                      <a:pt x="107" y="516"/>
                    </a:cubicBezTo>
                    <a:cubicBezTo>
                      <a:pt x="99" y="583"/>
                      <a:pt x="104" y="555"/>
                      <a:pt x="65" y="594"/>
                    </a:cubicBezTo>
                    <a:cubicBezTo>
                      <a:pt x="43" y="660"/>
                      <a:pt x="41" y="610"/>
                      <a:pt x="53" y="732"/>
                    </a:cubicBezTo>
                    <a:cubicBezTo>
                      <a:pt x="54" y="738"/>
                      <a:pt x="55" y="746"/>
                      <a:pt x="59" y="750"/>
                    </a:cubicBezTo>
                    <a:cubicBezTo>
                      <a:pt x="63" y="754"/>
                      <a:pt x="77" y="756"/>
                      <a:pt x="77" y="756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917" name="Freeform 53"/>
              <p:cNvSpPr>
                <a:spLocks/>
              </p:cNvSpPr>
              <p:nvPr/>
            </p:nvSpPr>
            <p:spPr bwMode="auto">
              <a:xfrm rot="10524747">
                <a:off x="1138" y="1821"/>
                <a:ext cx="164" cy="65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2" y="162"/>
                  </a:cxn>
                  <a:cxn ang="0">
                    <a:pos x="86" y="192"/>
                  </a:cxn>
                  <a:cxn ang="0">
                    <a:pos x="122" y="216"/>
                  </a:cxn>
                  <a:cxn ang="0">
                    <a:pos x="74" y="396"/>
                  </a:cxn>
                  <a:cxn ang="0">
                    <a:pos x="50" y="432"/>
                  </a:cxn>
                  <a:cxn ang="0">
                    <a:pos x="26" y="486"/>
                  </a:cxn>
                  <a:cxn ang="0">
                    <a:pos x="14" y="654"/>
                  </a:cxn>
                </a:cxnLst>
                <a:rect l="0" t="0" r="r" b="b"/>
                <a:pathLst>
                  <a:path w="164" h="654">
                    <a:moveTo>
                      <a:pt x="14" y="0"/>
                    </a:moveTo>
                    <a:cubicBezTo>
                      <a:pt x="16" y="40"/>
                      <a:pt x="0" y="118"/>
                      <a:pt x="32" y="162"/>
                    </a:cubicBezTo>
                    <a:cubicBezTo>
                      <a:pt x="58" y="198"/>
                      <a:pt x="44" y="164"/>
                      <a:pt x="86" y="192"/>
                    </a:cubicBezTo>
                    <a:cubicBezTo>
                      <a:pt x="98" y="200"/>
                      <a:pt x="122" y="216"/>
                      <a:pt x="122" y="216"/>
                    </a:cubicBezTo>
                    <a:cubicBezTo>
                      <a:pt x="164" y="343"/>
                      <a:pt x="143" y="350"/>
                      <a:pt x="74" y="396"/>
                    </a:cubicBezTo>
                    <a:cubicBezTo>
                      <a:pt x="60" y="439"/>
                      <a:pt x="80" y="387"/>
                      <a:pt x="50" y="432"/>
                    </a:cubicBezTo>
                    <a:cubicBezTo>
                      <a:pt x="40" y="446"/>
                      <a:pt x="32" y="469"/>
                      <a:pt x="26" y="486"/>
                    </a:cubicBezTo>
                    <a:cubicBezTo>
                      <a:pt x="29" y="520"/>
                      <a:pt x="52" y="635"/>
                      <a:pt x="14" y="654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918" name="Freeform 54"/>
              <p:cNvSpPr>
                <a:spLocks/>
              </p:cNvSpPr>
              <p:nvPr/>
            </p:nvSpPr>
            <p:spPr bwMode="auto">
              <a:xfrm>
                <a:off x="1477" y="1797"/>
                <a:ext cx="120" cy="665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02" y="23"/>
                  </a:cxn>
                  <a:cxn ang="0">
                    <a:pos x="108" y="47"/>
                  </a:cxn>
                  <a:cxn ang="0">
                    <a:pos x="120" y="83"/>
                  </a:cxn>
                  <a:cxn ang="0">
                    <a:pos x="54" y="191"/>
                  </a:cxn>
                  <a:cxn ang="0">
                    <a:pos x="54" y="287"/>
                  </a:cxn>
                  <a:cxn ang="0">
                    <a:pos x="78" y="461"/>
                  </a:cxn>
                  <a:cxn ang="0">
                    <a:pos x="72" y="527"/>
                  </a:cxn>
                  <a:cxn ang="0">
                    <a:pos x="36" y="551"/>
                  </a:cxn>
                  <a:cxn ang="0">
                    <a:pos x="0" y="605"/>
                  </a:cxn>
                  <a:cxn ang="0">
                    <a:pos x="6" y="665"/>
                  </a:cxn>
                </a:cxnLst>
                <a:rect l="0" t="0" r="r" b="b"/>
                <a:pathLst>
                  <a:path w="120" h="665">
                    <a:moveTo>
                      <a:pt x="6" y="11"/>
                    </a:moveTo>
                    <a:cubicBezTo>
                      <a:pt x="40" y="0"/>
                      <a:pt x="72" y="3"/>
                      <a:pt x="102" y="23"/>
                    </a:cubicBezTo>
                    <a:cubicBezTo>
                      <a:pt x="104" y="31"/>
                      <a:pt x="106" y="39"/>
                      <a:pt x="108" y="47"/>
                    </a:cubicBezTo>
                    <a:cubicBezTo>
                      <a:pt x="112" y="59"/>
                      <a:pt x="120" y="83"/>
                      <a:pt x="120" y="83"/>
                    </a:cubicBezTo>
                    <a:cubicBezTo>
                      <a:pt x="114" y="138"/>
                      <a:pt x="107" y="173"/>
                      <a:pt x="54" y="191"/>
                    </a:cubicBezTo>
                    <a:cubicBezTo>
                      <a:pt x="24" y="236"/>
                      <a:pt x="23" y="240"/>
                      <a:pt x="54" y="287"/>
                    </a:cubicBezTo>
                    <a:cubicBezTo>
                      <a:pt x="61" y="458"/>
                      <a:pt x="51" y="380"/>
                      <a:pt x="78" y="461"/>
                    </a:cubicBezTo>
                    <a:cubicBezTo>
                      <a:pt x="76" y="483"/>
                      <a:pt x="81" y="507"/>
                      <a:pt x="72" y="527"/>
                    </a:cubicBezTo>
                    <a:cubicBezTo>
                      <a:pt x="66" y="540"/>
                      <a:pt x="36" y="551"/>
                      <a:pt x="36" y="551"/>
                    </a:cubicBezTo>
                    <a:cubicBezTo>
                      <a:pt x="18" y="578"/>
                      <a:pt x="8" y="571"/>
                      <a:pt x="0" y="605"/>
                    </a:cubicBezTo>
                    <a:cubicBezTo>
                      <a:pt x="8" y="645"/>
                      <a:pt x="6" y="625"/>
                      <a:pt x="6" y="665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919" name="Freeform 55"/>
              <p:cNvSpPr>
                <a:spLocks/>
              </p:cNvSpPr>
              <p:nvPr/>
            </p:nvSpPr>
            <p:spPr bwMode="auto">
              <a:xfrm>
                <a:off x="1307" y="1773"/>
                <a:ext cx="149" cy="75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71" y="24"/>
                  </a:cxn>
                  <a:cxn ang="0">
                    <a:pos x="107" y="36"/>
                  </a:cxn>
                  <a:cxn ang="0">
                    <a:pos x="149" y="96"/>
                  </a:cxn>
                  <a:cxn ang="0">
                    <a:pos x="113" y="180"/>
                  </a:cxn>
                  <a:cxn ang="0">
                    <a:pos x="65" y="216"/>
                  </a:cxn>
                  <a:cxn ang="0">
                    <a:pos x="17" y="264"/>
                  </a:cxn>
                  <a:cxn ang="0">
                    <a:pos x="59" y="408"/>
                  </a:cxn>
                  <a:cxn ang="0">
                    <a:pos x="95" y="480"/>
                  </a:cxn>
                  <a:cxn ang="0">
                    <a:pos x="107" y="516"/>
                  </a:cxn>
                  <a:cxn ang="0">
                    <a:pos x="65" y="594"/>
                  </a:cxn>
                  <a:cxn ang="0">
                    <a:pos x="53" y="732"/>
                  </a:cxn>
                  <a:cxn ang="0">
                    <a:pos x="59" y="750"/>
                  </a:cxn>
                  <a:cxn ang="0">
                    <a:pos x="77" y="756"/>
                  </a:cxn>
                </a:cxnLst>
                <a:rect l="0" t="0" r="r" b="b"/>
                <a:pathLst>
                  <a:path w="149" h="756">
                    <a:moveTo>
                      <a:pt x="47" y="0"/>
                    </a:moveTo>
                    <a:cubicBezTo>
                      <a:pt x="55" y="8"/>
                      <a:pt x="61" y="18"/>
                      <a:pt x="71" y="24"/>
                    </a:cubicBezTo>
                    <a:cubicBezTo>
                      <a:pt x="82" y="31"/>
                      <a:pt x="107" y="36"/>
                      <a:pt x="107" y="36"/>
                    </a:cubicBezTo>
                    <a:cubicBezTo>
                      <a:pt x="126" y="55"/>
                      <a:pt x="135" y="74"/>
                      <a:pt x="149" y="96"/>
                    </a:cubicBezTo>
                    <a:cubicBezTo>
                      <a:pt x="144" y="144"/>
                      <a:pt x="149" y="156"/>
                      <a:pt x="113" y="180"/>
                    </a:cubicBezTo>
                    <a:cubicBezTo>
                      <a:pt x="99" y="201"/>
                      <a:pt x="89" y="208"/>
                      <a:pt x="65" y="216"/>
                    </a:cubicBezTo>
                    <a:cubicBezTo>
                      <a:pt x="46" y="235"/>
                      <a:pt x="42" y="256"/>
                      <a:pt x="17" y="264"/>
                    </a:cubicBezTo>
                    <a:cubicBezTo>
                      <a:pt x="0" y="314"/>
                      <a:pt x="15" y="379"/>
                      <a:pt x="59" y="408"/>
                    </a:cubicBezTo>
                    <a:cubicBezTo>
                      <a:pt x="68" y="434"/>
                      <a:pt x="84" y="455"/>
                      <a:pt x="95" y="480"/>
                    </a:cubicBezTo>
                    <a:cubicBezTo>
                      <a:pt x="100" y="492"/>
                      <a:pt x="107" y="516"/>
                      <a:pt x="107" y="516"/>
                    </a:cubicBezTo>
                    <a:cubicBezTo>
                      <a:pt x="99" y="583"/>
                      <a:pt x="104" y="555"/>
                      <a:pt x="65" y="594"/>
                    </a:cubicBezTo>
                    <a:cubicBezTo>
                      <a:pt x="43" y="660"/>
                      <a:pt x="41" y="610"/>
                      <a:pt x="53" y="732"/>
                    </a:cubicBezTo>
                    <a:cubicBezTo>
                      <a:pt x="54" y="738"/>
                      <a:pt x="55" y="746"/>
                      <a:pt x="59" y="750"/>
                    </a:cubicBezTo>
                    <a:cubicBezTo>
                      <a:pt x="63" y="754"/>
                      <a:pt x="77" y="756"/>
                      <a:pt x="77" y="756"/>
                    </a:cubicBezTo>
                  </a:path>
                </a:pathLst>
              </a:custGeom>
              <a:noFill/>
              <a:ln w="6350" cap="flat" cmpd="sng">
                <a:solidFill>
                  <a:srgbClr val="66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64920" name="Line 56"/>
            <p:cNvSpPr>
              <a:spLocks noChangeShapeType="1"/>
            </p:cNvSpPr>
            <p:nvPr/>
          </p:nvSpPr>
          <p:spPr bwMode="auto">
            <a:xfrm>
              <a:off x="1985" y="1991"/>
              <a:ext cx="532" cy="0"/>
            </a:xfrm>
            <a:prstGeom prst="line">
              <a:avLst/>
            </a:prstGeom>
            <a:noFill/>
            <a:ln w="635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164921" name="Text Box 57"/>
            <p:cNvSpPr txBox="1">
              <a:spLocks noChangeArrowheads="1"/>
            </p:cNvSpPr>
            <p:nvPr/>
          </p:nvSpPr>
          <p:spPr bwMode="auto">
            <a:xfrm>
              <a:off x="98" y="1652"/>
              <a:ext cx="1282" cy="52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993300"/>
                  </a:solidFill>
                </a:rPr>
                <a:t>reconnections between neighbors in the bundle</a:t>
              </a:r>
            </a:p>
          </p:txBody>
        </p:sp>
        <p:pic>
          <p:nvPicPr>
            <p:cNvPr id="164922" name="Picture 5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2" y="1845"/>
              <a:ext cx="493" cy="18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114822" y="4043363"/>
            <a:ext cx="5915025" cy="779462"/>
            <a:chOff x="1598" y="2547"/>
            <a:chExt cx="3726" cy="491"/>
          </a:xfrm>
        </p:grpSpPr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3219" y="2547"/>
              <a:ext cx="992" cy="478"/>
              <a:chOff x="3799" y="3456"/>
              <a:chExt cx="1161" cy="624"/>
            </a:xfrm>
          </p:grpSpPr>
          <p:sp>
            <p:nvSpPr>
              <p:cNvPr id="164925" name="Freeform 61"/>
              <p:cNvSpPr>
                <a:spLocks/>
              </p:cNvSpPr>
              <p:nvPr/>
            </p:nvSpPr>
            <p:spPr bwMode="auto">
              <a:xfrm>
                <a:off x="3799" y="3456"/>
                <a:ext cx="240" cy="34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219"/>
                  </a:cxn>
                  <a:cxn ang="0">
                    <a:pos x="77" y="512"/>
                  </a:cxn>
                  <a:cxn ang="0">
                    <a:pos x="141" y="694"/>
                  </a:cxn>
                  <a:cxn ang="0">
                    <a:pos x="205" y="832"/>
                  </a:cxn>
                  <a:cxn ang="0">
                    <a:pos x="223" y="859"/>
                  </a:cxn>
                  <a:cxn ang="0">
                    <a:pos x="278" y="877"/>
                  </a:cxn>
                  <a:cxn ang="0">
                    <a:pos x="342" y="868"/>
                  </a:cxn>
                  <a:cxn ang="0">
                    <a:pos x="397" y="795"/>
                  </a:cxn>
                  <a:cxn ang="0">
                    <a:pos x="388" y="685"/>
                  </a:cxn>
                  <a:cxn ang="0">
                    <a:pos x="333" y="667"/>
                  </a:cxn>
                  <a:cxn ang="0">
                    <a:pos x="187" y="685"/>
                  </a:cxn>
                </a:cxnLst>
                <a:rect l="0" t="0" r="r" b="b"/>
                <a:pathLst>
                  <a:path w="404" h="877">
                    <a:moveTo>
                      <a:pt x="22" y="0"/>
                    </a:moveTo>
                    <a:cubicBezTo>
                      <a:pt x="0" y="90"/>
                      <a:pt x="5" y="51"/>
                      <a:pt x="22" y="219"/>
                    </a:cubicBezTo>
                    <a:cubicBezTo>
                      <a:pt x="32" y="316"/>
                      <a:pt x="52" y="419"/>
                      <a:pt x="77" y="512"/>
                    </a:cubicBezTo>
                    <a:cubicBezTo>
                      <a:pt x="94" y="575"/>
                      <a:pt x="104" y="639"/>
                      <a:pt x="141" y="694"/>
                    </a:cubicBezTo>
                    <a:cubicBezTo>
                      <a:pt x="162" y="758"/>
                      <a:pt x="168" y="777"/>
                      <a:pt x="205" y="832"/>
                    </a:cubicBezTo>
                    <a:cubicBezTo>
                      <a:pt x="211" y="841"/>
                      <a:pt x="213" y="856"/>
                      <a:pt x="223" y="859"/>
                    </a:cubicBezTo>
                    <a:cubicBezTo>
                      <a:pt x="241" y="865"/>
                      <a:pt x="278" y="877"/>
                      <a:pt x="278" y="877"/>
                    </a:cubicBezTo>
                    <a:cubicBezTo>
                      <a:pt x="299" y="874"/>
                      <a:pt x="321" y="874"/>
                      <a:pt x="342" y="868"/>
                    </a:cubicBezTo>
                    <a:cubicBezTo>
                      <a:pt x="375" y="858"/>
                      <a:pt x="380" y="820"/>
                      <a:pt x="397" y="795"/>
                    </a:cubicBezTo>
                    <a:cubicBezTo>
                      <a:pt x="394" y="758"/>
                      <a:pt x="404" y="718"/>
                      <a:pt x="388" y="685"/>
                    </a:cubicBezTo>
                    <a:cubicBezTo>
                      <a:pt x="379" y="668"/>
                      <a:pt x="333" y="667"/>
                      <a:pt x="333" y="667"/>
                    </a:cubicBezTo>
                    <a:cubicBezTo>
                      <a:pt x="198" y="676"/>
                      <a:pt x="243" y="657"/>
                      <a:pt x="187" y="685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26" name="Freeform 62"/>
              <p:cNvSpPr>
                <a:spLocks/>
              </p:cNvSpPr>
              <p:nvPr/>
            </p:nvSpPr>
            <p:spPr bwMode="auto">
              <a:xfrm>
                <a:off x="3799" y="3744"/>
                <a:ext cx="48" cy="336"/>
              </a:xfrm>
              <a:custGeom>
                <a:avLst/>
                <a:gdLst/>
                <a:ahLst/>
                <a:cxnLst>
                  <a:cxn ang="0">
                    <a:pos x="0" y="549"/>
                  </a:cxn>
                  <a:cxn ang="0">
                    <a:pos x="9" y="293"/>
                  </a:cxn>
                  <a:cxn ang="0">
                    <a:pos x="37" y="201"/>
                  </a:cxn>
                  <a:cxn ang="0">
                    <a:pos x="55" y="110"/>
                  </a:cxn>
                  <a:cxn ang="0">
                    <a:pos x="73" y="82"/>
                  </a:cxn>
                  <a:cxn ang="0">
                    <a:pos x="91" y="28"/>
                  </a:cxn>
                  <a:cxn ang="0">
                    <a:pos x="101" y="0"/>
                  </a:cxn>
                </a:cxnLst>
                <a:rect l="0" t="0" r="r" b="b"/>
                <a:pathLst>
                  <a:path w="101" h="549">
                    <a:moveTo>
                      <a:pt x="0" y="549"/>
                    </a:moveTo>
                    <a:cubicBezTo>
                      <a:pt x="3" y="464"/>
                      <a:pt x="4" y="378"/>
                      <a:pt x="9" y="293"/>
                    </a:cubicBezTo>
                    <a:cubicBezTo>
                      <a:pt x="11" y="264"/>
                      <a:pt x="32" y="227"/>
                      <a:pt x="37" y="201"/>
                    </a:cubicBezTo>
                    <a:cubicBezTo>
                      <a:pt x="43" y="171"/>
                      <a:pt x="38" y="136"/>
                      <a:pt x="55" y="110"/>
                    </a:cubicBezTo>
                    <a:cubicBezTo>
                      <a:pt x="61" y="101"/>
                      <a:pt x="69" y="92"/>
                      <a:pt x="73" y="82"/>
                    </a:cubicBezTo>
                    <a:cubicBezTo>
                      <a:pt x="81" y="65"/>
                      <a:pt x="85" y="46"/>
                      <a:pt x="91" y="28"/>
                    </a:cubicBezTo>
                    <a:cubicBezTo>
                      <a:pt x="94" y="19"/>
                      <a:pt x="101" y="0"/>
                      <a:pt x="101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27" name="Freeform 63"/>
              <p:cNvSpPr>
                <a:spLocks/>
              </p:cNvSpPr>
              <p:nvPr/>
            </p:nvSpPr>
            <p:spPr bwMode="auto">
              <a:xfrm>
                <a:off x="4711" y="3456"/>
                <a:ext cx="144" cy="62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70" y="164"/>
                  </a:cxn>
                  <a:cxn ang="0">
                    <a:pos x="89" y="183"/>
                  </a:cxn>
                  <a:cxn ang="0">
                    <a:pos x="52" y="274"/>
                  </a:cxn>
                  <a:cxn ang="0">
                    <a:pos x="61" y="329"/>
                  </a:cxn>
                  <a:cxn ang="0">
                    <a:pos x="116" y="347"/>
                  </a:cxn>
                  <a:cxn ang="0">
                    <a:pos x="153" y="539"/>
                  </a:cxn>
                  <a:cxn ang="0">
                    <a:pos x="217" y="731"/>
                  </a:cxn>
                  <a:cxn ang="0">
                    <a:pos x="107" y="850"/>
                  </a:cxn>
                  <a:cxn ang="0">
                    <a:pos x="125" y="942"/>
                  </a:cxn>
                  <a:cxn ang="0">
                    <a:pos x="61" y="1051"/>
                  </a:cxn>
                  <a:cxn ang="0">
                    <a:pos x="70" y="1143"/>
                  </a:cxn>
                  <a:cxn ang="0">
                    <a:pos x="80" y="1170"/>
                  </a:cxn>
                  <a:cxn ang="0">
                    <a:pos x="70" y="1262"/>
                  </a:cxn>
                  <a:cxn ang="0">
                    <a:pos x="43" y="1280"/>
                  </a:cxn>
                </a:cxnLst>
                <a:rect l="0" t="0" r="r" b="b"/>
                <a:pathLst>
                  <a:path w="228" h="1280">
                    <a:moveTo>
                      <a:pt x="25" y="0"/>
                    </a:moveTo>
                    <a:cubicBezTo>
                      <a:pt x="45" y="61"/>
                      <a:pt x="0" y="141"/>
                      <a:pt x="70" y="164"/>
                    </a:cubicBezTo>
                    <a:cubicBezTo>
                      <a:pt x="76" y="170"/>
                      <a:pt x="87" y="174"/>
                      <a:pt x="89" y="183"/>
                    </a:cubicBezTo>
                    <a:cubicBezTo>
                      <a:pt x="94" y="210"/>
                      <a:pt x="66" y="253"/>
                      <a:pt x="52" y="274"/>
                    </a:cubicBezTo>
                    <a:cubicBezTo>
                      <a:pt x="55" y="292"/>
                      <a:pt x="49" y="315"/>
                      <a:pt x="61" y="329"/>
                    </a:cubicBezTo>
                    <a:cubicBezTo>
                      <a:pt x="74" y="344"/>
                      <a:pt x="116" y="347"/>
                      <a:pt x="116" y="347"/>
                    </a:cubicBezTo>
                    <a:cubicBezTo>
                      <a:pt x="105" y="541"/>
                      <a:pt x="76" y="466"/>
                      <a:pt x="153" y="539"/>
                    </a:cubicBezTo>
                    <a:cubicBezTo>
                      <a:pt x="161" y="646"/>
                      <a:pt x="151" y="668"/>
                      <a:pt x="217" y="731"/>
                    </a:cubicBezTo>
                    <a:cubicBezTo>
                      <a:pt x="205" y="864"/>
                      <a:pt x="228" y="835"/>
                      <a:pt x="107" y="850"/>
                    </a:cubicBezTo>
                    <a:cubicBezTo>
                      <a:pt x="94" y="889"/>
                      <a:pt x="103" y="908"/>
                      <a:pt x="125" y="942"/>
                    </a:cubicBezTo>
                    <a:cubicBezTo>
                      <a:pt x="114" y="986"/>
                      <a:pt x="94" y="1020"/>
                      <a:pt x="61" y="1051"/>
                    </a:cubicBezTo>
                    <a:cubicBezTo>
                      <a:pt x="64" y="1082"/>
                      <a:pt x="65" y="1113"/>
                      <a:pt x="70" y="1143"/>
                    </a:cubicBezTo>
                    <a:cubicBezTo>
                      <a:pt x="72" y="1152"/>
                      <a:pt x="80" y="1160"/>
                      <a:pt x="80" y="1170"/>
                    </a:cubicBezTo>
                    <a:cubicBezTo>
                      <a:pt x="80" y="1201"/>
                      <a:pt x="80" y="1233"/>
                      <a:pt x="70" y="1262"/>
                    </a:cubicBezTo>
                    <a:cubicBezTo>
                      <a:pt x="67" y="1272"/>
                      <a:pt x="43" y="1280"/>
                      <a:pt x="43" y="128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28" name="Freeform 64"/>
              <p:cNvSpPr>
                <a:spLocks/>
              </p:cNvSpPr>
              <p:nvPr/>
            </p:nvSpPr>
            <p:spPr bwMode="auto">
              <a:xfrm>
                <a:off x="4855" y="3717"/>
                <a:ext cx="105" cy="171"/>
              </a:xfrm>
              <a:custGeom>
                <a:avLst/>
                <a:gdLst/>
                <a:ahLst/>
                <a:cxnLst>
                  <a:cxn ang="0">
                    <a:pos x="63" y="162"/>
                  </a:cxn>
                  <a:cxn ang="0">
                    <a:pos x="81" y="253"/>
                  </a:cxn>
                  <a:cxn ang="0">
                    <a:pos x="154" y="299"/>
                  </a:cxn>
                  <a:cxn ang="0">
                    <a:pos x="191" y="262"/>
                  </a:cxn>
                  <a:cxn ang="0">
                    <a:pos x="209" y="235"/>
                  </a:cxn>
                  <a:cxn ang="0">
                    <a:pos x="182" y="217"/>
                  </a:cxn>
                  <a:cxn ang="0">
                    <a:pos x="227" y="180"/>
                  </a:cxn>
                  <a:cxn ang="0">
                    <a:pos x="163" y="107"/>
                  </a:cxn>
                  <a:cxn ang="0">
                    <a:pos x="154" y="52"/>
                  </a:cxn>
                  <a:cxn ang="0">
                    <a:pos x="99" y="134"/>
                  </a:cxn>
                  <a:cxn ang="0">
                    <a:pos x="63" y="162"/>
                  </a:cxn>
                </a:cxnLst>
                <a:rect l="0" t="0" r="r" b="b"/>
                <a:pathLst>
                  <a:path w="249" h="317">
                    <a:moveTo>
                      <a:pt x="63" y="162"/>
                    </a:moveTo>
                    <a:cubicBezTo>
                      <a:pt x="22" y="201"/>
                      <a:pt x="42" y="227"/>
                      <a:pt x="81" y="253"/>
                    </a:cubicBezTo>
                    <a:cubicBezTo>
                      <a:pt x="93" y="317"/>
                      <a:pt x="92" y="314"/>
                      <a:pt x="154" y="299"/>
                    </a:cubicBezTo>
                    <a:cubicBezTo>
                      <a:pt x="173" y="241"/>
                      <a:pt x="147" y="298"/>
                      <a:pt x="191" y="262"/>
                    </a:cubicBezTo>
                    <a:cubicBezTo>
                      <a:pt x="199" y="255"/>
                      <a:pt x="203" y="244"/>
                      <a:pt x="209" y="235"/>
                    </a:cubicBezTo>
                    <a:cubicBezTo>
                      <a:pt x="200" y="229"/>
                      <a:pt x="185" y="228"/>
                      <a:pt x="182" y="217"/>
                    </a:cubicBezTo>
                    <a:cubicBezTo>
                      <a:pt x="180" y="208"/>
                      <a:pt x="227" y="180"/>
                      <a:pt x="227" y="180"/>
                    </a:cubicBezTo>
                    <a:cubicBezTo>
                      <a:pt x="249" y="114"/>
                      <a:pt x="216" y="120"/>
                      <a:pt x="163" y="107"/>
                    </a:cubicBezTo>
                    <a:cubicBezTo>
                      <a:pt x="160" y="89"/>
                      <a:pt x="171" y="58"/>
                      <a:pt x="154" y="52"/>
                    </a:cubicBezTo>
                    <a:cubicBezTo>
                      <a:pt x="8" y="0"/>
                      <a:pt x="0" y="101"/>
                      <a:pt x="99" y="134"/>
                    </a:cubicBezTo>
                    <a:cubicBezTo>
                      <a:pt x="113" y="176"/>
                      <a:pt x="118" y="162"/>
                      <a:pt x="63" y="162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29" name="Line 65"/>
              <p:cNvSpPr>
                <a:spLocks noChangeShapeType="1"/>
              </p:cNvSpPr>
              <p:nvPr/>
            </p:nvSpPr>
            <p:spPr bwMode="auto">
              <a:xfrm>
                <a:off x="4279" y="37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4930" name="Text Box 66"/>
            <p:cNvSpPr txBox="1">
              <a:spLocks noChangeArrowheads="1"/>
            </p:cNvSpPr>
            <p:nvPr/>
          </p:nvSpPr>
          <p:spPr bwMode="auto">
            <a:xfrm>
              <a:off x="1598" y="2595"/>
              <a:ext cx="1451" cy="443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009900"/>
                  </a:solidFill>
                </a:rPr>
                <a:t>self – reconnections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009900"/>
                  </a:solidFill>
                </a:rPr>
                <a:t>(vortex ring generation)</a:t>
              </a:r>
            </a:p>
          </p:txBody>
        </p:sp>
        <p:pic>
          <p:nvPicPr>
            <p:cNvPr id="164931" name="Picture 6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5" y="2716"/>
              <a:ext cx="629" cy="18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1000522" y="5118100"/>
            <a:ext cx="6145213" cy="958850"/>
            <a:chOff x="1477" y="3249"/>
            <a:chExt cx="3871" cy="604"/>
          </a:xfrm>
        </p:grpSpPr>
        <p:sp>
          <p:nvSpPr>
            <p:cNvPr id="164933" name="Text Box 69"/>
            <p:cNvSpPr txBox="1">
              <a:spLocks noChangeArrowheads="1"/>
            </p:cNvSpPr>
            <p:nvPr/>
          </p:nvSpPr>
          <p:spPr bwMode="auto">
            <a:xfrm>
              <a:off x="1477" y="3249"/>
              <a:ext cx="1597" cy="59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6600FF"/>
                  </a:solidFill>
                </a:rPr>
                <a:t>purely non-linear cascade of Kelvin waves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6600FF"/>
                  </a:solidFill>
                </a:rPr>
                <a:t>(no reconnections)</a:t>
              </a:r>
            </a:p>
          </p:txBody>
        </p:sp>
        <p:sp>
          <p:nvSpPr>
            <p:cNvPr id="164934" name="Freeform 70"/>
            <p:cNvSpPr>
              <a:spLocks/>
            </p:cNvSpPr>
            <p:nvPr/>
          </p:nvSpPr>
          <p:spPr bwMode="auto">
            <a:xfrm rot="5278966">
              <a:off x="3122" y="3467"/>
              <a:ext cx="604" cy="167"/>
            </a:xfrm>
            <a:custGeom>
              <a:avLst/>
              <a:gdLst/>
              <a:ahLst/>
              <a:cxnLst>
                <a:cxn ang="0">
                  <a:pos x="56" y="244"/>
                </a:cxn>
                <a:cxn ang="0">
                  <a:pos x="312" y="300"/>
                </a:cxn>
                <a:cxn ang="0">
                  <a:pos x="392" y="188"/>
                </a:cxn>
                <a:cxn ang="0">
                  <a:pos x="528" y="268"/>
                </a:cxn>
                <a:cxn ang="0">
                  <a:pos x="720" y="92"/>
                </a:cxn>
                <a:cxn ang="0">
                  <a:pos x="816" y="244"/>
                </a:cxn>
                <a:cxn ang="0">
                  <a:pos x="896" y="316"/>
                </a:cxn>
                <a:cxn ang="0">
                  <a:pos x="1000" y="300"/>
                </a:cxn>
                <a:cxn ang="0">
                  <a:pos x="1136" y="180"/>
                </a:cxn>
                <a:cxn ang="0">
                  <a:pos x="1224" y="180"/>
                </a:cxn>
                <a:cxn ang="0">
                  <a:pos x="1312" y="292"/>
                </a:cxn>
                <a:cxn ang="0">
                  <a:pos x="1384" y="300"/>
                </a:cxn>
                <a:cxn ang="0">
                  <a:pos x="1480" y="220"/>
                </a:cxn>
                <a:cxn ang="0">
                  <a:pos x="1536" y="188"/>
                </a:cxn>
                <a:cxn ang="0">
                  <a:pos x="1576" y="220"/>
                </a:cxn>
                <a:cxn ang="0">
                  <a:pos x="1648" y="268"/>
                </a:cxn>
                <a:cxn ang="0">
                  <a:pos x="1760" y="292"/>
                </a:cxn>
                <a:cxn ang="0">
                  <a:pos x="1888" y="172"/>
                </a:cxn>
                <a:cxn ang="0">
                  <a:pos x="2024" y="92"/>
                </a:cxn>
                <a:cxn ang="0">
                  <a:pos x="2240" y="332"/>
                </a:cxn>
                <a:cxn ang="0">
                  <a:pos x="2360" y="148"/>
                </a:cxn>
                <a:cxn ang="0">
                  <a:pos x="2416" y="172"/>
                </a:cxn>
                <a:cxn ang="0">
                  <a:pos x="2440" y="92"/>
                </a:cxn>
                <a:cxn ang="0">
                  <a:pos x="2552" y="140"/>
                </a:cxn>
                <a:cxn ang="0">
                  <a:pos x="2656" y="348"/>
                </a:cxn>
                <a:cxn ang="0">
                  <a:pos x="2784" y="316"/>
                </a:cxn>
                <a:cxn ang="0">
                  <a:pos x="2856" y="228"/>
                </a:cxn>
                <a:cxn ang="0">
                  <a:pos x="2912" y="52"/>
                </a:cxn>
                <a:cxn ang="0">
                  <a:pos x="2944" y="36"/>
                </a:cxn>
                <a:cxn ang="0">
                  <a:pos x="3088" y="108"/>
                </a:cxn>
                <a:cxn ang="0">
                  <a:pos x="3240" y="236"/>
                </a:cxn>
                <a:cxn ang="0">
                  <a:pos x="3336" y="276"/>
                </a:cxn>
                <a:cxn ang="0">
                  <a:pos x="3400" y="564"/>
                </a:cxn>
                <a:cxn ang="0">
                  <a:pos x="3560" y="204"/>
                </a:cxn>
                <a:cxn ang="0">
                  <a:pos x="3800" y="12"/>
                </a:cxn>
                <a:cxn ang="0">
                  <a:pos x="3928" y="244"/>
                </a:cxn>
                <a:cxn ang="0">
                  <a:pos x="4048" y="148"/>
                </a:cxn>
                <a:cxn ang="0">
                  <a:pos x="4208" y="196"/>
                </a:cxn>
                <a:cxn ang="0">
                  <a:pos x="4376" y="116"/>
                </a:cxn>
                <a:cxn ang="0">
                  <a:pos x="4520" y="212"/>
                </a:cxn>
                <a:cxn ang="0">
                  <a:pos x="4664" y="356"/>
                </a:cxn>
                <a:cxn ang="0">
                  <a:pos x="4744" y="444"/>
                </a:cxn>
                <a:cxn ang="0">
                  <a:pos x="4792" y="372"/>
                </a:cxn>
                <a:cxn ang="0">
                  <a:pos x="4912" y="164"/>
                </a:cxn>
                <a:cxn ang="0">
                  <a:pos x="5000" y="196"/>
                </a:cxn>
                <a:cxn ang="0">
                  <a:pos x="5080" y="340"/>
                </a:cxn>
                <a:cxn ang="0">
                  <a:pos x="5144" y="244"/>
                </a:cxn>
              </a:cxnLst>
              <a:rect l="0" t="0" r="r" b="b"/>
              <a:pathLst>
                <a:path w="5168" h="637">
                  <a:moveTo>
                    <a:pt x="0" y="276"/>
                  </a:moveTo>
                  <a:cubicBezTo>
                    <a:pt x="10" y="198"/>
                    <a:pt x="2" y="190"/>
                    <a:pt x="56" y="244"/>
                  </a:cubicBezTo>
                  <a:cubicBezTo>
                    <a:pt x="140" y="237"/>
                    <a:pt x="174" y="221"/>
                    <a:pt x="200" y="300"/>
                  </a:cubicBezTo>
                  <a:cubicBezTo>
                    <a:pt x="242" y="279"/>
                    <a:pt x="268" y="289"/>
                    <a:pt x="312" y="300"/>
                  </a:cubicBezTo>
                  <a:cubicBezTo>
                    <a:pt x="323" y="281"/>
                    <a:pt x="335" y="264"/>
                    <a:pt x="344" y="244"/>
                  </a:cubicBezTo>
                  <a:cubicBezTo>
                    <a:pt x="372" y="183"/>
                    <a:pt x="338" y="201"/>
                    <a:pt x="392" y="188"/>
                  </a:cubicBezTo>
                  <a:cubicBezTo>
                    <a:pt x="406" y="244"/>
                    <a:pt x="402" y="281"/>
                    <a:pt x="456" y="308"/>
                  </a:cubicBezTo>
                  <a:cubicBezTo>
                    <a:pt x="480" y="295"/>
                    <a:pt x="511" y="289"/>
                    <a:pt x="528" y="268"/>
                  </a:cubicBezTo>
                  <a:cubicBezTo>
                    <a:pt x="602" y="176"/>
                    <a:pt x="595" y="107"/>
                    <a:pt x="680" y="44"/>
                  </a:cubicBezTo>
                  <a:cubicBezTo>
                    <a:pt x="729" y="60"/>
                    <a:pt x="681" y="38"/>
                    <a:pt x="720" y="92"/>
                  </a:cubicBezTo>
                  <a:cubicBezTo>
                    <a:pt x="732" y="109"/>
                    <a:pt x="759" y="112"/>
                    <a:pt x="776" y="116"/>
                  </a:cubicBezTo>
                  <a:cubicBezTo>
                    <a:pt x="788" y="163"/>
                    <a:pt x="798" y="200"/>
                    <a:pt x="816" y="244"/>
                  </a:cubicBezTo>
                  <a:cubicBezTo>
                    <a:pt x="827" y="241"/>
                    <a:pt x="837" y="233"/>
                    <a:pt x="848" y="236"/>
                  </a:cubicBezTo>
                  <a:cubicBezTo>
                    <a:pt x="899" y="249"/>
                    <a:pt x="873" y="287"/>
                    <a:pt x="896" y="316"/>
                  </a:cubicBezTo>
                  <a:cubicBezTo>
                    <a:pt x="902" y="324"/>
                    <a:pt x="912" y="327"/>
                    <a:pt x="920" y="332"/>
                  </a:cubicBezTo>
                  <a:cubicBezTo>
                    <a:pt x="936" y="380"/>
                    <a:pt x="927" y="378"/>
                    <a:pt x="1000" y="300"/>
                  </a:cubicBezTo>
                  <a:cubicBezTo>
                    <a:pt x="1037" y="260"/>
                    <a:pt x="1060" y="198"/>
                    <a:pt x="1080" y="148"/>
                  </a:cubicBezTo>
                  <a:cubicBezTo>
                    <a:pt x="1099" y="159"/>
                    <a:pt x="1123" y="163"/>
                    <a:pt x="1136" y="180"/>
                  </a:cubicBezTo>
                  <a:cubicBezTo>
                    <a:pt x="1154" y="204"/>
                    <a:pt x="1150" y="239"/>
                    <a:pt x="1160" y="268"/>
                  </a:cubicBezTo>
                  <a:cubicBezTo>
                    <a:pt x="1201" y="238"/>
                    <a:pt x="1198" y="220"/>
                    <a:pt x="1224" y="180"/>
                  </a:cubicBezTo>
                  <a:cubicBezTo>
                    <a:pt x="1235" y="183"/>
                    <a:pt x="1248" y="181"/>
                    <a:pt x="1256" y="188"/>
                  </a:cubicBezTo>
                  <a:cubicBezTo>
                    <a:pt x="1286" y="214"/>
                    <a:pt x="1280" y="269"/>
                    <a:pt x="1312" y="292"/>
                  </a:cubicBezTo>
                  <a:cubicBezTo>
                    <a:pt x="1324" y="300"/>
                    <a:pt x="1339" y="303"/>
                    <a:pt x="1352" y="308"/>
                  </a:cubicBezTo>
                  <a:cubicBezTo>
                    <a:pt x="1363" y="305"/>
                    <a:pt x="1377" y="309"/>
                    <a:pt x="1384" y="300"/>
                  </a:cubicBezTo>
                  <a:cubicBezTo>
                    <a:pt x="1473" y="184"/>
                    <a:pt x="1389" y="218"/>
                    <a:pt x="1456" y="196"/>
                  </a:cubicBezTo>
                  <a:cubicBezTo>
                    <a:pt x="1464" y="204"/>
                    <a:pt x="1471" y="213"/>
                    <a:pt x="1480" y="220"/>
                  </a:cubicBezTo>
                  <a:cubicBezTo>
                    <a:pt x="1487" y="226"/>
                    <a:pt x="1496" y="241"/>
                    <a:pt x="1504" y="236"/>
                  </a:cubicBezTo>
                  <a:cubicBezTo>
                    <a:pt x="1521" y="226"/>
                    <a:pt x="1536" y="188"/>
                    <a:pt x="1536" y="188"/>
                  </a:cubicBezTo>
                  <a:cubicBezTo>
                    <a:pt x="1547" y="191"/>
                    <a:pt x="1559" y="189"/>
                    <a:pt x="1568" y="196"/>
                  </a:cubicBezTo>
                  <a:cubicBezTo>
                    <a:pt x="1575" y="201"/>
                    <a:pt x="1572" y="213"/>
                    <a:pt x="1576" y="220"/>
                  </a:cubicBezTo>
                  <a:cubicBezTo>
                    <a:pt x="1583" y="232"/>
                    <a:pt x="1589" y="245"/>
                    <a:pt x="1600" y="252"/>
                  </a:cubicBezTo>
                  <a:cubicBezTo>
                    <a:pt x="1614" y="261"/>
                    <a:pt x="1632" y="263"/>
                    <a:pt x="1648" y="268"/>
                  </a:cubicBezTo>
                  <a:cubicBezTo>
                    <a:pt x="1670" y="239"/>
                    <a:pt x="1678" y="215"/>
                    <a:pt x="1712" y="204"/>
                  </a:cubicBezTo>
                  <a:cubicBezTo>
                    <a:pt x="1758" y="234"/>
                    <a:pt x="1736" y="259"/>
                    <a:pt x="1760" y="292"/>
                  </a:cubicBezTo>
                  <a:cubicBezTo>
                    <a:pt x="1768" y="303"/>
                    <a:pt x="1781" y="308"/>
                    <a:pt x="1792" y="316"/>
                  </a:cubicBezTo>
                  <a:cubicBezTo>
                    <a:pt x="1891" y="291"/>
                    <a:pt x="1801" y="201"/>
                    <a:pt x="1888" y="172"/>
                  </a:cubicBezTo>
                  <a:cubicBezTo>
                    <a:pt x="1918" y="233"/>
                    <a:pt x="1901" y="244"/>
                    <a:pt x="1960" y="196"/>
                  </a:cubicBezTo>
                  <a:cubicBezTo>
                    <a:pt x="2003" y="92"/>
                    <a:pt x="1967" y="111"/>
                    <a:pt x="2024" y="92"/>
                  </a:cubicBezTo>
                  <a:cubicBezTo>
                    <a:pt x="2038" y="163"/>
                    <a:pt x="2039" y="264"/>
                    <a:pt x="2104" y="308"/>
                  </a:cubicBezTo>
                  <a:cubicBezTo>
                    <a:pt x="2161" y="302"/>
                    <a:pt x="2193" y="285"/>
                    <a:pt x="2240" y="332"/>
                  </a:cubicBezTo>
                  <a:cubicBezTo>
                    <a:pt x="2257" y="349"/>
                    <a:pt x="2272" y="396"/>
                    <a:pt x="2272" y="396"/>
                  </a:cubicBezTo>
                  <a:cubicBezTo>
                    <a:pt x="2363" y="366"/>
                    <a:pt x="2343" y="233"/>
                    <a:pt x="2360" y="148"/>
                  </a:cubicBezTo>
                  <a:cubicBezTo>
                    <a:pt x="2368" y="159"/>
                    <a:pt x="2377" y="168"/>
                    <a:pt x="2384" y="180"/>
                  </a:cubicBezTo>
                  <a:cubicBezTo>
                    <a:pt x="2401" y="210"/>
                    <a:pt x="2379" y="221"/>
                    <a:pt x="2416" y="172"/>
                  </a:cubicBezTo>
                  <a:cubicBezTo>
                    <a:pt x="2423" y="132"/>
                    <a:pt x="2414" y="88"/>
                    <a:pt x="2432" y="52"/>
                  </a:cubicBezTo>
                  <a:cubicBezTo>
                    <a:pt x="2438" y="40"/>
                    <a:pt x="2433" y="80"/>
                    <a:pt x="2440" y="92"/>
                  </a:cubicBezTo>
                  <a:cubicBezTo>
                    <a:pt x="2445" y="100"/>
                    <a:pt x="2456" y="103"/>
                    <a:pt x="2464" y="108"/>
                  </a:cubicBezTo>
                  <a:cubicBezTo>
                    <a:pt x="2513" y="182"/>
                    <a:pt x="2421" y="57"/>
                    <a:pt x="2552" y="140"/>
                  </a:cubicBezTo>
                  <a:cubicBezTo>
                    <a:pt x="2581" y="158"/>
                    <a:pt x="2566" y="274"/>
                    <a:pt x="2592" y="300"/>
                  </a:cubicBezTo>
                  <a:cubicBezTo>
                    <a:pt x="2646" y="354"/>
                    <a:pt x="2604" y="267"/>
                    <a:pt x="2656" y="348"/>
                  </a:cubicBezTo>
                  <a:cubicBezTo>
                    <a:pt x="2737" y="474"/>
                    <a:pt x="2661" y="393"/>
                    <a:pt x="2720" y="452"/>
                  </a:cubicBezTo>
                  <a:cubicBezTo>
                    <a:pt x="2741" y="407"/>
                    <a:pt x="2764" y="362"/>
                    <a:pt x="2784" y="316"/>
                  </a:cubicBezTo>
                  <a:cubicBezTo>
                    <a:pt x="2802" y="274"/>
                    <a:pt x="2794" y="245"/>
                    <a:pt x="2832" y="220"/>
                  </a:cubicBezTo>
                  <a:cubicBezTo>
                    <a:pt x="2840" y="223"/>
                    <a:pt x="2850" y="234"/>
                    <a:pt x="2856" y="228"/>
                  </a:cubicBezTo>
                  <a:cubicBezTo>
                    <a:pt x="2863" y="221"/>
                    <a:pt x="2902" y="112"/>
                    <a:pt x="2904" y="108"/>
                  </a:cubicBezTo>
                  <a:cubicBezTo>
                    <a:pt x="2907" y="89"/>
                    <a:pt x="2909" y="71"/>
                    <a:pt x="2912" y="52"/>
                  </a:cubicBezTo>
                  <a:cubicBezTo>
                    <a:pt x="2914" y="41"/>
                    <a:pt x="2910" y="25"/>
                    <a:pt x="2920" y="20"/>
                  </a:cubicBezTo>
                  <a:cubicBezTo>
                    <a:pt x="2929" y="16"/>
                    <a:pt x="2936" y="31"/>
                    <a:pt x="2944" y="36"/>
                  </a:cubicBezTo>
                  <a:cubicBezTo>
                    <a:pt x="2951" y="82"/>
                    <a:pt x="2944" y="122"/>
                    <a:pt x="2984" y="148"/>
                  </a:cubicBezTo>
                  <a:cubicBezTo>
                    <a:pt x="3026" y="111"/>
                    <a:pt x="3053" y="56"/>
                    <a:pt x="3088" y="108"/>
                  </a:cubicBezTo>
                  <a:cubicBezTo>
                    <a:pt x="3112" y="191"/>
                    <a:pt x="3103" y="191"/>
                    <a:pt x="3184" y="156"/>
                  </a:cubicBezTo>
                  <a:cubicBezTo>
                    <a:pt x="3204" y="190"/>
                    <a:pt x="3208" y="215"/>
                    <a:pt x="3240" y="236"/>
                  </a:cubicBezTo>
                  <a:cubicBezTo>
                    <a:pt x="3269" y="280"/>
                    <a:pt x="3258" y="354"/>
                    <a:pt x="3312" y="372"/>
                  </a:cubicBezTo>
                  <a:cubicBezTo>
                    <a:pt x="3323" y="340"/>
                    <a:pt x="3325" y="308"/>
                    <a:pt x="3336" y="276"/>
                  </a:cubicBezTo>
                  <a:cubicBezTo>
                    <a:pt x="3344" y="295"/>
                    <a:pt x="3357" y="312"/>
                    <a:pt x="3360" y="332"/>
                  </a:cubicBezTo>
                  <a:cubicBezTo>
                    <a:pt x="3395" y="570"/>
                    <a:pt x="3313" y="506"/>
                    <a:pt x="3400" y="564"/>
                  </a:cubicBezTo>
                  <a:cubicBezTo>
                    <a:pt x="3408" y="597"/>
                    <a:pt x="3410" y="637"/>
                    <a:pt x="3440" y="548"/>
                  </a:cubicBezTo>
                  <a:cubicBezTo>
                    <a:pt x="3560" y="197"/>
                    <a:pt x="3439" y="284"/>
                    <a:pt x="3560" y="204"/>
                  </a:cubicBezTo>
                  <a:cubicBezTo>
                    <a:pt x="3594" y="272"/>
                    <a:pt x="3573" y="276"/>
                    <a:pt x="3640" y="220"/>
                  </a:cubicBezTo>
                  <a:cubicBezTo>
                    <a:pt x="3689" y="117"/>
                    <a:pt x="3692" y="48"/>
                    <a:pt x="3800" y="12"/>
                  </a:cubicBezTo>
                  <a:cubicBezTo>
                    <a:pt x="3815" y="56"/>
                    <a:pt x="3825" y="100"/>
                    <a:pt x="3872" y="116"/>
                  </a:cubicBezTo>
                  <a:cubicBezTo>
                    <a:pt x="3881" y="167"/>
                    <a:pt x="3874" y="226"/>
                    <a:pt x="3928" y="244"/>
                  </a:cubicBezTo>
                  <a:cubicBezTo>
                    <a:pt x="3944" y="241"/>
                    <a:pt x="3962" y="244"/>
                    <a:pt x="3976" y="236"/>
                  </a:cubicBezTo>
                  <a:cubicBezTo>
                    <a:pt x="4019" y="212"/>
                    <a:pt x="3990" y="167"/>
                    <a:pt x="4048" y="148"/>
                  </a:cubicBezTo>
                  <a:cubicBezTo>
                    <a:pt x="4070" y="177"/>
                    <a:pt x="4078" y="201"/>
                    <a:pt x="4112" y="212"/>
                  </a:cubicBezTo>
                  <a:cubicBezTo>
                    <a:pt x="4148" y="320"/>
                    <a:pt x="4120" y="304"/>
                    <a:pt x="4208" y="196"/>
                  </a:cubicBezTo>
                  <a:cubicBezTo>
                    <a:pt x="4233" y="118"/>
                    <a:pt x="4224" y="0"/>
                    <a:pt x="4312" y="44"/>
                  </a:cubicBezTo>
                  <a:cubicBezTo>
                    <a:pt x="4325" y="84"/>
                    <a:pt x="4350" y="87"/>
                    <a:pt x="4376" y="116"/>
                  </a:cubicBezTo>
                  <a:cubicBezTo>
                    <a:pt x="4389" y="130"/>
                    <a:pt x="4397" y="148"/>
                    <a:pt x="4408" y="164"/>
                  </a:cubicBezTo>
                  <a:cubicBezTo>
                    <a:pt x="4442" y="215"/>
                    <a:pt x="4415" y="186"/>
                    <a:pt x="4520" y="212"/>
                  </a:cubicBezTo>
                  <a:cubicBezTo>
                    <a:pt x="4545" y="261"/>
                    <a:pt x="4556" y="250"/>
                    <a:pt x="4608" y="260"/>
                  </a:cubicBezTo>
                  <a:cubicBezTo>
                    <a:pt x="4629" y="292"/>
                    <a:pt x="4642" y="323"/>
                    <a:pt x="4664" y="356"/>
                  </a:cubicBezTo>
                  <a:cubicBezTo>
                    <a:pt x="4672" y="390"/>
                    <a:pt x="4688" y="418"/>
                    <a:pt x="4696" y="452"/>
                  </a:cubicBezTo>
                  <a:cubicBezTo>
                    <a:pt x="4712" y="449"/>
                    <a:pt x="4731" y="453"/>
                    <a:pt x="4744" y="444"/>
                  </a:cubicBezTo>
                  <a:cubicBezTo>
                    <a:pt x="4757" y="435"/>
                    <a:pt x="4759" y="417"/>
                    <a:pt x="4768" y="404"/>
                  </a:cubicBezTo>
                  <a:cubicBezTo>
                    <a:pt x="4775" y="393"/>
                    <a:pt x="4785" y="383"/>
                    <a:pt x="4792" y="372"/>
                  </a:cubicBezTo>
                  <a:cubicBezTo>
                    <a:pt x="4816" y="336"/>
                    <a:pt x="4827" y="296"/>
                    <a:pt x="4848" y="260"/>
                  </a:cubicBezTo>
                  <a:cubicBezTo>
                    <a:pt x="4867" y="227"/>
                    <a:pt x="4893" y="196"/>
                    <a:pt x="4912" y="164"/>
                  </a:cubicBezTo>
                  <a:cubicBezTo>
                    <a:pt x="4960" y="180"/>
                    <a:pt x="4920" y="196"/>
                    <a:pt x="4968" y="212"/>
                  </a:cubicBezTo>
                  <a:cubicBezTo>
                    <a:pt x="4979" y="207"/>
                    <a:pt x="4991" y="204"/>
                    <a:pt x="5000" y="196"/>
                  </a:cubicBezTo>
                  <a:cubicBezTo>
                    <a:pt x="5035" y="166"/>
                    <a:pt x="5019" y="138"/>
                    <a:pt x="5032" y="204"/>
                  </a:cubicBezTo>
                  <a:cubicBezTo>
                    <a:pt x="5037" y="258"/>
                    <a:pt x="5022" y="321"/>
                    <a:pt x="5080" y="340"/>
                  </a:cubicBezTo>
                  <a:cubicBezTo>
                    <a:pt x="5096" y="321"/>
                    <a:pt x="5114" y="304"/>
                    <a:pt x="5128" y="284"/>
                  </a:cubicBezTo>
                  <a:cubicBezTo>
                    <a:pt x="5136" y="272"/>
                    <a:pt x="5132" y="251"/>
                    <a:pt x="5144" y="244"/>
                  </a:cubicBezTo>
                  <a:cubicBezTo>
                    <a:pt x="5152" y="239"/>
                    <a:pt x="5168" y="260"/>
                    <a:pt x="5168" y="260"/>
                  </a:cubicBezTo>
                </a:path>
              </a:pathLst>
            </a:custGeom>
            <a:noFill/>
            <a:ln w="31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64935" name="Picture 7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24" y="3442"/>
              <a:ext cx="1524" cy="323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4936" name="Picture 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85" y="3775075"/>
            <a:ext cx="279400" cy="269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pic>
        <p:nvPicPr>
          <p:cNvPr id="164937" name="Picture 7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152128" y="4811713"/>
            <a:ext cx="1574800" cy="438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pic>
        <p:nvPicPr>
          <p:cNvPr id="164938" name="Picture 7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36178" y="6194425"/>
            <a:ext cx="2573338" cy="4445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sp>
        <p:nvSpPr>
          <p:cNvPr id="164939" name="Text Box 75"/>
          <p:cNvSpPr txBox="1">
            <a:spLocks noChangeArrowheads="1"/>
          </p:cNvSpPr>
          <p:nvPr/>
        </p:nvSpPr>
        <p:spPr bwMode="auto">
          <a:xfrm>
            <a:off x="-920353" y="587375"/>
            <a:ext cx="1458913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length scale</a:t>
            </a:r>
          </a:p>
        </p:txBody>
      </p:sp>
      <p:sp>
        <p:nvSpPr>
          <p:cNvPr id="164940" name="Line 76"/>
          <p:cNvSpPr>
            <a:spLocks noChangeShapeType="1"/>
          </p:cNvSpPr>
          <p:nvPr/>
        </p:nvSpPr>
        <p:spPr bwMode="auto">
          <a:xfrm flipV="1">
            <a:off x="500460" y="674688"/>
            <a:ext cx="1587" cy="5481637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941" name="Line 77"/>
          <p:cNvSpPr>
            <a:spLocks noChangeShapeType="1"/>
          </p:cNvSpPr>
          <p:nvPr/>
        </p:nvSpPr>
        <p:spPr bwMode="auto">
          <a:xfrm>
            <a:off x="424260" y="1096963"/>
            <a:ext cx="153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2" name="Line 78"/>
          <p:cNvSpPr>
            <a:spLocks noChangeShapeType="1"/>
          </p:cNvSpPr>
          <p:nvPr/>
        </p:nvSpPr>
        <p:spPr bwMode="auto">
          <a:xfrm>
            <a:off x="424260" y="2476500"/>
            <a:ext cx="153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3" name="Line 79"/>
          <p:cNvSpPr>
            <a:spLocks noChangeShapeType="1"/>
          </p:cNvSpPr>
          <p:nvPr/>
        </p:nvSpPr>
        <p:spPr bwMode="auto">
          <a:xfrm>
            <a:off x="424260" y="3933825"/>
            <a:ext cx="153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4" name="Line 80"/>
          <p:cNvSpPr>
            <a:spLocks noChangeShapeType="1"/>
          </p:cNvSpPr>
          <p:nvPr/>
        </p:nvSpPr>
        <p:spPr bwMode="auto">
          <a:xfrm>
            <a:off x="424260" y="5083175"/>
            <a:ext cx="153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5" name="Line 81"/>
          <p:cNvSpPr>
            <a:spLocks noChangeShapeType="1"/>
          </p:cNvSpPr>
          <p:nvPr/>
        </p:nvSpPr>
        <p:spPr bwMode="auto">
          <a:xfrm>
            <a:off x="424260" y="6156325"/>
            <a:ext cx="1539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6" name="Line 82"/>
          <p:cNvSpPr>
            <a:spLocks noChangeShapeType="1"/>
          </p:cNvSpPr>
          <p:nvPr/>
        </p:nvSpPr>
        <p:spPr bwMode="auto">
          <a:xfrm>
            <a:off x="578247" y="1085850"/>
            <a:ext cx="6835775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7" name="Line 83"/>
          <p:cNvSpPr>
            <a:spLocks noChangeShapeType="1"/>
          </p:cNvSpPr>
          <p:nvPr/>
        </p:nvSpPr>
        <p:spPr bwMode="auto">
          <a:xfrm>
            <a:off x="578247" y="2468563"/>
            <a:ext cx="6835775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8" name="Line 84"/>
          <p:cNvSpPr>
            <a:spLocks noChangeShapeType="1"/>
          </p:cNvSpPr>
          <p:nvPr/>
        </p:nvSpPr>
        <p:spPr bwMode="auto">
          <a:xfrm>
            <a:off x="540147" y="3929063"/>
            <a:ext cx="6835775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49" name="Line 85"/>
          <p:cNvSpPr>
            <a:spLocks noChangeShapeType="1"/>
          </p:cNvSpPr>
          <p:nvPr/>
        </p:nvSpPr>
        <p:spPr bwMode="auto">
          <a:xfrm>
            <a:off x="616347" y="5080000"/>
            <a:ext cx="6835775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50" name="Line 86"/>
          <p:cNvSpPr>
            <a:spLocks noChangeShapeType="1"/>
          </p:cNvSpPr>
          <p:nvPr/>
        </p:nvSpPr>
        <p:spPr bwMode="auto">
          <a:xfrm>
            <a:off x="578247" y="6156325"/>
            <a:ext cx="6835775" cy="0"/>
          </a:xfrm>
          <a:prstGeom prst="line">
            <a:avLst/>
          </a:prstGeom>
          <a:noFill/>
          <a:ln w="6350">
            <a:solidFill>
              <a:srgbClr val="6600FF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951" name="Text Box 87"/>
          <p:cNvSpPr txBox="1">
            <a:spLocks noChangeArrowheads="1"/>
          </p:cNvSpPr>
          <p:nvPr/>
        </p:nvSpPr>
        <p:spPr bwMode="auto">
          <a:xfrm>
            <a:off x="2919810" y="6232525"/>
            <a:ext cx="2035175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CC9900"/>
                </a:solidFill>
              </a:rPr>
              <a:t>phonon radiation</a:t>
            </a:r>
          </a:p>
        </p:txBody>
      </p:sp>
      <p:sp>
        <p:nvSpPr>
          <p:cNvPr id="164952" name="Line 88"/>
          <p:cNvSpPr>
            <a:spLocks noChangeShapeType="1"/>
          </p:cNvSpPr>
          <p:nvPr/>
        </p:nvSpPr>
        <p:spPr bwMode="auto">
          <a:xfrm>
            <a:off x="2229247" y="6424613"/>
            <a:ext cx="614363" cy="0"/>
          </a:xfrm>
          <a:prstGeom prst="line">
            <a:avLst/>
          </a:prstGeom>
          <a:noFill/>
          <a:ln w="63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9" name="Text Box 32"/>
          <p:cNvSpPr txBox="1">
            <a:spLocks noChangeArrowheads="1"/>
          </p:cNvSpPr>
          <p:nvPr/>
        </p:nvSpPr>
        <p:spPr bwMode="auto">
          <a:xfrm>
            <a:off x="6228184" y="4653136"/>
            <a:ext cx="2559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err="1" smtClean="0">
                <a:latin typeface="Arial" pitchFamily="34" charset="0"/>
              </a:rPr>
              <a:t>Kursa</a:t>
            </a:r>
            <a:r>
              <a:rPr lang="en-GB" sz="1400" dirty="0" smtClean="0">
                <a:latin typeface="Arial" pitchFamily="34" charset="0"/>
              </a:rPr>
              <a:t>, Bajer, </a:t>
            </a:r>
            <a:r>
              <a:rPr lang="en-GB" sz="1400" dirty="0" err="1" smtClean="0">
                <a:latin typeface="Arial" pitchFamily="34" charset="0"/>
              </a:rPr>
              <a:t>Lipniacki</a:t>
            </a:r>
            <a:r>
              <a:rPr lang="en-GB" sz="1400" dirty="0" smtClean="0">
                <a:latin typeface="Arial" pitchFamily="34" charset="0"/>
              </a:rPr>
              <a:t>, (2011)</a:t>
            </a:r>
            <a:endParaRPr lang="en-GB" sz="1400" dirty="0">
              <a:latin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039172" y="2996952"/>
            <a:ext cx="2781300" cy="1714500"/>
            <a:chOff x="4860032" y="3501008"/>
            <a:chExt cx="2781300" cy="1714500"/>
          </a:xfrm>
        </p:grpSpPr>
        <p:pic>
          <p:nvPicPr>
            <p:cNvPr id="91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60032" y="3501008"/>
              <a:ext cx="27813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Rectangle 91"/>
            <p:cNvSpPr/>
            <p:nvPr/>
          </p:nvSpPr>
          <p:spPr>
            <a:xfrm>
              <a:off x="5868144" y="4941168"/>
              <a:ext cx="144016" cy="216024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5940152" y="2924944"/>
            <a:ext cx="2952328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1475656" y="87015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Which processes constitute the Quantum Cascade?</a:t>
            </a:r>
            <a:endParaRPr lang="en-US" sz="24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48064" y="3140968"/>
            <a:ext cx="3638550" cy="3960440"/>
            <a:chOff x="5148064" y="3140968"/>
            <a:chExt cx="3638550" cy="3960440"/>
          </a:xfrm>
        </p:grpSpPr>
        <p:pic>
          <p:nvPicPr>
            <p:cNvPr id="8130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3140968"/>
              <a:ext cx="3638550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148064" y="6309320"/>
              <a:ext cx="3600400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Simulations (</a:t>
            </a:r>
            <a:r>
              <a:rPr lang="en-GB" i="1" dirty="0" smtClean="0"/>
              <a:t>T</a:t>
            </a:r>
            <a:r>
              <a:rPr lang="en-GB" dirty="0" smtClean="0"/>
              <a:t>=0)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400" y="919261"/>
            <a:ext cx="3765104" cy="4525963"/>
          </a:xfrm>
        </p:spPr>
        <p:txBody>
          <a:bodyPr/>
          <a:lstStyle/>
          <a:p>
            <a:pPr>
              <a:buNone/>
            </a:pPr>
            <a:r>
              <a:rPr lang="en-GB" sz="2000" i="1" dirty="0" smtClean="0"/>
              <a:t>Kelvin wave cascade: k</a:t>
            </a:r>
            <a:r>
              <a:rPr lang="en-GB" sz="2000" i="1" baseline="30000" dirty="0" smtClean="0"/>
              <a:t> -</a:t>
            </a:r>
            <a:r>
              <a:rPr lang="en-GB" sz="2000" i="1" baseline="30000" dirty="0" smtClean="0">
                <a:latin typeface="Symbol" pitchFamily="18" charset="2"/>
              </a:rPr>
              <a:t>e</a:t>
            </a:r>
            <a:r>
              <a:rPr lang="en-GB" sz="2000" i="1" dirty="0" smtClean="0"/>
              <a:t> , </a:t>
            </a:r>
            <a:r>
              <a:rPr lang="en-GB" sz="2000" i="1" dirty="0" smtClean="0">
                <a:latin typeface="Symbol" pitchFamily="18" charset="2"/>
              </a:rPr>
              <a:t>e</a:t>
            </a:r>
            <a:r>
              <a:rPr lang="en-GB" sz="2000" i="1" dirty="0" smtClean="0"/>
              <a:t> ~ 3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Vinen</a:t>
            </a:r>
            <a:r>
              <a:rPr lang="en-GB" sz="2000" dirty="0" smtClean="0"/>
              <a:t>, </a:t>
            </a:r>
            <a:r>
              <a:rPr lang="en-GB" sz="2000" dirty="0" err="1" smtClean="0"/>
              <a:t>Tsubota</a:t>
            </a:r>
            <a:r>
              <a:rPr lang="en-GB" sz="2000" dirty="0" smtClean="0"/>
              <a:t> et al., </a:t>
            </a:r>
            <a:br>
              <a:rPr lang="en-GB" sz="2000" dirty="0" smtClean="0"/>
            </a:br>
            <a:r>
              <a:rPr lang="en-GB" sz="2000" dirty="0" err="1" smtClean="0"/>
              <a:t>Kozik</a:t>
            </a:r>
            <a:r>
              <a:rPr lang="en-GB" sz="2000" dirty="0" smtClean="0"/>
              <a:t> &amp; </a:t>
            </a:r>
            <a:r>
              <a:rPr lang="en-GB" sz="2000" dirty="0" err="1" smtClean="0"/>
              <a:t>Svistunov</a:t>
            </a:r>
            <a:r>
              <a:rPr lang="en-GB" sz="2000" dirty="0" smtClean="0"/>
              <a:t>, </a:t>
            </a:r>
            <a:br>
              <a:rPr lang="en-GB" sz="2000" dirty="0" smtClean="0"/>
            </a:br>
            <a:r>
              <a:rPr lang="en-GB" sz="2000" dirty="0" err="1" smtClean="0"/>
              <a:t>L’vov</a:t>
            </a:r>
            <a:r>
              <a:rPr lang="en-GB" sz="2000" dirty="0" smtClean="0"/>
              <a:t>, </a:t>
            </a:r>
            <a:r>
              <a:rPr lang="en-GB" sz="2000" dirty="0" err="1" smtClean="0"/>
              <a:t>Nazarenko</a:t>
            </a:r>
            <a:r>
              <a:rPr lang="en-GB" sz="2000" dirty="0" smtClean="0"/>
              <a:t> et al., </a:t>
            </a:r>
            <a:r>
              <a:rPr lang="en-GB" sz="2000" dirty="0" err="1" smtClean="0"/>
              <a:t>Hanninen</a:t>
            </a:r>
            <a:endParaRPr lang="en-GB" sz="2000" dirty="0" smtClean="0"/>
          </a:p>
          <a:p>
            <a:pPr>
              <a:buNone/>
            </a:pPr>
            <a:r>
              <a:rPr lang="en-GB" sz="2000" dirty="0" err="1" smtClean="0"/>
              <a:t>Baggaley</a:t>
            </a:r>
            <a:r>
              <a:rPr lang="en-GB" sz="2000" dirty="0" smtClean="0"/>
              <a:t> &amp; </a:t>
            </a:r>
            <a:r>
              <a:rPr lang="en-GB" sz="2000" dirty="0" err="1" smtClean="0"/>
              <a:t>Barenghi</a:t>
            </a:r>
            <a:r>
              <a:rPr lang="en-GB" sz="2000" dirty="0" smtClean="0"/>
              <a:t> (2011):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165304"/>
            <a:ext cx="832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As yet, no satisfactory simulations of both cascades at once</a:t>
            </a:r>
            <a:endParaRPr lang="en-GB" sz="2400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23220"/>
            <a:ext cx="27813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908720"/>
            <a:ext cx="40838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000" i="1" dirty="0" smtClean="0">
                <a:latin typeface="+mn-lt"/>
              </a:rPr>
              <a:t>Classical cascade: k</a:t>
            </a:r>
            <a:r>
              <a:rPr lang="en-GB" sz="2000" i="1" baseline="30000" dirty="0" smtClean="0">
                <a:latin typeface="+mn-lt"/>
              </a:rPr>
              <a:t>-5/3</a:t>
            </a:r>
            <a:r>
              <a:rPr lang="en-GB" sz="2000" i="1" dirty="0" smtClean="0">
                <a:latin typeface="+mn-lt"/>
              </a:rPr>
              <a:t> spectrum</a:t>
            </a:r>
          </a:p>
          <a:p>
            <a:pPr>
              <a:buNone/>
            </a:pPr>
            <a:r>
              <a:rPr lang="en-GB" sz="2000" dirty="0" smtClean="0">
                <a:latin typeface="+mn-lt"/>
              </a:rPr>
              <a:t>   Gross-</a:t>
            </a:r>
            <a:r>
              <a:rPr lang="en-GB" sz="2000" dirty="0" err="1" smtClean="0">
                <a:latin typeface="+mn-lt"/>
              </a:rPr>
              <a:t>Pitaevskii</a:t>
            </a:r>
            <a:r>
              <a:rPr lang="en-GB" sz="2000" dirty="0" smtClean="0">
                <a:latin typeface="+mn-lt"/>
              </a:rPr>
              <a:t>:</a:t>
            </a:r>
          </a:p>
          <a:p>
            <a:pPr>
              <a:buNone/>
            </a:pPr>
            <a:r>
              <a:rPr lang="en-GB" sz="2000" dirty="0" err="1" smtClean="0">
                <a:latin typeface="+mn-lt"/>
              </a:rPr>
              <a:t>Nore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Abid</a:t>
            </a:r>
            <a:r>
              <a:rPr lang="en-GB" sz="2000" dirty="0" smtClean="0">
                <a:latin typeface="+mn-lt"/>
              </a:rPr>
              <a:t> and </a:t>
            </a:r>
            <a:r>
              <a:rPr lang="en-GB" sz="2000" dirty="0" err="1" smtClean="0">
                <a:latin typeface="+mn-lt"/>
              </a:rPr>
              <a:t>Brachet</a:t>
            </a:r>
            <a:r>
              <a:rPr lang="en-GB" sz="2000" dirty="0" smtClean="0">
                <a:latin typeface="+mn-lt"/>
              </a:rPr>
              <a:t> (1997)</a:t>
            </a:r>
          </a:p>
          <a:p>
            <a:pPr>
              <a:buNone/>
            </a:pPr>
            <a:r>
              <a:rPr lang="en-GB" sz="2000" dirty="0" smtClean="0">
                <a:latin typeface="+mn-lt"/>
              </a:rPr>
              <a:t>Kobayashi and </a:t>
            </a:r>
            <a:r>
              <a:rPr lang="en-GB" sz="2000" dirty="0" err="1" smtClean="0">
                <a:latin typeface="+mn-lt"/>
              </a:rPr>
              <a:t>Tsubota</a:t>
            </a:r>
            <a:r>
              <a:rPr lang="en-GB" sz="2000" dirty="0" smtClean="0">
                <a:latin typeface="+mn-lt"/>
              </a:rPr>
              <a:t> (2005)</a:t>
            </a:r>
          </a:p>
          <a:p>
            <a:pPr>
              <a:buNone/>
            </a:pPr>
            <a:r>
              <a:rPr lang="en-GB" sz="2000" dirty="0" smtClean="0">
                <a:latin typeface="+mn-lt"/>
              </a:rPr>
              <a:t>Machida et al. (2008)</a:t>
            </a:r>
          </a:p>
          <a:p>
            <a:pPr>
              <a:buNone/>
            </a:pPr>
            <a:r>
              <a:rPr lang="en-GB" sz="2000" dirty="0" smtClean="0">
                <a:latin typeface="+mn-lt"/>
              </a:rPr>
              <a:t>   Filament model (</a:t>
            </a:r>
            <a:r>
              <a:rPr lang="en-GB" sz="2000" dirty="0" err="1" smtClean="0">
                <a:latin typeface="+mn-lt"/>
              </a:rPr>
              <a:t>Biot-Savart</a:t>
            </a:r>
            <a:r>
              <a:rPr lang="en-GB" sz="2000" dirty="0" smtClean="0">
                <a:latin typeface="+mn-lt"/>
              </a:rPr>
              <a:t>):</a:t>
            </a:r>
          </a:p>
          <a:p>
            <a:pPr>
              <a:buNone/>
            </a:pPr>
            <a:r>
              <a:rPr lang="en-GB" sz="2000" dirty="0" smtClean="0">
                <a:latin typeface="+mn-lt"/>
              </a:rPr>
              <a:t>Araki, </a:t>
            </a:r>
            <a:r>
              <a:rPr lang="en-GB" sz="2000" dirty="0" err="1" smtClean="0">
                <a:latin typeface="+mn-lt"/>
              </a:rPr>
              <a:t>Tsubota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Nemirovskii</a:t>
            </a:r>
            <a:r>
              <a:rPr lang="en-GB" sz="2000" dirty="0" smtClean="0">
                <a:latin typeface="+mn-lt"/>
              </a:rPr>
              <a:t> (2002)</a:t>
            </a:r>
          </a:p>
          <a:p>
            <a:endParaRPr lang="en-GB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-252413" y="269875"/>
            <a:ext cx="9705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6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-180975" y="333375"/>
            <a:ext cx="970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3200" dirty="0" smtClean="0">
                <a:latin typeface="Arial" pitchFamily="34" charset="0"/>
              </a:rPr>
              <a:t>Experiment: Goals &amp; Challenges</a:t>
            </a:r>
            <a:r>
              <a:rPr lang="en-GB" sz="3200" dirty="0">
                <a:latin typeface="Arial" pitchFamily="34" charset="0"/>
              </a:rPr>
              <a:t/>
            </a:r>
            <a:br>
              <a:rPr lang="en-GB" sz="3200" dirty="0">
                <a:latin typeface="Arial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GB" sz="28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GB" sz="2800" dirty="0">
                <a:solidFill>
                  <a:schemeClr val="tx2"/>
                </a:solidFill>
                <a:latin typeface="Arial" pitchFamily="34" charset="0"/>
              </a:rPr>
            </a:br>
            <a:endParaRPr lang="en-GB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631825" y="1628775"/>
            <a:ext cx="892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107950" y="1125538"/>
            <a:ext cx="8785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- Study </a:t>
            </a:r>
            <a:r>
              <a:rPr lang="en-GB" sz="1600" i="1" dirty="0" smtClean="0">
                <a:latin typeface="Arial" pitchFamily="34" charset="0"/>
              </a:rPr>
              <a:t>one-component </a:t>
            </a:r>
            <a:r>
              <a:rPr lang="en-GB" sz="1600" i="1" dirty="0" err="1" smtClean="0">
                <a:latin typeface="Arial" pitchFamily="34" charset="0"/>
              </a:rPr>
              <a:t>superfluid</a:t>
            </a: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baseline="30000" dirty="0" smtClean="0">
                <a:latin typeface="Arial" pitchFamily="34" charset="0"/>
              </a:rPr>
              <a:t>4</a:t>
            </a:r>
            <a:r>
              <a:rPr lang="en-GB" sz="1600" dirty="0" smtClean="0">
                <a:latin typeface="Arial" pitchFamily="34" charset="0"/>
              </a:rPr>
              <a:t>He at </a:t>
            </a:r>
            <a:r>
              <a:rPr lang="en-GB" sz="1600" i="1" dirty="0" smtClean="0">
                <a:latin typeface="Arial" pitchFamily="34" charset="0"/>
              </a:rPr>
              <a:t>T </a:t>
            </a:r>
            <a:r>
              <a:rPr lang="en-GB" sz="1600" dirty="0" smtClean="0">
                <a:latin typeface="Arial" pitchFamily="34" charset="0"/>
              </a:rPr>
              <a:t>= 0 (</a:t>
            </a:r>
            <a:r>
              <a:rPr lang="en-GB" sz="1600" i="1" dirty="0" smtClean="0">
                <a:latin typeface="Arial" pitchFamily="34" charset="0"/>
              </a:rPr>
              <a:t>T</a:t>
            </a:r>
            <a:r>
              <a:rPr lang="en-GB" sz="1600" dirty="0" smtClean="0">
                <a:latin typeface="Arial" pitchFamily="34" charset="0"/>
              </a:rPr>
              <a:t> &lt; 0.3 K , </a:t>
            </a:r>
            <a:r>
              <a:rPr lang="en-GB" sz="1600" baseline="30000" dirty="0" smtClean="0">
                <a:latin typeface="Arial" pitchFamily="34" charset="0"/>
              </a:rPr>
              <a:t>3</a:t>
            </a:r>
            <a:r>
              <a:rPr lang="en-GB" sz="1600" dirty="0" smtClean="0">
                <a:latin typeface="Arial" pitchFamily="34" charset="0"/>
              </a:rPr>
              <a:t>He concentration &lt; 10</a:t>
            </a:r>
            <a:r>
              <a:rPr lang="en-GB" sz="1600" baseline="30000" dirty="0" smtClean="0">
                <a:latin typeface="Arial" pitchFamily="34" charset="0"/>
              </a:rPr>
              <a:t>-10</a:t>
            </a:r>
            <a:r>
              <a:rPr lang="en-GB" sz="1600" dirty="0" smtClean="0">
                <a:latin typeface="Arial" pitchFamily="34" charset="0"/>
              </a:rPr>
              <a:t>)</a:t>
            </a: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i="1" dirty="0" smtClean="0">
                <a:latin typeface="Arial" pitchFamily="34" charset="0"/>
              </a:rPr>
              <a:t>- Force</a:t>
            </a:r>
            <a:r>
              <a:rPr lang="en-GB" sz="1600" dirty="0" smtClean="0">
                <a:latin typeface="Arial" pitchFamily="34" charset="0"/>
              </a:rPr>
              <a:t> turbulence at either large or small length scales</a:t>
            </a: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- Aim at </a:t>
            </a:r>
            <a:r>
              <a:rPr lang="en-GB" sz="1600" i="1" dirty="0" smtClean="0">
                <a:latin typeface="Arial" pitchFamily="34" charset="0"/>
              </a:rPr>
              <a:t>homogeneous</a:t>
            </a:r>
            <a:r>
              <a:rPr lang="en-GB" sz="1600" dirty="0" smtClean="0">
                <a:latin typeface="Arial" pitchFamily="34" charset="0"/>
              </a:rPr>
              <a:t> turbulence</a:t>
            </a: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- Investigate </a:t>
            </a:r>
            <a:r>
              <a:rPr lang="en-GB" sz="1600" i="1" dirty="0" smtClean="0">
                <a:latin typeface="Arial" pitchFamily="34" charset="0"/>
              </a:rPr>
              <a:t>steady state </a:t>
            </a:r>
            <a:r>
              <a:rPr lang="en-GB" sz="1600" dirty="0" smtClean="0">
                <a:latin typeface="Arial" pitchFamily="34" charset="0"/>
              </a:rPr>
              <a:t>and </a:t>
            </a:r>
            <a:r>
              <a:rPr lang="en-GB" sz="1600" i="1" dirty="0" smtClean="0">
                <a:latin typeface="Arial" pitchFamily="34" charset="0"/>
              </a:rPr>
              <a:t>free</a:t>
            </a:r>
            <a:r>
              <a:rPr lang="en-GB" sz="1600" dirty="0" smtClean="0">
                <a:latin typeface="Arial" pitchFamily="34" charset="0"/>
              </a:rPr>
              <a:t> decay</a:t>
            </a: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- Measure: vortex </a:t>
            </a:r>
            <a:r>
              <a:rPr lang="en-GB" sz="1600" i="1" dirty="0" smtClean="0">
                <a:latin typeface="Arial" pitchFamily="34" charset="0"/>
              </a:rPr>
              <a:t>line length L</a:t>
            </a:r>
            <a:r>
              <a:rPr lang="en-GB" sz="1600" dirty="0" smtClean="0">
                <a:latin typeface="Arial" pitchFamily="34" charset="0"/>
              </a:rPr>
              <a:t>, </a:t>
            </a:r>
            <a:r>
              <a:rPr lang="en-GB" sz="1600" i="1" dirty="0" smtClean="0">
                <a:latin typeface="Arial" pitchFamily="34" charset="0"/>
              </a:rPr>
              <a:t>dissipation rate </a:t>
            </a: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- Try to observe evidences of non-classical behaviour (at quantum length scales): reconnections of vortices and bundles, Kelvin waves and vortex rings, dissipative cut-off, quantum cascade</a:t>
            </a:r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-252413" y="269875"/>
            <a:ext cx="9705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6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-180975" y="333375"/>
            <a:ext cx="970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3200" dirty="0" smtClean="0">
                <a:latin typeface="Arial" pitchFamily="34" charset="0"/>
              </a:rPr>
              <a:t>Techniques: Trapped </a:t>
            </a:r>
            <a:r>
              <a:rPr lang="en-GB" sz="3200" dirty="0">
                <a:latin typeface="Arial" pitchFamily="34" charset="0"/>
              </a:rPr>
              <a:t>negative ions  </a:t>
            </a:r>
            <a:br>
              <a:rPr lang="en-GB" sz="3200" dirty="0">
                <a:latin typeface="Arial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GB" sz="28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GB" sz="2800" dirty="0">
                <a:solidFill>
                  <a:schemeClr val="tx2"/>
                </a:solidFill>
                <a:latin typeface="Arial" pitchFamily="34" charset="0"/>
              </a:rPr>
            </a:br>
            <a:endParaRPr lang="en-GB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631825" y="1628775"/>
            <a:ext cx="892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107950" y="1125538"/>
            <a:ext cx="8785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When inside helium </a:t>
            </a:r>
            <a:r>
              <a:rPr lang="en-GB" sz="1600" dirty="0">
                <a:latin typeface="Arial" pitchFamily="34" charset="0"/>
              </a:rPr>
              <a:t>at </a:t>
            </a:r>
            <a:r>
              <a:rPr lang="en-GB" sz="1600" i="1" dirty="0">
                <a:latin typeface="Arial" pitchFamily="34" charset="0"/>
              </a:rPr>
              <a:t>T</a:t>
            </a:r>
            <a:r>
              <a:rPr lang="en-GB" sz="1600" dirty="0">
                <a:latin typeface="Arial" pitchFamily="34" charset="0"/>
              </a:rPr>
              <a:t> &lt; </a:t>
            </a:r>
            <a:r>
              <a:rPr lang="en-GB" sz="1600" dirty="0" smtClean="0">
                <a:latin typeface="Arial" pitchFamily="34" charset="0"/>
              </a:rPr>
              <a:t>0.7 K</a:t>
            </a:r>
            <a:r>
              <a:rPr lang="en-GB" sz="1600" dirty="0">
                <a:latin typeface="Arial" pitchFamily="34" charset="0"/>
              </a:rPr>
              <a:t>, electrons (</a:t>
            </a:r>
            <a:r>
              <a:rPr lang="en-GB" sz="1600" dirty="0" smtClean="0">
                <a:latin typeface="Arial" pitchFamily="34" charset="0"/>
              </a:rPr>
              <a:t>in </a:t>
            </a:r>
            <a:r>
              <a:rPr lang="en-GB" sz="1600" dirty="0">
                <a:latin typeface="Arial" pitchFamily="34" charset="0"/>
              </a:rPr>
              <a:t>bubbles of </a:t>
            </a:r>
            <a:r>
              <a:rPr lang="en-GB" sz="1600" i="1" dirty="0">
                <a:latin typeface="Arial" pitchFamily="34" charset="0"/>
              </a:rPr>
              <a:t>R </a:t>
            </a:r>
            <a:r>
              <a:rPr lang="en-GB" sz="1600" dirty="0" smtClean="0">
                <a:latin typeface="Arial" pitchFamily="34" charset="0"/>
              </a:rPr>
              <a:t>~ 19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Å</a:t>
            </a:r>
            <a:r>
              <a:rPr lang="en-GB" sz="1600" dirty="0">
                <a:latin typeface="Arial" pitchFamily="34" charset="0"/>
              </a:rPr>
              <a:t>) </a:t>
            </a:r>
            <a:r>
              <a:rPr lang="en-GB" sz="1600" dirty="0" smtClean="0">
                <a:latin typeface="Arial" pitchFamily="34" charset="0"/>
              </a:rPr>
              <a:t>nucleate </a:t>
            </a:r>
            <a:r>
              <a:rPr lang="en-GB" sz="1600" dirty="0">
                <a:latin typeface="Arial" pitchFamily="34" charset="0"/>
              </a:rPr>
              <a:t>vortex </a:t>
            </a:r>
            <a:r>
              <a:rPr lang="en-GB" sz="1600" dirty="0" smtClean="0">
                <a:latin typeface="Arial" pitchFamily="34" charset="0"/>
              </a:rPr>
              <a:t>rings</a:t>
            </a:r>
            <a:endParaRPr lang="en-GB" sz="1600" dirty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Charged </a:t>
            </a:r>
            <a:r>
              <a:rPr lang="en-GB" sz="1600" dirty="0">
                <a:latin typeface="Arial" pitchFamily="34" charset="0"/>
              </a:rPr>
              <a:t>vortex rings can be manipulated and detected.</a:t>
            </a: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Charged </a:t>
            </a:r>
            <a:r>
              <a:rPr lang="en-GB" sz="1600" dirty="0">
                <a:latin typeface="Arial" pitchFamily="34" charset="0"/>
              </a:rPr>
              <a:t>vortex rings of suitable </a:t>
            </a:r>
            <a:r>
              <a:rPr lang="en-GB" sz="1600" dirty="0" smtClean="0">
                <a:latin typeface="Arial" pitchFamily="34" charset="0"/>
              </a:rPr>
              <a:t>radius used </a:t>
            </a:r>
            <a:r>
              <a:rPr lang="en-GB" sz="1600" dirty="0">
                <a:latin typeface="Arial" pitchFamily="34" charset="0"/>
              </a:rPr>
              <a:t>as detectors of </a:t>
            </a:r>
            <a:r>
              <a:rPr lang="en-GB" sz="1600" i="1" dirty="0" smtClean="0">
                <a:latin typeface="Arial" pitchFamily="34" charset="0"/>
              </a:rPr>
              <a:t>L:</a:t>
            </a:r>
            <a:endParaRPr lang="en-GB" sz="1600" i="1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Force on a charged vortex tangle can </a:t>
            </a:r>
            <a:r>
              <a:rPr lang="en-GB" sz="1600" dirty="0">
                <a:latin typeface="Arial" pitchFamily="34" charset="0"/>
              </a:rPr>
              <a:t>be used to engage liquid into </a:t>
            </a:r>
            <a:r>
              <a:rPr lang="en-GB" sz="1600" dirty="0" smtClean="0">
                <a:latin typeface="Arial" pitchFamily="34" charset="0"/>
              </a:rPr>
              <a:t>motion</a:t>
            </a:r>
          </a:p>
          <a:p>
            <a:endParaRPr lang="en-GB" sz="1600" dirty="0" smtClean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endParaRPr lang="en-GB" sz="1600" dirty="0" smtClean="0">
              <a:latin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</a:rPr>
              <a:t>Transport of ions through the tangle can be used to investigate microscopic processes</a:t>
            </a:r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</p:txBody>
      </p:sp>
      <p:grpSp>
        <p:nvGrpSpPr>
          <p:cNvPr id="2" name="Group 76"/>
          <p:cNvGrpSpPr/>
          <p:nvPr/>
        </p:nvGrpSpPr>
        <p:grpSpPr>
          <a:xfrm>
            <a:off x="6588224" y="1989212"/>
            <a:ext cx="935856" cy="647700"/>
            <a:chOff x="250825" y="2794000"/>
            <a:chExt cx="935856" cy="64770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50825" y="2794000"/>
              <a:ext cx="215900" cy="647700"/>
              <a:chOff x="158" y="1760"/>
              <a:chExt cx="136" cy="408"/>
            </a:xfrm>
          </p:grpSpPr>
          <p:sp>
            <p:nvSpPr>
              <p:cNvPr id="481302" name="Oval 22"/>
              <p:cNvSpPr>
                <a:spLocks noChangeAspect="1" noChangeArrowheads="1"/>
              </p:cNvSpPr>
              <p:nvPr/>
            </p:nvSpPr>
            <p:spPr bwMode="auto">
              <a:xfrm>
                <a:off x="158" y="1760"/>
                <a:ext cx="136" cy="374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03" name="Oval 23"/>
              <p:cNvSpPr>
                <a:spLocks noChangeAspect="1" noChangeArrowheads="1"/>
              </p:cNvSpPr>
              <p:nvPr/>
            </p:nvSpPr>
            <p:spPr bwMode="auto">
              <a:xfrm>
                <a:off x="192" y="2101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81309" name="Line 29"/>
            <p:cNvSpPr>
              <a:spLocks noChangeShapeType="1"/>
            </p:cNvSpPr>
            <p:nvPr/>
          </p:nvSpPr>
          <p:spPr bwMode="auto">
            <a:xfrm>
              <a:off x="467544" y="3356992"/>
              <a:ext cx="719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6228184" y="3284463"/>
            <a:ext cx="2592387" cy="936625"/>
            <a:chOff x="5507038" y="2736850"/>
            <a:chExt cx="2592387" cy="936625"/>
          </a:xfrm>
        </p:grpSpPr>
        <p:sp>
          <p:nvSpPr>
            <p:cNvPr id="481343" name="Freeform 63"/>
            <p:cNvSpPr>
              <a:spLocks/>
            </p:cNvSpPr>
            <p:nvPr/>
          </p:nvSpPr>
          <p:spPr bwMode="auto">
            <a:xfrm>
              <a:off x="6011863" y="2743200"/>
              <a:ext cx="1557337" cy="750888"/>
            </a:xfrm>
            <a:custGeom>
              <a:avLst/>
              <a:gdLst/>
              <a:ahLst/>
              <a:cxnLst>
                <a:cxn ang="0">
                  <a:pos x="279" y="99"/>
                </a:cxn>
                <a:cxn ang="0">
                  <a:pos x="188" y="144"/>
                </a:cxn>
                <a:cxn ang="0">
                  <a:pos x="324" y="189"/>
                </a:cxn>
                <a:cxn ang="0">
                  <a:pos x="233" y="280"/>
                </a:cxn>
                <a:cxn ang="0">
                  <a:pos x="7" y="326"/>
                </a:cxn>
                <a:cxn ang="0">
                  <a:pos x="188" y="235"/>
                </a:cxn>
                <a:cxn ang="0">
                  <a:pos x="188" y="326"/>
                </a:cxn>
                <a:cxn ang="0">
                  <a:pos x="415" y="280"/>
                </a:cxn>
                <a:cxn ang="0">
                  <a:pos x="370" y="189"/>
                </a:cxn>
                <a:cxn ang="0">
                  <a:pos x="188" y="189"/>
                </a:cxn>
                <a:cxn ang="0">
                  <a:pos x="233" y="53"/>
                </a:cxn>
                <a:cxn ang="0">
                  <a:pos x="415" y="8"/>
                </a:cxn>
                <a:cxn ang="0">
                  <a:pos x="460" y="99"/>
                </a:cxn>
                <a:cxn ang="0">
                  <a:pos x="460" y="235"/>
                </a:cxn>
                <a:cxn ang="0">
                  <a:pos x="324" y="235"/>
                </a:cxn>
                <a:cxn ang="0">
                  <a:pos x="188" y="189"/>
                </a:cxn>
                <a:cxn ang="0">
                  <a:pos x="143" y="235"/>
                </a:cxn>
                <a:cxn ang="0">
                  <a:pos x="188" y="371"/>
                </a:cxn>
                <a:cxn ang="0">
                  <a:pos x="324" y="416"/>
                </a:cxn>
                <a:cxn ang="0">
                  <a:pos x="324" y="507"/>
                </a:cxn>
                <a:cxn ang="0">
                  <a:pos x="324" y="598"/>
                </a:cxn>
                <a:cxn ang="0">
                  <a:pos x="460" y="598"/>
                </a:cxn>
                <a:cxn ang="0">
                  <a:pos x="415" y="507"/>
                </a:cxn>
                <a:cxn ang="0">
                  <a:pos x="279" y="462"/>
                </a:cxn>
                <a:cxn ang="0">
                  <a:pos x="97" y="416"/>
                </a:cxn>
                <a:cxn ang="0">
                  <a:pos x="52" y="371"/>
                </a:cxn>
                <a:cxn ang="0">
                  <a:pos x="188" y="326"/>
                </a:cxn>
                <a:cxn ang="0">
                  <a:pos x="324" y="371"/>
                </a:cxn>
                <a:cxn ang="0">
                  <a:pos x="506" y="371"/>
                </a:cxn>
                <a:cxn ang="0">
                  <a:pos x="596" y="371"/>
                </a:cxn>
                <a:cxn ang="0">
                  <a:pos x="596" y="280"/>
                </a:cxn>
                <a:cxn ang="0">
                  <a:pos x="460" y="280"/>
                </a:cxn>
                <a:cxn ang="0">
                  <a:pos x="506" y="416"/>
                </a:cxn>
                <a:cxn ang="0">
                  <a:pos x="596" y="462"/>
                </a:cxn>
                <a:cxn ang="0">
                  <a:pos x="687" y="416"/>
                </a:cxn>
                <a:cxn ang="0">
                  <a:pos x="642" y="280"/>
                </a:cxn>
                <a:cxn ang="0">
                  <a:pos x="551" y="235"/>
                </a:cxn>
                <a:cxn ang="0">
                  <a:pos x="506" y="144"/>
                </a:cxn>
                <a:cxn ang="0">
                  <a:pos x="551" y="189"/>
                </a:cxn>
                <a:cxn ang="0">
                  <a:pos x="506" y="280"/>
                </a:cxn>
                <a:cxn ang="0">
                  <a:pos x="460" y="326"/>
                </a:cxn>
                <a:cxn ang="0">
                  <a:pos x="506" y="462"/>
                </a:cxn>
                <a:cxn ang="0">
                  <a:pos x="596" y="462"/>
                </a:cxn>
                <a:cxn ang="0">
                  <a:pos x="596" y="371"/>
                </a:cxn>
                <a:cxn ang="0">
                  <a:pos x="551" y="326"/>
                </a:cxn>
                <a:cxn ang="0">
                  <a:pos x="460" y="371"/>
                </a:cxn>
                <a:cxn ang="0">
                  <a:pos x="415" y="462"/>
                </a:cxn>
                <a:cxn ang="0">
                  <a:pos x="370" y="507"/>
                </a:cxn>
                <a:cxn ang="0">
                  <a:pos x="324" y="416"/>
                </a:cxn>
                <a:cxn ang="0">
                  <a:pos x="415" y="371"/>
                </a:cxn>
                <a:cxn ang="0">
                  <a:pos x="415" y="326"/>
                </a:cxn>
                <a:cxn ang="0">
                  <a:pos x="415" y="189"/>
                </a:cxn>
                <a:cxn ang="0">
                  <a:pos x="370" y="144"/>
                </a:cxn>
                <a:cxn ang="0">
                  <a:pos x="324" y="99"/>
                </a:cxn>
                <a:cxn ang="0">
                  <a:pos x="279" y="99"/>
                </a:cxn>
              </a:cxnLst>
              <a:rect l="0" t="0" r="r" b="b"/>
              <a:pathLst>
                <a:path w="695" h="613">
                  <a:moveTo>
                    <a:pt x="279" y="99"/>
                  </a:moveTo>
                  <a:cubicBezTo>
                    <a:pt x="256" y="106"/>
                    <a:pt x="181" y="129"/>
                    <a:pt x="188" y="144"/>
                  </a:cubicBezTo>
                  <a:cubicBezTo>
                    <a:pt x="195" y="159"/>
                    <a:pt x="317" y="166"/>
                    <a:pt x="324" y="189"/>
                  </a:cubicBezTo>
                  <a:cubicBezTo>
                    <a:pt x="331" y="212"/>
                    <a:pt x="286" y="257"/>
                    <a:pt x="233" y="280"/>
                  </a:cubicBezTo>
                  <a:cubicBezTo>
                    <a:pt x="180" y="303"/>
                    <a:pt x="14" y="333"/>
                    <a:pt x="7" y="326"/>
                  </a:cubicBezTo>
                  <a:cubicBezTo>
                    <a:pt x="0" y="319"/>
                    <a:pt x="158" y="235"/>
                    <a:pt x="188" y="235"/>
                  </a:cubicBezTo>
                  <a:cubicBezTo>
                    <a:pt x="218" y="235"/>
                    <a:pt x="150" y="319"/>
                    <a:pt x="188" y="326"/>
                  </a:cubicBezTo>
                  <a:cubicBezTo>
                    <a:pt x="226" y="333"/>
                    <a:pt x="385" y="303"/>
                    <a:pt x="415" y="280"/>
                  </a:cubicBezTo>
                  <a:cubicBezTo>
                    <a:pt x="445" y="257"/>
                    <a:pt x="408" y="204"/>
                    <a:pt x="370" y="189"/>
                  </a:cubicBezTo>
                  <a:cubicBezTo>
                    <a:pt x="332" y="174"/>
                    <a:pt x="211" y="212"/>
                    <a:pt x="188" y="189"/>
                  </a:cubicBezTo>
                  <a:cubicBezTo>
                    <a:pt x="165" y="166"/>
                    <a:pt x="195" y="83"/>
                    <a:pt x="233" y="53"/>
                  </a:cubicBezTo>
                  <a:cubicBezTo>
                    <a:pt x="271" y="23"/>
                    <a:pt x="377" y="0"/>
                    <a:pt x="415" y="8"/>
                  </a:cubicBezTo>
                  <a:cubicBezTo>
                    <a:pt x="453" y="16"/>
                    <a:pt x="453" y="61"/>
                    <a:pt x="460" y="99"/>
                  </a:cubicBezTo>
                  <a:cubicBezTo>
                    <a:pt x="467" y="137"/>
                    <a:pt x="483" y="212"/>
                    <a:pt x="460" y="235"/>
                  </a:cubicBezTo>
                  <a:cubicBezTo>
                    <a:pt x="437" y="258"/>
                    <a:pt x="369" y="243"/>
                    <a:pt x="324" y="235"/>
                  </a:cubicBezTo>
                  <a:cubicBezTo>
                    <a:pt x="279" y="227"/>
                    <a:pt x="218" y="189"/>
                    <a:pt x="188" y="189"/>
                  </a:cubicBezTo>
                  <a:cubicBezTo>
                    <a:pt x="158" y="189"/>
                    <a:pt x="143" y="205"/>
                    <a:pt x="143" y="235"/>
                  </a:cubicBezTo>
                  <a:cubicBezTo>
                    <a:pt x="143" y="265"/>
                    <a:pt x="158" y="341"/>
                    <a:pt x="188" y="371"/>
                  </a:cubicBezTo>
                  <a:cubicBezTo>
                    <a:pt x="218" y="401"/>
                    <a:pt x="301" y="393"/>
                    <a:pt x="324" y="416"/>
                  </a:cubicBezTo>
                  <a:cubicBezTo>
                    <a:pt x="347" y="439"/>
                    <a:pt x="324" y="477"/>
                    <a:pt x="324" y="507"/>
                  </a:cubicBezTo>
                  <a:cubicBezTo>
                    <a:pt x="324" y="537"/>
                    <a:pt x="301" y="583"/>
                    <a:pt x="324" y="598"/>
                  </a:cubicBezTo>
                  <a:cubicBezTo>
                    <a:pt x="347" y="613"/>
                    <a:pt x="445" y="613"/>
                    <a:pt x="460" y="598"/>
                  </a:cubicBezTo>
                  <a:cubicBezTo>
                    <a:pt x="475" y="583"/>
                    <a:pt x="445" y="530"/>
                    <a:pt x="415" y="507"/>
                  </a:cubicBezTo>
                  <a:cubicBezTo>
                    <a:pt x="385" y="484"/>
                    <a:pt x="332" y="477"/>
                    <a:pt x="279" y="462"/>
                  </a:cubicBezTo>
                  <a:cubicBezTo>
                    <a:pt x="226" y="447"/>
                    <a:pt x="135" y="431"/>
                    <a:pt x="97" y="416"/>
                  </a:cubicBezTo>
                  <a:cubicBezTo>
                    <a:pt x="59" y="401"/>
                    <a:pt x="37" y="386"/>
                    <a:pt x="52" y="371"/>
                  </a:cubicBezTo>
                  <a:cubicBezTo>
                    <a:pt x="67" y="356"/>
                    <a:pt x="143" y="326"/>
                    <a:pt x="188" y="326"/>
                  </a:cubicBezTo>
                  <a:cubicBezTo>
                    <a:pt x="233" y="326"/>
                    <a:pt x="271" y="364"/>
                    <a:pt x="324" y="371"/>
                  </a:cubicBezTo>
                  <a:cubicBezTo>
                    <a:pt x="377" y="378"/>
                    <a:pt x="461" y="371"/>
                    <a:pt x="506" y="371"/>
                  </a:cubicBezTo>
                  <a:cubicBezTo>
                    <a:pt x="551" y="371"/>
                    <a:pt x="581" y="386"/>
                    <a:pt x="596" y="371"/>
                  </a:cubicBezTo>
                  <a:cubicBezTo>
                    <a:pt x="611" y="356"/>
                    <a:pt x="619" y="295"/>
                    <a:pt x="596" y="280"/>
                  </a:cubicBezTo>
                  <a:cubicBezTo>
                    <a:pt x="573" y="265"/>
                    <a:pt x="475" y="257"/>
                    <a:pt x="460" y="280"/>
                  </a:cubicBezTo>
                  <a:cubicBezTo>
                    <a:pt x="445" y="303"/>
                    <a:pt x="483" y="386"/>
                    <a:pt x="506" y="416"/>
                  </a:cubicBezTo>
                  <a:cubicBezTo>
                    <a:pt x="529" y="446"/>
                    <a:pt x="566" y="462"/>
                    <a:pt x="596" y="462"/>
                  </a:cubicBezTo>
                  <a:cubicBezTo>
                    <a:pt x="626" y="462"/>
                    <a:pt x="679" y="446"/>
                    <a:pt x="687" y="416"/>
                  </a:cubicBezTo>
                  <a:cubicBezTo>
                    <a:pt x="695" y="386"/>
                    <a:pt x="665" y="310"/>
                    <a:pt x="642" y="280"/>
                  </a:cubicBezTo>
                  <a:cubicBezTo>
                    <a:pt x="619" y="250"/>
                    <a:pt x="574" y="258"/>
                    <a:pt x="551" y="235"/>
                  </a:cubicBezTo>
                  <a:cubicBezTo>
                    <a:pt x="528" y="212"/>
                    <a:pt x="506" y="152"/>
                    <a:pt x="506" y="144"/>
                  </a:cubicBezTo>
                  <a:cubicBezTo>
                    <a:pt x="506" y="136"/>
                    <a:pt x="551" y="166"/>
                    <a:pt x="551" y="189"/>
                  </a:cubicBezTo>
                  <a:cubicBezTo>
                    <a:pt x="551" y="212"/>
                    <a:pt x="521" y="257"/>
                    <a:pt x="506" y="280"/>
                  </a:cubicBezTo>
                  <a:cubicBezTo>
                    <a:pt x="491" y="303"/>
                    <a:pt x="460" y="296"/>
                    <a:pt x="460" y="326"/>
                  </a:cubicBezTo>
                  <a:cubicBezTo>
                    <a:pt x="460" y="356"/>
                    <a:pt x="483" y="439"/>
                    <a:pt x="506" y="462"/>
                  </a:cubicBezTo>
                  <a:cubicBezTo>
                    <a:pt x="529" y="485"/>
                    <a:pt x="581" y="477"/>
                    <a:pt x="596" y="462"/>
                  </a:cubicBezTo>
                  <a:cubicBezTo>
                    <a:pt x="611" y="447"/>
                    <a:pt x="603" y="394"/>
                    <a:pt x="596" y="371"/>
                  </a:cubicBezTo>
                  <a:cubicBezTo>
                    <a:pt x="589" y="348"/>
                    <a:pt x="574" y="326"/>
                    <a:pt x="551" y="326"/>
                  </a:cubicBezTo>
                  <a:cubicBezTo>
                    <a:pt x="528" y="326"/>
                    <a:pt x="483" y="348"/>
                    <a:pt x="460" y="371"/>
                  </a:cubicBezTo>
                  <a:cubicBezTo>
                    <a:pt x="437" y="394"/>
                    <a:pt x="430" y="439"/>
                    <a:pt x="415" y="462"/>
                  </a:cubicBezTo>
                  <a:cubicBezTo>
                    <a:pt x="400" y="485"/>
                    <a:pt x="385" y="515"/>
                    <a:pt x="370" y="507"/>
                  </a:cubicBezTo>
                  <a:cubicBezTo>
                    <a:pt x="355" y="499"/>
                    <a:pt x="317" y="439"/>
                    <a:pt x="324" y="416"/>
                  </a:cubicBezTo>
                  <a:cubicBezTo>
                    <a:pt x="331" y="393"/>
                    <a:pt x="400" y="386"/>
                    <a:pt x="415" y="371"/>
                  </a:cubicBezTo>
                  <a:cubicBezTo>
                    <a:pt x="430" y="356"/>
                    <a:pt x="415" y="356"/>
                    <a:pt x="415" y="326"/>
                  </a:cubicBezTo>
                  <a:cubicBezTo>
                    <a:pt x="415" y="296"/>
                    <a:pt x="422" y="219"/>
                    <a:pt x="415" y="189"/>
                  </a:cubicBezTo>
                  <a:cubicBezTo>
                    <a:pt x="408" y="159"/>
                    <a:pt x="385" y="159"/>
                    <a:pt x="370" y="144"/>
                  </a:cubicBezTo>
                  <a:cubicBezTo>
                    <a:pt x="355" y="129"/>
                    <a:pt x="339" y="106"/>
                    <a:pt x="324" y="99"/>
                  </a:cubicBezTo>
                  <a:cubicBezTo>
                    <a:pt x="309" y="92"/>
                    <a:pt x="302" y="92"/>
                    <a:pt x="279" y="99"/>
                  </a:cubicBezTo>
                  <a:close/>
                </a:path>
              </a:pathLst>
            </a:custGeom>
            <a:noFill/>
            <a:ln w="254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344" name="Freeform 64"/>
            <p:cNvSpPr>
              <a:spLocks/>
            </p:cNvSpPr>
            <p:nvPr/>
          </p:nvSpPr>
          <p:spPr bwMode="auto">
            <a:xfrm>
              <a:off x="6108700" y="2790825"/>
              <a:ext cx="1644650" cy="731838"/>
            </a:xfrm>
            <a:custGeom>
              <a:avLst/>
              <a:gdLst/>
              <a:ahLst/>
              <a:cxnLst>
                <a:cxn ang="0">
                  <a:pos x="1285" y="144"/>
                </a:cxn>
                <a:cxn ang="0">
                  <a:pos x="1194" y="326"/>
                </a:cxn>
                <a:cxn ang="0">
                  <a:pos x="1013" y="462"/>
                </a:cxn>
                <a:cxn ang="0">
                  <a:pos x="1013" y="371"/>
                </a:cxn>
                <a:cxn ang="0">
                  <a:pos x="1104" y="280"/>
                </a:cxn>
                <a:cxn ang="0">
                  <a:pos x="1104" y="190"/>
                </a:cxn>
                <a:cxn ang="0">
                  <a:pos x="1104" y="53"/>
                </a:cxn>
                <a:cxn ang="0">
                  <a:pos x="968" y="8"/>
                </a:cxn>
                <a:cxn ang="0">
                  <a:pos x="922" y="53"/>
                </a:cxn>
                <a:cxn ang="0">
                  <a:pos x="968" y="99"/>
                </a:cxn>
                <a:cxn ang="0">
                  <a:pos x="1013" y="144"/>
                </a:cxn>
                <a:cxn ang="0">
                  <a:pos x="1058" y="144"/>
                </a:cxn>
                <a:cxn ang="0">
                  <a:pos x="1058" y="235"/>
                </a:cxn>
                <a:cxn ang="0">
                  <a:pos x="968" y="190"/>
                </a:cxn>
                <a:cxn ang="0">
                  <a:pos x="832" y="144"/>
                </a:cxn>
                <a:cxn ang="0">
                  <a:pos x="786" y="99"/>
                </a:cxn>
                <a:cxn ang="0">
                  <a:pos x="605" y="53"/>
                </a:cxn>
                <a:cxn ang="0">
                  <a:pos x="514" y="99"/>
                </a:cxn>
                <a:cxn ang="0">
                  <a:pos x="559" y="144"/>
                </a:cxn>
                <a:cxn ang="0">
                  <a:pos x="423" y="190"/>
                </a:cxn>
                <a:cxn ang="0">
                  <a:pos x="333" y="144"/>
                </a:cxn>
                <a:cxn ang="0">
                  <a:pos x="287" y="53"/>
                </a:cxn>
                <a:cxn ang="0">
                  <a:pos x="106" y="53"/>
                </a:cxn>
                <a:cxn ang="0">
                  <a:pos x="15" y="99"/>
                </a:cxn>
                <a:cxn ang="0">
                  <a:pos x="15" y="190"/>
                </a:cxn>
                <a:cxn ang="0">
                  <a:pos x="15" y="326"/>
                </a:cxn>
                <a:cxn ang="0">
                  <a:pos x="15" y="416"/>
                </a:cxn>
                <a:cxn ang="0">
                  <a:pos x="106" y="416"/>
                </a:cxn>
                <a:cxn ang="0">
                  <a:pos x="106" y="371"/>
                </a:cxn>
                <a:cxn ang="0">
                  <a:pos x="106" y="280"/>
                </a:cxn>
                <a:cxn ang="0">
                  <a:pos x="60" y="144"/>
                </a:cxn>
                <a:cxn ang="0">
                  <a:pos x="60" y="99"/>
                </a:cxn>
                <a:cxn ang="0">
                  <a:pos x="106" y="8"/>
                </a:cxn>
                <a:cxn ang="0">
                  <a:pos x="197" y="53"/>
                </a:cxn>
                <a:cxn ang="0">
                  <a:pos x="242" y="190"/>
                </a:cxn>
                <a:cxn ang="0">
                  <a:pos x="242" y="280"/>
                </a:cxn>
                <a:cxn ang="0">
                  <a:pos x="242" y="326"/>
                </a:cxn>
                <a:cxn ang="0">
                  <a:pos x="197" y="416"/>
                </a:cxn>
                <a:cxn ang="0">
                  <a:pos x="242" y="552"/>
                </a:cxn>
                <a:cxn ang="0">
                  <a:pos x="287" y="552"/>
                </a:cxn>
                <a:cxn ang="0">
                  <a:pos x="423" y="507"/>
                </a:cxn>
                <a:cxn ang="0">
                  <a:pos x="423" y="462"/>
                </a:cxn>
                <a:cxn ang="0">
                  <a:pos x="333" y="462"/>
                </a:cxn>
                <a:cxn ang="0">
                  <a:pos x="469" y="416"/>
                </a:cxn>
                <a:cxn ang="0">
                  <a:pos x="559" y="507"/>
                </a:cxn>
                <a:cxn ang="0">
                  <a:pos x="832" y="552"/>
                </a:cxn>
                <a:cxn ang="0">
                  <a:pos x="922" y="552"/>
                </a:cxn>
                <a:cxn ang="0">
                  <a:pos x="877" y="462"/>
                </a:cxn>
                <a:cxn ang="0">
                  <a:pos x="922" y="416"/>
                </a:cxn>
                <a:cxn ang="0">
                  <a:pos x="968" y="371"/>
                </a:cxn>
                <a:cxn ang="0">
                  <a:pos x="877" y="280"/>
                </a:cxn>
                <a:cxn ang="0">
                  <a:pos x="922" y="235"/>
                </a:cxn>
                <a:cxn ang="0">
                  <a:pos x="922" y="53"/>
                </a:cxn>
                <a:cxn ang="0">
                  <a:pos x="1013" y="8"/>
                </a:cxn>
                <a:cxn ang="0">
                  <a:pos x="1058" y="99"/>
                </a:cxn>
                <a:cxn ang="0">
                  <a:pos x="1058" y="190"/>
                </a:cxn>
                <a:cxn ang="0">
                  <a:pos x="1013" y="280"/>
                </a:cxn>
                <a:cxn ang="0">
                  <a:pos x="1149" y="190"/>
                </a:cxn>
                <a:cxn ang="0">
                  <a:pos x="1240" y="99"/>
                </a:cxn>
                <a:cxn ang="0">
                  <a:pos x="1240" y="144"/>
                </a:cxn>
                <a:cxn ang="0">
                  <a:pos x="1285" y="144"/>
                </a:cxn>
              </a:cxnLst>
              <a:rect l="0" t="0" r="r" b="b"/>
              <a:pathLst>
                <a:path w="1293" h="575">
                  <a:moveTo>
                    <a:pt x="1285" y="144"/>
                  </a:moveTo>
                  <a:cubicBezTo>
                    <a:pt x="1277" y="174"/>
                    <a:pt x="1239" y="273"/>
                    <a:pt x="1194" y="326"/>
                  </a:cubicBezTo>
                  <a:cubicBezTo>
                    <a:pt x="1149" y="379"/>
                    <a:pt x="1043" y="455"/>
                    <a:pt x="1013" y="462"/>
                  </a:cubicBezTo>
                  <a:cubicBezTo>
                    <a:pt x="983" y="469"/>
                    <a:pt x="998" y="401"/>
                    <a:pt x="1013" y="371"/>
                  </a:cubicBezTo>
                  <a:cubicBezTo>
                    <a:pt x="1028" y="341"/>
                    <a:pt x="1089" y="310"/>
                    <a:pt x="1104" y="280"/>
                  </a:cubicBezTo>
                  <a:cubicBezTo>
                    <a:pt x="1119" y="250"/>
                    <a:pt x="1104" y="228"/>
                    <a:pt x="1104" y="190"/>
                  </a:cubicBezTo>
                  <a:cubicBezTo>
                    <a:pt x="1104" y="152"/>
                    <a:pt x="1127" y="83"/>
                    <a:pt x="1104" y="53"/>
                  </a:cubicBezTo>
                  <a:cubicBezTo>
                    <a:pt x="1081" y="23"/>
                    <a:pt x="998" y="8"/>
                    <a:pt x="968" y="8"/>
                  </a:cubicBezTo>
                  <a:cubicBezTo>
                    <a:pt x="938" y="8"/>
                    <a:pt x="922" y="38"/>
                    <a:pt x="922" y="53"/>
                  </a:cubicBezTo>
                  <a:cubicBezTo>
                    <a:pt x="922" y="68"/>
                    <a:pt x="953" y="84"/>
                    <a:pt x="968" y="99"/>
                  </a:cubicBezTo>
                  <a:cubicBezTo>
                    <a:pt x="983" y="114"/>
                    <a:pt x="998" y="137"/>
                    <a:pt x="1013" y="144"/>
                  </a:cubicBezTo>
                  <a:cubicBezTo>
                    <a:pt x="1028" y="151"/>
                    <a:pt x="1051" y="129"/>
                    <a:pt x="1058" y="144"/>
                  </a:cubicBezTo>
                  <a:cubicBezTo>
                    <a:pt x="1065" y="159"/>
                    <a:pt x="1073" y="227"/>
                    <a:pt x="1058" y="235"/>
                  </a:cubicBezTo>
                  <a:cubicBezTo>
                    <a:pt x="1043" y="243"/>
                    <a:pt x="1006" y="205"/>
                    <a:pt x="968" y="190"/>
                  </a:cubicBezTo>
                  <a:cubicBezTo>
                    <a:pt x="930" y="175"/>
                    <a:pt x="862" y="159"/>
                    <a:pt x="832" y="144"/>
                  </a:cubicBezTo>
                  <a:cubicBezTo>
                    <a:pt x="802" y="129"/>
                    <a:pt x="824" y="114"/>
                    <a:pt x="786" y="99"/>
                  </a:cubicBezTo>
                  <a:cubicBezTo>
                    <a:pt x="748" y="84"/>
                    <a:pt x="650" y="53"/>
                    <a:pt x="605" y="53"/>
                  </a:cubicBezTo>
                  <a:cubicBezTo>
                    <a:pt x="560" y="53"/>
                    <a:pt x="522" y="84"/>
                    <a:pt x="514" y="99"/>
                  </a:cubicBezTo>
                  <a:cubicBezTo>
                    <a:pt x="506" y="114"/>
                    <a:pt x="574" y="129"/>
                    <a:pt x="559" y="144"/>
                  </a:cubicBezTo>
                  <a:cubicBezTo>
                    <a:pt x="544" y="159"/>
                    <a:pt x="461" y="190"/>
                    <a:pt x="423" y="190"/>
                  </a:cubicBezTo>
                  <a:cubicBezTo>
                    <a:pt x="385" y="190"/>
                    <a:pt x="356" y="167"/>
                    <a:pt x="333" y="144"/>
                  </a:cubicBezTo>
                  <a:cubicBezTo>
                    <a:pt x="310" y="121"/>
                    <a:pt x="325" y="68"/>
                    <a:pt x="287" y="53"/>
                  </a:cubicBezTo>
                  <a:cubicBezTo>
                    <a:pt x="249" y="38"/>
                    <a:pt x="151" y="45"/>
                    <a:pt x="106" y="53"/>
                  </a:cubicBezTo>
                  <a:cubicBezTo>
                    <a:pt x="61" y="61"/>
                    <a:pt x="30" y="76"/>
                    <a:pt x="15" y="99"/>
                  </a:cubicBezTo>
                  <a:cubicBezTo>
                    <a:pt x="0" y="122"/>
                    <a:pt x="15" y="152"/>
                    <a:pt x="15" y="190"/>
                  </a:cubicBezTo>
                  <a:cubicBezTo>
                    <a:pt x="15" y="228"/>
                    <a:pt x="15" y="288"/>
                    <a:pt x="15" y="326"/>
                  </a:cubicBezTo>
                  <a:cubicBezTo>
                    <a:pt x="15" y="364"/>
                    <a:pt x="0" y="401"/>
                    <a:pt x="15" y="416"/>
                  </a:cubicBezTo>
                  <a:cubicBezTo>
                    <a:pt x="30" y="431"/>
                    <a:pt x="91" y="423"/>
                    <a:pt x="106" y="416"/>
                  </a:cubicBezTo>
                  <a:cubicBezTo>
                    <a:pt x="121" y="409"/>
                    <a:pt x="106" y="394"/>
                    <a:pt x="106" y="371"/>
                  </a:cubicBezTo>
                  <a:cubicBezTo>
                    <a:pt x="106" y="348"/>
                    <a:pt x="114" y="318"/>
                    <a:pt x="106" y="280"/>
                  </a:cubicBezTo>
                  <a:cubicBezTo>
                    <a:pt x="98" y="242"/>
                    <a:pt x="68" y="174"/>
                    <a:pt x="60" y="144"/>
                  </a:cubicBezTo>
                  <a:cubicBezTo>
                    <a:pt x="52" y="114"/>
                    <a:pt x="52" y="122"/>
                    <a:pt x="60" y="99"/>
                  </a:cubicBezTo>
                  <a:cubicBezTo>
                    <a:pt x="68" y="76"/>
                    <a:pt x="83" y="16"/>
                    <a:pt x="106" y="8"/>
                  </a:cubicBezTo>
                  <a:cubicBezTo>
                    <a:pt x="129" y="0"/>
                    <a:pt x="174" y="23"/>
                    <a:pt x="197" y="53"/>
                  </a:cubicBezTo>
                  <a:cubicBezTo>
                    <a:pt x="220" y="83"/>
                    <a:pt x="235" y="152"/>
                    <a:pt x="242" y="190"/>
                  </a:cubicBezTo>
                  <a:cubicBezTo>
                    <a:pt x="249" y="228"/>
                    <a:pt x="242" y="257"/>
                    <a:pt x="242" y="280"/>
                  </a:cubicBezTo>
                  <a:cubicBezTo>
                    <a:pt x="242" y="303"/>
                    <a:pt x="249" y="303"/>
                    <a:pt x="242" y="326"/>
                  </a:cubicBezTo>
                  <a:cubicBezTo>
                    <a:pt x="235" y="349"/>
                    <a:pt x="197" y="378"/>
                    <a:pt x="197" y="416"/>
                  </a:cubicBezTo>
                  <a:cubicBezTo>
                    <a:pt x="197" y="454"/>
                    <a:pt x="227" y="529"/>
                    <a:pt x="242" y="552"/>
                  </a:cubicBezTo>
                  <a:cubicBezTo>
                    <a:pt x="257" y="575"/>
                    <a:pt x="257" y="559"/>
                    <a:pt x="287" y="552"/>
                  </a:cubicBezTo>
                  <a:cubicBezTo>
                    <a:pt x="317" y="545"/>
                    <a:pt x="400" y="522"/>
                    <a:pt x="423" y="507"/>
                  </a:cubicBezTo>
                  <a:cubicBezTo>
                    <a:pt x="446" y="492"/>
                    <a:pt x="438" y="469"/>
                    <a:pt x="423" y="462"/>
                  </a:cubicBezTo>
                  <a:cubicBezTo>
                    <a:pt x="408" y="455"/>
                    <a:pt x="325" y="470"/>
                    <a:pt x="333" y="462"/>
                  </a:cubicBezTo>
                  <a:cubicBezTo>
                    <a:pt x="341" y="454"/>
                    <a:pt x="431" y="408"/>
                    <a:pt x="469" y="416"/>
                  </a:cubicBezTo>
                  <a:cubicBezTo>
                    <a:pt x="507" y="424"/>
                    <a:pt x="498" y="484"/>
                    <a:pt x="559" y="507"/>
                  </a:cubicBezTo>
                  <a:cubicBezTo>
                    <a:pt x="620" y="530"/>
                    <a:pt x="772" y="544"/>
                    <a:pt x="832" y="552"/>
                  </a:cubicBezTo>
                  <a:cubicBezTo>
                    <a:pt x="892" y="560"/>
                    <a:pt x="915" y="567"/>
                    <a:pt x="922" y="552"/>
                  </a:cubicBezTo>
                  <a:cubicBezTo>
                    <a:pt x="929" y="537"/>
                    <a:pt x="877" y="485"/>
                    <a:pt x="877" y="462"/>
                  </a:cubicBezTo>
                  <a:cubicBezTo>
                    <a:pt x="877" y="439"/>
                    <a:pt x="907" y="431"/>
                    <a:pt x="922" y="416"/>
                  </a:cubicBezTo>
                  <a:cubicBezTo>
                    <a:pt x="937" y="401"/>
                    <a:pt x="975" y="394"/>
                    <a:pt x="968" y="371"/>
                  </a:cubicBezTo>
                  <a:cubicBezTo>
                    <a:pt x="961" y="348"/>
                    <a:pt x="885" y="303"/>
                    <a:pt x="877" y="280"/>
                  </a:cubicBezTo>
                  <a:cubicBezTo>
                    <a:pt x="869" y="257"/>
                    <a:pt x="915" y="273"/>
                    <a:pt x="922" y="235"/>
                  </a:cubicBezTo>
                  <a:cubicBezTo>
                    <a:pt x="929" y="197"/>
                    <a:pt x="907" y="91"/>
                    <a:pt x="922" y="53"/>
                  </a:cubicBezTo>
                  <a:cubicBezTo>
                    <a:pt x="937" y="15"/>
                    <a:pt x="990" y="0"/>
                    <a:pt x="1013" y="8"/>
                  </a:cubicBezTo>
                  <a:cubicBezTo>
                    <a:pt x="1036" y="16"/>
                    <a:pt x="1051" y="69"/>
                    <a:pt x="1058" y="99"/>
                  </a:cubicBezTo>
                  <a:cubicBezTo>
                    <a:pt x="1065" y="129"/>
                    <a:pt x="1065" y="160"/>
                    <a:pt x="1058" y="190"/>
                  </a:cubicBezTo>
                  <a:cubicBezTo>
                    <a:pt x="1051" y="220"/>
                    <a:pt x="998" y="280"/>
                    <a:pt x="1013" y="280"/>
                  </a:cubicBezTo>
                  <a:cubicBezTo>
                    <a:pt x="1028" y="280"/>
                    <a:pt x="1111" y="220"/>
                    <a:pt x="1149" y="190"/>
                  </a:cubicBezTo>
                  <a:cubicBezTo>
                    <a:pt x="1187" y="160"/>
                    <a:pt x="1225" y="107"/>
                    <a:pt x="1240" y="99"/>
                  </a:cubicBezTo>
                  <a:cubicBezTo>
                    <a:pt x="1255" y="91"/>
                    <a:pt x="1233" y="137"/>
                    <a:pt x="1240" y="144"/>
                  </a:cubicBezTo>
                  <a:cubicBezTo>
                    <a:pt x="1247" y="151"/>
                    <a:pt x="1293" y="114"/>
                    <a:pt x="1285" y="144"/>
                  </a:cubicBezTo>
                  <a:close/>
                </a:path>
              </a:pathLst>
            </a:custGeom>
            <a:noFill/>
            <a:ln w="254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5507038" y="2736850"/>
              <a:ext cx="95250" cy="287338"/>
              <a:chOff x="158" y="1760"/>
              <a:chExt cx="136" cy="408"/>
            </a:xfrm>
          </p:grpSpPr>
          <p:sp>
            <p:nvSpPr>
              <p:cNvPr id="481355" name="Oval 75"/>
              <p:cNvSpPr>
                <a:spLocks noChangeAspect="1" noChangeArrowheads="1"/>
              </p:cNvSpPr>
              <p:nvPr/>
            </p:nvSpPr>
            <p:spPr bwMode="auto">
              <a:xfrm>
                <a:off x="158" y="1760"/>
                <a:ext cx="136" cy="374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56" name="Oval 76"/>
              <p:cNvSpPr>
                <a:spLocks noChangeAspect="1" noChangeArrowheads="1"/>
              </p:cNvSpPr>
              <p:nvPr/>
            </p:nvSpPr>
            <p:spPr bwMode="auto">
              <a:xfrm>
                <a:off x="192" y="2101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722938" y="2952750"/>
              <a:ext cx="95250" cy="287338"/>
              <a:chOff x="158" y="1760"/>
              <a:chExt cx="136" cy="408"/>
            </a:xfrm>
          </p:grpSpPr>
          <p:sp>
            <p:nvSpPr>
              <p:cNvPr id="481358" name="Oval 78"/>
              <p:cNvSpPr>
                <a:spLocks noChangeAspect="1" noChangeArrowheads="1"/>
              </p:cNvSpPr>
              <p:nvPr/>
            </p:nvSpPr>
            <p:spPr bwMode="auto">
              <a:xfrm>
                <a:off x="158" y="1760"/>
                <a:ext cx="136" cy="374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59" name="Oval 79"/>
              <p:cNvSpPr>
                <a:spLocks noChangeAspect="1" noChangeArrowheads="1"/>
              </p:cNvSpPr>
              <p:nvPr/>
            </p:nvSpPr>
            <p:spPr bwMode="auto">
              <a:xfrm>
                <a:off x="192" y="2101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80"/>
            <p:cNvGrpSpPr>
              <a:grpSpLocks/>
            </p:cNvGrpSpPr>
            <p:nvPr/>
          </p:nvGrpSpPr>
          <p:grpSpPr bwMode="auto">
            <a:xfrm>
              <a:off x="5938838" y="3168650"/>
              <a:ext cx="95250" cy="287338"/>
              <a:chOff x="158" y="1760"/>
              <a:chExt cx="136" cy="408"/>
            </a:xfrm>
          </p:grpSpPr>
          <p:sp>
            <p:nvSpPr>
              <p:cNvPr id="481361" name="Oval 81"/>
              <p:cNvSpPr>
                <a:spLocks noChangeAspect="1" noChangeArrowheads="1"/>
              </p:cNvSpPr>
              <p:nvPr/>
            </p:nvSpPr>
            <p:spPr bwMode="auto">
              <a:xfrm>
                <a:off x="158" y="1760"/>
                <a:ext cx="136" cy="374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62" name="Oval 82"/>
              <p:cNvSpPr>
                <a:spLocks noChangeAspect="1" noChangeArrowheads="1"/>
              </p:cNvSpPr>
              <p:nvPr/>
            </p:nvSpPr>
            <p:spPr bwMode="auto">
              <a:xfrm>
                <a:off x="192" y="2101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7883525" y="2736850"/>
              <a:ext cx="95250" cy="287338"/>
              <a:chOff x="158" y="1760"/>
              <a:chExt cx="136" cy="408"/>
            </a:xfrm>
          </p:grpSpPr>
          <p:sp>
            <p:nvSpPr>
              <p:cNvPr id="481364" name="Oval 84"/>
              <p:cNvSpPr>
                <a:spLocks noChangeAspect="1" noChangeArrowheads="1"/>
              </p:cNvSpPr>
              <p:nvPr/>
            </p:nvSpPr>
            <p:spPr bwMode="auto">
              <a:xfrm>
                <a:off x="158" y="1760"/>
                <a:ext cx="136" cy="374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65" name="Oval 85"/>
              <p:cNvSpPr>
                <a:spLocks noChangeAspect="1" noChangeArrowheads="1"/>
              </p:cNvSpPr>
              <p:nvPr/>
            </p:nvSpPr>
            <p:spPr bwMode="auto">
              <a:xfrm>
                <a:off x="192" y="2101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7883525" y="3097213"/>
              <a:ext cx="95250" cy="287337"/>
              <a:chOff x="158" y="1760"/>
              <a:chExt cx="136" cy="408"/>
            </a:xfrm>
          </p:grpSpPr>
          <p:sp>
            <p:nvSpPr>
              <p:cNvPr id="481367" name="Oval 87"/>
              <p:cNvSpPr>
                <a:spLocks noChangeAspect="1" noChangeArrowheads="1"/>
              </p:cNvSpPr>
              <p:nvPr/>
            </p:nvSpPr>
            <p:spPr bwMode="auto">
              <a:xfrm>
                <a:off x="158" y="1760"/>
                <a:ext cx="136" cy="374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368" name="Oval 88"/>
              <p:cNvSpPr>
                <a:spLocks noChangeAspect="1" noChangeArrowheads="1"/>
              </p:cNvSpPr>
              <p:nvPr/>
            </p:nvSpPr>
            <p:spPr bwMode="auto">
              <a:xfrm>
                <a:off x="192" y="2101"/>
                <a:ext cx="67" cy="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81369" name="Line 89"/>
            <p:cNvSpPr>
              <a:spLocks noChangeShapeType="1"/>
            </p:cNvSpPr>
            <p:nvPr/>
          </p:nvSpPr>
          <p:spPr bwMode="auto">
            <a:xfrm>
              <a:off x="5578475" y="2881313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370" name="Line 90"/>
            <p:cNvSpPr>
              <a:spLocks noChangeShapeType="1"/>
            </p:cNvSpPr>
            <p:nvPr/>
          </p:nvSpPr>
          <p:spPr bwMode="auto">
            <a:xfrm>
              <a:off x="5794375" y="3097213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371" name="Line 91"/>
            <p:cNvSpPr>
              <a:spLocks noChangeShapeType="1"/>
            </p:cNvSpPr>
            <p:nvPr/>
          </p:nvSpPr>
          <p:spPr bwMode="auto">
            <a:xfrm>
              <a:off x="6010275" y="3313113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372" name="Line 92"/>
            <p:cNvSpPr>
              <a:spLocks noChangeShapeType="1"/>
            </p:cNvSpPr>
            <p:nvPr/>
          </p:nvSpPr>
          <p:spPr bwMode="auto">
            <a:xfrm>
              <a:off x="7954963" y="2881313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1373" name="Line 93"/>
            <p:cNvSpPr>
              <a:spLocks noChangeShapeType="1"/>
            </p:cNvSpPr>
            <p:nvPr/>
          </p:nvSpPr>
          <p:spPr bwMode="auto">
            <a:xfrm>
              <a:off x="7954963" y="3240088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94"/>
            <p:cNvGrpSpPr>
              <a:grpSpLocks/>
            </p:cNvGrpSpPr>
            <p:nvPr/>
          </p:nvGrpSpPr>
          <p:grpSpPr bwMode="auto">
            <a:xfrm>
              <a:off x="5507038" y="3168650"/>
              <a:ext cx="215900" cy="287338"/>
              <a:chOff x="113" y="2931"/>
              <a:chExt cx="136" cy="181"/>
            </a:xfrm>
          </p:grpSpPr>
          <p:grpSp>
            <p:nvGrpSpPr>
              <p:cNvPr id="11" name="Group 95"/>
              <p:cNvGrpSpPr>
                <a:grpSpLocks/>
              </p:cNvGrpSpPr>
              <p:nvPr/>
            </p:nvGrpSpPr>
            <p:grpSpPr bwMode="auto">
              <a:xfrm>
                <a:off x="113" y="2931"/>
                <a:ext cx="60" cy="181"/>
                <a:chOff x="158" y="1760"/>
                <a:chExt cx="136" cy="408"/>
              </a:xfrm>
            </p:grpSpPr>
            <p:sp>
              <p:nvSpPr>
                <p:cNvPr id="481376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8" y="1760"/>
                  <a:ext cx="136" cy="374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81377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" y="2101"/>
                  <a:ext cx="67" cy="6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81378" name="Line 98"/>
              <p:cNvSpPr>
                <a:spLocks noChangeShapeType="1"/>
              </p:cNvSpPr>
              <p:nvPr/>
            </p:nvSpPr>
            <p:spPr bwMode="auto">
              <a:xfrm>
                <a:off x="158" y="302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99"/>
            <p:cNvGrpSpPr>
              <a:grpSpLocks/>
            </p:cNvGrpSpPr>
            <p:nvPr/>
          </p:nvGrpSpPr>
          <p:grpSpPr bwMode="auto">
            <a:xfrm rot="2575441">
              <a:off x="7434263" y="3457575"/>
              <a:ext cx="161925" cy="215900"/>
              <a:chOff x="113" y="2931"/>
              <a:chExt cx="136" cy="181"/>
            </a:xfrm>
          </p:grpSpPr>
          <p:grpSp>
            <p:nvGrpSpPr>
              <p:cNvPr id="13" name="Group 100"/>
              <p:cNvGrpSpPr>
                <a:grpSpLocks/>
              </p:cNvGrpSpPr>
              <p:nvPr/>
            </p:nvGrpSpPr>
            <p:grpSpPr bwMode="auto">
              <a:xfrm>
                <a:off x="113" y="2931"/>
                <a:ext cx="60" cy="181"/>
                <a:chOff x="158" y="1760"/>
                <a:chExt cx="136" cy="408"/>
              </a:xfrm>
            </p:grpSpPr>
            <p:sp>
              <p:nvSpPr>
                <p:cNvPr id="481381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58" y="1760"/>
                  <a:ext cx="136" cy="374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81382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" y="2101"/>
                  <a:ext cx="67" cy="6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81383" name="Line 103"/>
              <p:cNvSpPr>
                <a:spLocks noChangeShapeType="1"/>
              </p:cNvSpPr>
              <p:nvPr/>
            </p:nvSpPr>
            <p:spPr bwMode="auto">
              <a:xfrm>
                <a:off x="158" y="302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ell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03400"/>
            <a:ext cx="5905500" cy="4857750"/>
          </a:xfrm>
          <a:prstGeom prst="rect">
            <a:avLst/>
          </a:prstGeom>
          <a:noFill/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343025" y="3205163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11413" y="322897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/>
              <a:t>4.5 cm</a:t>
            </a:r>
            <a:endParaRPr lang="en-US" sz="1600" i="1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444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</a:rPr>
              <a:t>Experimental Cell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9150" y="4068763"/>
            <a:ext cx="3248025" cy="623887"/>
            <a:chOff x="471" y="2563"/>
            <a:chExt cx="2046" cy="393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30" y="2563"/>
              <a:ext cx="79" cy="166"/>
              <a:chOff x="3606" y="2931"/>
              <a:chExt cx="576" cy="1209"/>
            </a:xfrm>
          </p:grpSpPr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3606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3644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4009" y="3449"/>
                <a:ext cx="173" cy="1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21" y="2670"/>
              <a:ext cx="79" cy="166"/>
              <a:chOff x="3606" y="2931"/>
              <a:chExt cx="576" cy="1209"/>
            </a:xfrm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3606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3644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3" name="Oval 17"/>
              <p:cNvSpPr>
                <a:spLocks noChangeArrowheads="1"/>
              </p:cNvSpPr>
              <p:nvPr/>
            </p:nvSpPr>
            <p:spPr bwMode="auto">
              <a:xfrm>
                <a:off x="4009" y="3449"/>
                <a:ext cx="173" cy="1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897" y="2760"/>
              <a:ext cx="79" cy="166"/>
              <a:chOff x="3606" y="2931"/>
              <a:chExt cx="576" cy="1209"/>
            </a:xfrm>
          </p:grpSpPr>
          <p:sp>
            <p:nvSpPr>
              <p:cNvPr id="4115" name="Oval 19"/>
              <p:cNvSpPr>
                <a:spLocks noChangeArrowheads="1"/>
              </p:cNvSpPr>
              <p:nvPr/>
            </p:nvSpPr>
            <p:spPr bwMode="auto">
              <a:xfrm>
                <a:off x="3606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auto">
              <a:xfrm>
                <a:off x="3644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auto">
              <a:xfrm>
                <a:off x="4009" y="3449"/>
                <a:ext cx="173" cy="1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123" y="2579"/>
              <a:ext cx="79" cy="166"/>
              <a:chOff x="3606" y="2931"/>
              <a:chExt cx="576" cy="1209"/>
            </a:xfrm>
          </p:grpSpPr>
          <p:sp>
            <p:nvSpPr>
              <p:cNvPr id="4119" name="Oval 23"/>
              <p:cNvSpPr>
                <a:spLocks noChangeArrowheads="1"/>
              </p:cNvSpPr>
              <p:nvPr/>
            </p:nvSpPr>
            <p:spPr bwMode="auto">
              <a:xfrm>
                <a:off x="3606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auto">
              <a:xfrm>
                <a:off x="3644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auto">
              <a:xfrm>
                <a:off x="4009" y="3449"/>
                <a:ext cx="173" cy="1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112" y="2790"/>
              <a:ext cx="79" cy="166"/>
              <a:chOff x="3606" y="2931"/>
              <a:chExt cx="576" cy="1209"/>
            </a:xfrm>
          </p:grpSpPr>
          <p:sp>
            <p:nvSpPr>
              <p:cNvPr id="4123" name="Oval 27"/>
              <p:cNvSpPr>
                <a:spLocks noChangeArrowheads="1"/>
              </p:cNvSpPr>
              <p:nvPr/>
            </p:nvSpPr>
            <p:spPr bwMode="auto">
              <a:xfrm>
                <a:off x="3606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4" name="Oval 28"/>
              <p:cNvSpPr>
                <a:spLocks noChangeArrowheads="1"/>
              </p:cNvSpPr>
              <p:nvPr/>
            </p:nvSpPr>
            <p:spPr bwMode="auto">
              <a:xfrm>
                <a:off x="3644" y="2931"/>
                <a:ext cx="461" cy="1209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5" name="Oval 29"/>
              <p:cNvSpPr>
                <a:spLocks noChangeArrowheads="1"/>
              </p:cNvSpPr>
              <p:nvPr/>
            </p:nvSpPr>
            <p:spPr bwMode="auto">
              <a:xfrm>
                <a:off x="4009" y="3449"/>
                <a:ext cx="173" cy="1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1202" y="276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 rot="5400000">
              <a:off x="579" y="2631"/>
              <a:ext cx="56" cy="27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8" name="Text Box 32"/>
            <p:cNvSpPr txBox="1">
              <a:spLocks noChangeArrowheads="1"/>
            </p:cNvSpPr>
            <p:nvPr/>
          </p:nvSpPr>
          <p:spPr bwMode="auto">
            <a:xfrm>
              <a:off x="1383" y="2609"/>
              <a:ext cx="113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 b="1">
                  <a:solidFill>
                    <a:schemeClr val="accent2"/>
                  </a:solidFill>
                </a:rPr>
                <a:t>We can inject rings from the side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085975" y="4724400"/>
            <a:ext cx="1954213" cy="1941513"/>
            <a:chOff x="1359" y="2620"/>
            <a:chExt cx="1231" cy="1223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 rot="-5400000">
              <a:off x="1542" y="3213"/>
              <a:ext cx="867" cy="393"/>
              <a:chOff x="3470" y="1434"/>
              <a:chExt cx="867" cy="393"/>
            </a:xfrm>
          </p:grpSpPr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3929" y="1434"/>
                <a:ext cx="79" cy="166"/>
                <a:chOff x="3606" y="2931"/>
                <a:chExt cx="576" cy="1209"/>
              </a:xfrm>
            </p:grpSpPr>
            <p:sp>
              <p:nvSpPr>
                <p:cNvPr id="4132" name="Oval 36"/>
                <p:cNvSpPr>
                  <a:spLocks noChangeArrowheads="1"/>
                </p:cNvSpPr>
                <p:nvPr/>
              </p:nvSpPr>
              <p:spPr bwMode="auto">
                <a:xfrm>
                  <a:off x="3606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33" name="Oval 37"/>
                <p:cNvSpPr>
                  <a:spLocks noChangeArrowheads="1"/>
                </p:cNvSpPr>
                <p:nvPr/>
              </p:nvSpPr>
              <p:spPr bwMode="auto">
                <a:xfrm>
                  <a:off x="3644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34" name="Oval 38"/>
                <p:cNvSpPr>
                  <a:spLocks noChangeArrowheads="1"/>
                </p:cNvSpPr>
                <p:nvPr/>
              </p:nvSpPr>
              <p:spPr bwMode="auto">
                <a:xfrm>
                  <a:off x="4009" y="3449"/>
                  <a:ext cx="173" cy="1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4020" y="1541"/>
                <a:ext cx="79" cy="166"/>
                <a:chOff x="3606" y="2931"/>
                <a:chExt cx="576" cy="1209"/>
              </a:xfrm>
            </p:grpSpPr>
            <p:sp>
              <p:nvSpPr>
                <p:cNvPr id="4136" name="Oval 40"/>
                <p:cNvSpPr>
                  <a:spLocks noChangeArrowheads="1"/>
                </p:cNvSpPr>
                <p:nvPr/>
              </p:nvSpPr>
              <p:spPr bwMode="auto">
                <a:xfrm>
                  <a:off x="3606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37" name="Oval 41"/>
                <p:cNvSpPr>
                  <a:spLocks noChangeArrowheads="1"/>
                </p:cNvSpPr>
                <p:nvPr/>
              </p:nvSpPr>
              <p:spPr bwMode="auto">
                <a:xfrm>
                  <a:off x="3644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38" name="Oval 42"/>
                <p:cNvSpPr>
                  <a:spLocks noChangeArrowheads="1"/>
                </p:cNvSpPr>
                <p:nvPr/>
              </p:nvSpPr>
              <p:spPr bwMode="auto">
                <a:xfrm>
                  <a:off x="4009" y="3449"/>
                  <a:ext cx="173" cy="1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3896" y="1631"/>
                <a:ext cx="79" cy="166"/>
                <a:chOff x="3606" y="2931"/>
                <a:chExt cx="576" cy="1209"/>
              </a:xfrm>
            </p:grpSpPr>
            <p:sp>
              <p:nvSpPr>
                <p:cNvPr id="4140" name="Oval 44"/>
                <p:cNvSpPr>
                  <a:spLocks noChangeArrowheads="1"/>
                </p:cNvSpPr>
                <p:nvPr/>
              </p:nvSpPr>
              <p:spPr bwMode="auto">
                <a:xfrm>
                  <a:off x="3606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41" name="Oval 45"/>
                <p:cNvSpPr>
                  <a:spLocks noChangeArrowheads="1"/>
                </p:cNvSpPr>
                <p:nvPr/>
              </p:nvSpPr>
              <p:spPr bwMode="auto">
                <a:xfrm>
                  <a:off x="3644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42" name="Oval 46"/>
                <p:cNvSpPr>
                  <a:spLocks noChangeArrowheads="1"/>
                </p:cNvSpPr>
                <p:nvPr/>
              </p:nvSpPr>
              <p:spPr bwMode="auto">
                <a:xfrm>
                  <a:off x="4009" y="3449"/>
                  <a:ext cx="173" cy="1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4122" y="1450"/>
                <a:ext cx="79" cy="166"/>
                <a:chOff x="3606" y="2931"/>
                <a:chExt cx="576" cy="1209"/>
              </a:xfrm>
            </p:grpSpPr>
            <p:sp>
              <p:nvSpPr>
                <p:cNvPr id="4144" name="Oval 48"/>
                <p:cNvSpPr>
                  <a:spLocks noChangeArrowheads="1"/>
                </p:cNvSpPr>
                <p:nvPr/>
              </p:nvSpPr>
              <p:spPr bwMode="auto">
                <a:xfrm>
                  <a:off x="3606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45" name="Oval 49"/>
                <p:cNvSpPr>
                  <a:spLocks noChangeArrowheads="1"/>
                </p:cNvSpPr>
                <p:nvPr/>
              </p:nvSpPr>
              <p:spPr bwMode="auto">
                <a:xfrm>
                  <a:off x="3644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46" name="Oval 50"/>
                <p:cNvSpPr>
                  <a:spLocks noChangeArrowheads="1"/>
                </p:cNvSpPr>
                <p:nvPr/>
              </p:nvSpPr>
              <p:spPr bwMode="auto">
                <a:xfrm>
                  <a:off x="4009" y="3449"/>
                  <a:ext cx="173" cy="1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4111" y="1661"/>
                <a:ext cx="79" cy="166"/>
                <a:chOff x="3606" y="2931"/>
                <a:chExt cx="576" cy="1209"/>
              </a:xfrm>
            </p:grpSpPr>
            <p:sp>
              <p:nvSpPr>
                <p:cNvPr id="4148" name="Oval 52"/>
                <p:cNvSpPr>
                  <a:spLocks noChangeArrowheads="1"/>
                </p:cNvSpPr>
                <p:nvPr/>
              </p:nvSpPr>
              <p:spPr bwMode="auto">
                <a:xfrm>
                  <a:off x="3606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49" name="Oval 53"/>
                <p:cNvSpPr>
                  <a:spLocks noChangeArrowheads="1"/>
                </p:cNvSpPr>
                <p:nvPr/>
              </p:nvSpPr>
              <p:spPr bwMode="auto">
                <a:xfrm>
                  <a:off x="3644" y="2931"/>
                  <a:ext cx="461" cy="1209"/>
                </a:xfrm>
                <a:prstGeom prst="ellips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150" name="Oval 54"/>
                <p:cNvSpPr>
                  <a:spLocks noChangeArrowheads="1"/>
                </p:cNvSpPr>
                <p:nvPr/>
              </p:nvSpPr>
              <p:spPr bwMode="auto">
                <a:xfrm>
                  <a:off x="4009" y="3449"/>
                  <a:ext cx="173" cy="1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151" name="Line 55"/>
              <p:cNvSpPr>
                <a:spLocks noChangeShapeType="1"/>
              </p:cNvSpPr>
              <p:nvPr/>
            </p:nvSpPr>
            <p:spPr bwMode="auto">
              <a:xfrm>
                <a:off x="4201" y="1634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2" name="AutoShape 56"/>
              <p:cNvSpPr>
                <a:spLocks noChangeArrowheads="1"/>
              </p:cNvSpPr>
              <p:nvPr/>
            </p:nvSpPr>
            <p:spPr bwMode="auto">
              <a:xfrm rot="5400000">
                <a:off x="3578" y="1502"/>
                <a:ext cx="56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153" name="Text Box 57"/>
            <p:cNvSpPr txBox="1">
              <a:spLocks noChangeArrowheads="1"/>
            </p:cNvSpPr>
            <p:nvPr/>
          </p:nvSpPr>
          <p:spPr bwMode="auto">
            <a:xfrm>
              <a:off x="1359" y="2620"/>
              <a:ext cx="123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400" b="1">
                  <a:solidFill>
                    <a:schemeClr val="accent2"/>
                  </a:solidFill>
                </a:rPr>
                <a:t>We can also inject rings from the bottom</a:t>
              </a:r>
            </a:p>
          </p:txBody>
        </p:sp>
      </p:grp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4500563" y="2062163"/>
            <a:ext cx="360362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1620838" y="3573463"/>
            <a:ext cx="2879725" cy="51752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</a:rPr>
              <a:t>We can create an array of vortices by rotating the cryostat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252413" y="974725"/>
            <a:ext cx="8856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experiment is a cube with sides of length 4.5 cm </a:t>
            </a:r>
            <a:r>
              <a:rPr lang="en-GB" dirty="0" smtClean="0"/>
              <a:t>containing pure </a:t>
            </a:r>
            <a:r>
              <a:rPr lang="en-GB" baseline="30000" dirty="0"/>
              <a:t>4</a:t>
            </a:r>
            <a:r>
              <a:rPr lang="en-GB" dirty="0"/>
              <a:t>He (</a:t>
            </a:r>
            <a:r>
              <a:rPr lang="en-GB" i="1" dirty="0"/>
              <a:t>P </a:t>
            </a:r>
            <a:r>
              <a:rPr lang="en-GB" dirty="0"/>
              <a:t>= 0.1 bar).</a:t>
            </a:r>
          </a:p>
        </p:txBody>
      </p:sp>
      <p:pic>
        <p:nvPicPr>
          <p:cNvPr id="4178" name="Picture 82" descr="IMGP0283"/>
          <p:cNvPicPr>
            <a:picLocks noChangeAspect="1" noChangeArrowheads="1"/>
          </p:cNvPicPr>
          <p:nvPr/>
        </p:nvPicPr>
        <p:blipFill>
          <a:blip r:embed="rId4" cstate="print"/>
          <a:srcRect l="30310" t="15442" r="27431" b="5817"/>
          <a:stretch>
            <a:fillRect/>
          </a:stretch>
        </p:blipFill>
        <p:spPr bwMode="auto">
          <a:xfrm>
            <a:off x="6156325" y="2205038"/>
            <a:ext cx="2887663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4154" grpId="0" animBg="1"/>
      <p:bldP spid="415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2555776" y="1700808"/>
          <a:ext cx="5688013" cy="4630738"/>
        </p:xfrm>
        <a:graphic>
          <a:graphicData uri="http://schemas.openxmlformats.org/presentationml/2006/ole">
            <p:oleObj spid="_x0000_s619522" name="Graph" r:id="rId4" imgW="3942720" imgH="3209760" progId="Origin50.Graph">
              <p:embed/>
            </p:oleObj>
          </a:graphicData>
        </a:graphic>
      </p:graphicFrame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0" y="1730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/>
              <a:t>Free decay of ultra-quantum </a:t>
            </a:r>
            <a:r>
              <a:rPr lang="en-GB" sz="2400" dirty="0"/>
              <a:t>turbulence </a:t>
            </a:r>
            <a:r>
              <a:rPr lang="en-GB" sz="2400" dirty="0" smtClean="0"/>
              <a:t>(little </a:t>
            </a:r>
            <a:r>
              <a:rPr lang="en-GB" sz="2400" dirty="0"/>
              <a:t>large-scale flow)</a:t>
            </a:r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92696"/>
            <a:ext cx="70802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6228184" y="2636912"/>
            <a:ext cx="1195388" cy="788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 = 0.15 K</a:t>
            </a:r>
          </a:p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n</a:t>
            </a:r>
            <a:r>
              <a:rPr lang="en-GB" b="1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GB" b="1" dirty="0">
                <a:solidFill>
                  <a:schemeClr val="accent2"/>
                </a:solidFill>
                <a:sym typeface="Symbol" pitchFamily="18" charset="2"/>
              </a:rPr>
              <a:t>= 0.1 </a:t>
            </a:r>
            <a:r>
              <a:rPr lang="en-GB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k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58112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C00000"/>
                </a:solidFill>
              </a:rPr>
              <a:t>L(t)</a:t>
            </a:r>
            <a:r>
              <a:rPr lang="en-GB" dirty="0" smtClean="0">
                <a:solidFill>
                  <a:srgbClr val="C00000"/>
                </a:solidFill>
              </a:rPr>
              <a:t> = 1.2 </a:t>
            </a:r>
            <a:r>
              <a:rPr lang="en-GB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GB" baseline="30000" dirty="0" smtClean="0">
                <a:solidFill>
                  <a:srgbClr val="C00000"/>
                </a:solidFill>
              </a:rPr>
              <a:t>-1</a:t>
            </a:r>
            <a:r>
              <a:rPr lang="en-GB" i="1" dirty="0" smtClean="0">
                <a:solidFill>
                  <a:srgbClr val="C00000"/>
                </a:solidFill>
              </a:rPr>
              <a:t>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baseline="30000" dirty="0" smtClean="0">
                <a:solidFill>
                  <a:srgbClr val="C00000"/>
                </a:solidFill>
              </a:rPr>
              <a:t>-1 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99384" y="6021288"/>
            <a:ext cx="7345024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</a:rPr>
              <a:t>Simulations of non-structured tangles: </a:t>
            </a:r>
          </a:p>
          <a:p>
            <a:r>
              <a:rPr lang="en-GB" sz="1600" dirty="0" err="1">
                <a:latin typeface="+mn-lt"/>
              </a:rPr>
              <a:t>Tsubota</a:t>
            </a:r>
            <a:r>
              <a:rPr lang="en-GB" sz="1600" dirty="0">
                <a:latin typeface="+mn-lt"/>
              </a:rPr>
              <a:t>, Araki, </a:t>
            </a:r>
            <a:r>
              <a:rPr lang="en-GB" sz="1600" dirty="0" err="1">
                <a:latin typeface="+mn-lt"/>
              </a:rPr>
              <a:t>Nemirovskii</a:t>
            </a:r>
            <a:r>
              <a:rPr lang="en-GB" sz="1600" dirty="0">
                <a:latin typeface="+mn-lt"/>
              </a:rPr>
              <a:t> (2000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): </a:t>
            </a:r>
            <a:r>
              <a:rPr lang="en-GB" sz="1600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~ 0.06 k (frequent reconnections)</a:t>
            </a:r>
          </a:p>
          <a:p>
            <a:r>
              <a:rPr lang="en-GB" sz="1600" dirty="0" err="1">
                <a:solidFill>
                  <a:srgbClr val="002060"/>
                </a:solidFill>
                <a:latin typeface="+mn-lt"/>
              </a:rPr>
              <a:t>Leadbeater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, Samuels, </a:t>
            </a:r>
            <a:r>
              <a:rPr lang="en-GB" sz="1600" dirty="0" err="1">
                <a:solidFill>
                  <a:srgbClr val="002060"/>
                </a:solidFill>
                <a:latin typeface="+mn-lt"/>
              </a:rPr>
              <a:t>Barenghi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, Adams (2003): </a:t>
            </a:r>
            <a:r>
              <a:rPr lang="en-GB" sz="1600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+mn-lt"/>
              </a:rPr>
              <a:t>~ 0.001 </a:t>
            </a:r>
            <a:r>
              <a:rPr lang="en-GB" sz="1600" dirty="0">
                <a:latin typeface="+mn-lt"/>
              </a:rPr>
              <a:t>k (no reconnections)</a:t>
            </a:r>
          </a:p>
        </p:txBody>
      </p: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02557"/>
            <a:ext cx="1576578" cy="17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-252413" y="269875"/>
            <a:ext cx="9705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6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-180975" y="557213"/>
            <a:ext cx="9705975" cy="78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2"/>
                </a:solidFill>
                <a:latin typeface="Arial" pitchFamily="34" charset="0"/>
              </a:rPr>
              <a:t>Means of generating large-scale flow</a:t>
            </a:r>
            <a:endParaRPr lang="en-GB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631825" y="1628775"/>
            <a:ext cx="892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7627" name="Line 11"/>
          <p:cNvSpPr>
            <a:spLocks noChangeShapeType="1"/>
          </p:cNvSpPr>
          <p:nvPr/>
        </p:nvSpPr>
        <p:spPr bwMode="auto">
          <a:xfrm>
            <a:off x="2638425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984250" y="3357563"/>
            <a:ext cx="2232025" cy="2232025"/>
          </a:xfrm>
          <a:prstGeom prst="rect">
            <a:avLst/>
          </a:prstGeom>
          <a:solidFill>
            <a:srgbClr val="00CC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latin typeface="Symbol" pitchFamily="18" charset="2"/>
            </a:endParaRP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198563" y="3575050"/>
            <a:ext cx="1800225" cy="1800225"/>
            <a:chOff x="884" y="2252"/>
            <a:chExt cx="1134" cy="1134"/>
          </a:xfrm>
        </p:grpSpPr>
        <p:sp>
          <p:nvSpPr>
            <p:cNvPr id="367626" name="Oval 10"/>
            <p:cNvSpPr>
              <a:spLocks noChangeArrowheads="1"/>
            </p:cNvSpPr>
            <p:nvPr/>
          </p:nvSpPr>
          <p:spPr bwMode="auto">
            <a:xfrm>
              <a:off x="884" y="2252"/>
              <a:ext cx="1134" cy="113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7632" name="Line 16"/>
            <p:cNvSpPr>
              <a:spLocks noChangeShapeType="1"/>
            </p:cNvSpPr>
            <p:nvPr/>
          </p:nvSpPr>
          <p:spPr bwMode="auto">
            <a:xfrm flipH="1">
              <a:off x="1388" y="3386"/>
              <a:ext cx="91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67633" name="Line 17"/>
            <p:cNvSpPr>
              <a:spLocks noChangeShapeType="1"/>
            </p:cNvSpPr>
            <p:nvPr/>
          </p:nvSpPr>
          <p:spPr bwMode="auto">
            <a:xfrm>
              <a:off x="1428" y="2252"/>
              <a:ext cx="9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1079500" y="3443288"/>
            <a:ext cx="2030413" cy="2049462"/>
            <a:chOff x="809" y="2169"/>
            <a:chExt cx="1279" cy="1291"/>
          </a:xfrm>
        </p:grpSpPr>
        <p:grpSp>
          <p:nvGrpSpPr>
            <p:cNvPr id="4" name="Group 112"/>
            <p:cNvGrpSpPr>
              <a:grpSpLocks/>
            </p:cNvGrpSpPr>
            <p:nvPr/>
          </p:nvGrpSpPr>
          <p:grpSpPr bwMode="auto">
            <a:xfrm>
              <a:off x="1861" y="2169"/>
              <a:ext cx="227" cy="227"/>
              <a:chOff x="1861" y="2169"/>
              <a:chExt cx="227" cy="227"/>
            </a:xfrm>
          </p:grpSpPr>
          <p:sp>
            <p:nvSpPr>
              <p:cNvPr id="367630" name="Oval 14"/>
              <p:cNvSpPr>
                <a:spLocks noChangeArrowheads="1"/>
              </p:cNvSpPr>
              <p:nvPr/>
            </p:nvSpPr>
            <p:spPr bwMode="auto">
              <a:xfrm>
                <a:off x="1861" y="2169"/>
                <a:ext cx="227" cy="22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7634" name="Line 18"/>
              <p:cNvSpPr>
                <a:spLocks noChangeShapeType="1"/>
              </p:cNvSpPr>
              <p:nvPr/>
            </p:nvSpPr>
            <p:spPr bwMode="auto">
              <a:xfrm flipH="1">
                <a:off x="1927" y="2388"/>
                <a:ext cx="91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13"/>
            <p:cNvGrpSpPr>
              <a:grpSpLocks/>
            </p:cNvGrpSpPr>
            <p:nvPr/>
          </p:nvGrpSpPr>
          <p:grpSpPr bwMode="auto">
            <a:xfrm>
              <a:off x="809" y="2182"/>
              <a:ext cx="227" cy="227"/>
              <a:chOff x="809" y="2182"/>
              <a:chExt cx="227" cy="227"/>
            </a:xfrm>
          </p:grpSpPr>
          <p:sp>
            <p:nvSpPr>
              <p:cNvPr id="367629" name="Oval 13"/>
              <p:cNvSpPr>
                <a:spLocks noChangeArrowheads="1"/>
              </p:cNvSpPr>
              <p:nvPr/>
            </p:nvSpPr>
            <p:spPr bwMode="auto">
              <a:xfrm>
                <a:off x="809" y="2182"/>
                <a:ext cx="227" cy="22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7635" name="Line 19"/>
              <p:cNvSpPr>
                <a:spLocks noChangeShapeType="1"/>
              </p:cNvSpPr>
              <p:nvPr/>
            </p:nvSpPr>
            <p:spPr bwMode="auto">
              <a:xfrm flipH="1">
                <a:off x="876" y="2404"/>
                <a:ext cx="91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1858" y="3225"/>
              <a:ext cx="227" cy="227"/>
              <a:chOff x="1858" y="3225"/>
              <a:chExt cx="227" cy="227"/>
            </a:xfrm>
          </p:grpSpPr>
          <p:sp>
            <p:nvSpPr>
              <p:cNvPr id="367631" name="Oval 15"/>
              <p:cNvSpPr>
                <a:spLocks noChangeArrowheads="1"/>
              </p:cNvSpPr>
              <p:nvPr/>
            </p:nvSpPr>
            <p:spPr bwMode="auto">
              <a:xfrm>
                <a:off x="1858" y="3225"/>
                <a:ext cx="227" cy="22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7636" name="Line 20"/>
              <p:cNvSpPr>
                <a:spLocks noChangeShapeType="1"/>
              </p:cNvSpPr>
              <p:nvPr/>
            </p:nvSpPr>
            <p:spPr bwMode="auto">
              <a:xfrm>
                <a:off x="1941" y="3228"/>
                <a:ext cx="96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14"/>
            <p:cNvGrpSpPr>
              <a:grpSpLocks/>
            </p:cNvGrpSpPr>
            <p:nvPr/>
          </p:nvGrpSpPr>
          <p:grpSpPr bwMode="auto">
            <a:xfrm>
              <a:off x="809" y="3233"/>
              <a:ext cx="227" cy="227"/>
              <a:chOff x="809" y="3233"/>
              <a:chExt cx="227" cy="227"/>
            </a:xfrm>
          </p:grpSpPr>
          <p:sp>
            <p:nvSpPr>
              <p:cNvPr id="367628" name="Oval 12"/>
              <p:cNvSpPr>
                <a:spLocks noChangeArrowheads="1"/>
              </p:cNvSpPr>
              <p:nvPr/>
            </p:nvSpPr>
            <p:spPr bwMode="auto">
              <a:xfrm>
                <a:off x="809" y="3233"/>
                <a:ext cx="227" cy="22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7637" name="Line 21"/>
              <p:cNvSpPr>
                <a:spLocks noChangeShapeType="1"/>
              </p:cNvSpPr>
              <p:nvPr/>
            </p:nvSpPr>
            <p:spPr bwMode="auto">
              <a:xfrm>
                <a:off x="884" y="3241"/>
                <a:ext cx="96" cy="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67641" name="Rectangle 25"/>
          <p:cNvSpPr>
            <a:spLocks noChangeArrowheads="1"/>
          </p:cNvSpPr>
          <p:nvPr/>
        </p:nvSpPr>
        <p:spPr bwMode="auto">
          <a:xfrm>
            <a:off x="6008688" y="3357563"/>
            <a:ext cx="2232025" cy="2232025"/>
          </a:xfrm>
          <a:prstGeom prst="rect">
            <a:avLst/>
          </a:prstGeom>
          <a:solidFill>
            <a:srgbClr val="00CC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7675" name="AutoShape 59"/>
          <p:cNvSpPr>
            <a:spLocks noChangeArrowheads="1"/>
          </p:cNvSpPr>
          <p:nvPr/>
        </p:nvSpPr>
        <p:spPr bwMode="auto">
          <a:xfrm rot="5400000">
            <a:off x="5540375" y="4330700"/>
            <a:ext cx="144463" cy="360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7677" name="Text Box 61"/>
          <p:cNvSpPr txBox="1">
            <a:spLocks noChangeArrowheads="1"/>
          </p:cNvSpPr>
          <p:nvPr/>
        </p:nvSpPr>
        <p:spPr bwMode="auto">
          <a:xfrm>
            <a:off x="34925" y="1700213"/>
            <a:ext cx="4506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dirty="0">
                <a:latin typeface="Arial" pitchFamily="34" charset="0"/>
              </a:rPr>
              <a:t>1. Change of angular velocity of container </a:t>
            </a:r>
          </a:p>
          <a:p>
            <a:pPr marL="342900" indent="-342900"/>
            <a:endParaRPr lang="en-GB" dirty="0">
              <a:latin typeface="Arial" pitchFamily="34" charset="0"/>
            </a:endParaRPr>
          </a:p>
          <a:p>
            <a:pPr marL="342900" indent="-342900"/>
            <a:r>
              <a:rPr lang="en-GB" dirty="0">
                <a:latin typeface="Arial" pitchFamily="34" charset="0"/>
              </a:rPr>
              <a:t>(e.g. impulsive spin-down from 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>
                <a:latin typeface="Arial" pitchFamily="34" charset="0"/>
              </a:rPr>
              <a:t> to </a:t>
            </a:r>
            <a:r>
              <a:rPr lang="en-GB" dirty="0" smtClean="0">
                <a:latin typeface="Arial" pitchFamily="34" charset="0"/>
              </a:rPr>
              <a:t>rest</a:t>
            </a:r>
          </a:p>
          <a:p>
            <a:pPr marL="342900" indent="-342900"/>
            <a:r>
              <a:rPr lang="en-GB" dirty="0" smtClean="0">
                <a:latin typeface="Arial" pitchFamily="34" charset="0"/>
              </a:rPr>
              <a:t>or AC modulation of </a:t>
            </a:r>
            <a:r>
              <a:rPr lang="en-GB" dirty="0" smtClean="0">
                <a:latin typeface="Symbol" pitchFamily="18" charset="2"/>
              </a:rPr>
              <a:t>W</a:t>
            </a:r>
            <a:r>
              <a:rPr lang="en-GB" dirty="0" smtClean="0">
                <a:latin typeface="Arial" pitchFamily="34" charset="0"/>
              </a:rPr>
              <a:t>)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367678" name="Text Box 62"/>
          <p:cNvSpPr txBox="1">
            <a:spLocks noChangeArrowheads="1"/>
          </p:cNvSpPr>
          <p:nvPr/>
        </p:nvSpPr>
        <p:spPr bwMode="auto">
          <a:xfrm>
            <a:off x="4995863" y="1700213"/>
            <a:ext cx="3778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dirty="0">
                <a:latin typeface="Arial" pitchFamily="34" charset="0"/>
              </a:rPr>
              <a:t>2. Dragging liquid by current of ions</a:t>
            </a:r>
          </a:p>
          <a:p>
            <a:pPr marL="342900" indent="-342900"/>
            <a:endParaRPr lang="en-GB" dirty="0">
              <a:latin typeface="Arial" pitchFamily="34" charset="0"/>
            </a:endParaRPr>
          </a:p>
          <a:p>
            <a:pPr marL="342900" indent="-342900"/>
            <a:r>
              <a:rPr lang="en-GB" dirty="0">
                <a:latin typeface="Arial" pitchFamily="34" charset="0"/>
              </a:rPr>
              <a:t>     </a:t>
            </a:r>
            <a:r>
              <a:rPr lang="en-GB" dirty="0" smtClean="0">
                <a:latin typeface="Arial" pitchFamily="34" charset="0"/>
              </a:rPr>
              <a:t>(injected </a:t>
            </a:r>
            <a:r>
              <a:rPr lang="en-GB" dirty="0">
                <a:latin typeface="Arial" pitchFamily="34" charset="0"/>
              </a:rPr>
              <a:t>impulse ~ </a:t>
            </a:r>
            <a:r>
              <a:rPr lang="en-GB" i="1" dirty="0"/>
              <a:t>I</a:t>
            </a:r>
            <a:r>
              <a:rPr lang="en-GB" dirty="0">
                <a:cs typeface="Arial" pitchFamily="34" charset="0"/>
              </a:rPr>
              <a:t>×</a:t>
            </a:r>
            <a:r>
              <a:rPr lang="en-GB" dirty="0"/>
              <a:t>∆</a:t>
            </a:r>
            <a:r>
              <a:rPr lang="en-GB" i="1" dirty="0"/>
              <a:t>t</a:t>
            </a:r>
            <a:r>
              <a:rPr lang="en-GB" dirty="0">
                <a:latin typeface="Arial" pitchFamily="34" charset="0"/>
              </a:rPr>
              <a:t>)</a:t>
            </a:r>
          </a:p>
        </p:txBody>
      </p:sp>
      <p:sp>
        <p:nvSpPr>
          <p:cNvPr id="367738" name="Text Box 122"/>
          <p:cNvSpPr txBox="1">
            <a:spLocks noChangeArrowheads="1"/>
          </p:cNvSpPr>
          <p:nvPr/>
        </p:nvSpPr>
        <p:spPr bwMode="auto">
          <a:xfrm>
            <a:off x="1882775" y="41497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>
                <a:latin typeface="Symbol" pitchFamily="18" charset="2"/>
              </a:rPr>
              <a:t>W</a:t>
            </a:r>
          </a:p>
        </p:txBody>
      </p:sp>
      <p:sp>
        <p:nvSpPr>
          <p:cNvPr id="367739" name="Freeform 123"/>
          <p:cNvSpPr>
            <a:spLocks/>
          </p:cNvSpPr>
          <p:nvPr/>
        </p:nvSpPr>
        <p:spPr bwMode="auto">
          <a:xfrm>
            <a:off x="985838" y="3357563"/>
            <a:ext cx="2214562" cy="2232025"/>
          </a:xfrm>
          <a:custGeom>
            <a:avLst/>
            <a:gdLst/>
            <a:ahLst/>
            <a:cxnLst>
              <a:cxn ang="0">
                <a:pos x="288" y="1073"/>
              </a:cxn>
              <a:cxn ang="0">
                <a:pos x="280" y="1121"/>
              </a:cxn>
              <a:cxn ang="0">
                <a:pos x="224" y="1065"/>
              </a:cxn>
              <a:cxn ang="0">
                <a:pos x="272" y="1041"/>
              </a:cxn>
              <a:cxn ang="0">
                <a:pos x="200" y="1033"/>
              </a:cxn>
              <a:cxn ang="0">
                <a:pos x="304" y="969"/>
              </a:cxn>
              <a:cxn ang="0">
                <a:pos x="248" y="1001"/>
              </a:cxn>
              <a:cxn ang="0">
                <a:pos x="104" y="961"/>
              </a:cxn>
              <a:cxn ang="0">
                <a:pos x="48" y="905"/>
              </a:cxn>
              <a:cxn ang="0">
                <a:pos x="80" y="953"/>
              </a:cxn>
              <a:cxn ang="0">
                <a:pos x="120" y="897"/>
              </a:cxn>
              <a:cxn ang="0">
                <a:pos x="136" y="929"/>
              </a:cxn>
              <a:cxn ang="0">
                <a:pos x="96" y="897"/>
              </a:cxn>
              <a:cxn ang="0">
                <a:pos x="32" y="817"/>
              </a:cxn>
              <a:cxn ang="0">
                <a:pos x="64" y="705"/>
              </a:cxn>
              <a:cxn ang="0">
                <a:pos x="56" y="585"/>
              </a:cxn>
              <a:cxn ang="0">
                <a:pos x="56" y="537"/>
              </a:cxn>
              <a:cxn ang="0">
                <a:pos x="96" y="385"/>
              </a:cxn>
              <a:cxn ang="0">
                <a:pos x="96" y="289"/>
              </a:cxn>
              <a:cxn ang="0">
                <a:pos x="144" y="289"/>
              </a:cxn>
              <a:cxn ang="0">
                <a:pos x="136" y="201"/>
              </a:cxn>
              <a:cxn ang="0">
                <a:pos x="168" y="209"/>
              </a:cxn>
              <a:cxn ang="0">
                <a:pos x="312" y="129"/>
              </a:cxn>
              <a:cxn ang="0">
                <a:pos x="256" y="185"/>
              </a:cxn>
              <a:cxn ang="0">
                <a:pos x="352" y="121"/>
              </a:cxn>
              <a:cxn ang="0">
                <a:pos x="408" y="121"/>
              </a:cxn>
              <a:cxn ang="0">
                <a:pos x="400" y="97"/>
              </a:cxn>
              <a:cxn ang="0">
                <a:pos x="560" y="73"/>
              </a:cxn>
              <a:cxn ang="0">
                <a:pos x="840" y="41"/>
              </a:cxn>
              <a:cxn ang="0">
                <a:pos x="872" y="49"/>
              </a:cxn>
              <a:cxn ang="0">
                <a:pos x="920" y="105"/>
              </a:cxn>
              <a:cxn ang="0">
                <a:pos x="856" y="177"/>
              </a:cxn>
              <a:cxn ang="0">
                <a:pos x="1016" y="177"/>
              </a:cxn>
              <a:cxn ang="0">
                <a:pos x="960" y="241"/>
              </a:cxn>
              <a:cxn ang="0">
                <a:pos x="1016" y="209"/>
              </a:cxn>
              <a:cxn ang="0">
                <a:pos x="1128" y="249"/>
              </a:cxn>
              <a:cxn ang="0">
                <a:pos x="1016" y="289"/>
              </a:cxn>
              <a:cxn ang="0">
                <a:pos x="1104" y="265"/>
              </a:cxn>
              <a:cxn ang="0">
                <a:pos x="1072" y="329"/>
              </a:cxn>
              <a:cxn ang="0">
                <a:pos x="1104" y="433"/>
              </a:cxn>
              <a:cxn ang="0">
                <a:pos x="1144" y="633"/>
              </a:cxn>
              <a:cxn ang="0">
                <a:pos x="1144" y="657"/>
              </a:cxn>
              <a:cxn ang="0">
                <a:pos x="1144" y="825"/>
              </a:cxn>
              <a:cxn ang="0">
                <a:pos x="1048" y="873"/>
              </a:cxn>
              <a:cxn ang="0">
                <a:pos x="952" y="881"/>
              </a:cxn>
              <a:cxn ang="0">
                <a:pos x="1000" y="873"/>
              </a:cxn>
              <a:cxn ang="0">
                <a:pos x="936" y="945"/>
              </a:cxn>
              <a:cxn ang="0">
                <a:pos x="1048" y="945"/>
              </a:cxn>
              <a:cxn ang="0">
                <a:pos x="1040" y="1057"/>
              </a:cxn>
              <a:cxn ang="0">
                <a:pos x="1072" y="1041"/>
              </a:cxn>
              <a:cxn ang="0">
                <a:pos x="840" y="985"/>
              </a:cxn>
              <a:cxn ang="0">
                <a:pos x="968" y="1057"/>
              </a:cxn>
              <a:cxn ang="0">
                <a:pos x="832" y="1105"/>
              </a:cxn>
              <a:cxn ang="0">
                <a:pos x="832" y="1089"/>
              </a:cxn>
              <a:cxn ang="0">
                <a:pos x="912" y="1105"/>
              </a:cxn>
              <a:cxn ang="0">
                <a:pos x="800" y="1201"/>
              </a:cxn>
              <a:cxn ang="0">
                <a:pos x="856" y="1193"/>
              </a:cxn>
              <a:cxn ang="0">
                <a:pos x="616" y="1113"/>
              </a:cxn>
              <a:cxn ang="0">
                <a:pos x="536" y="1137"/>
              </a:cxn>
              <a:cxn ang="0">
                <a:pos x="424" y="1193"/>
              </a:cxn>
              <a:cxn ang="0">
                <a:pos x="376" y="1153"/>
              </a:cxn>
            </a:cxnLst>
            <a:rect l="0" t="0" r="r" b="b"/>
            <a:pathLst>
              <a:path w="1215" h="1225">
                <a:moveTo>
                  <a:pt x="376" y="1153"/>
                </a:moveTo>
                <a:cubicBezTo>
                  <a:pt x="321" y="1142"/>
                  <a:pt x="305" y="1125"/>
                  <a:pt x="288" y="1073"/>
                </a:cubicBezTo>
                <a:cubicBezTo>
                  <a:pt x="333" y="1058"/>
                  <a:pt x="334" y="1072"/>
                  <a:pt x="344" y="1113"/>
                </a:cubicBezTo>
                <a:cubicBezTo>
                  <a:pt x="317" y="1131"/>
                  <a:pt x="318" y="1138"/>
                  <a:pt x="280" y="1121"/>
                </a:cubicBezTo>
                <a:cubicBezTo>
                  <a:pt x="262" y="1113"/>
                  <a:pt x="232" y="1089"/>
                  <a:pt x="232" y="1089"/>
                </a:cubicBezTo>
                <a:cubicBezTo>
                  <a:pt x="229" y="1081"/>
                  <a:pt x="229" y="1072"/>
                  <a:pt x="224" y="1065"/>
                </a:cubicBezTo>
                <a:cubicBezTo>
                  <a:pt x="202" y="1037"/>
                  <a:pt x="182" y="1061"/>
                  <a:pt x="224" y="1033"/>
                </a:cubicBezTo>
                <a:cubicBezTo>
                  <a:pt x="240" y="1036"/>
                  <a:pt x="261" y="1030"/>
                  <a:pt x="272" y="1041"/>
                </a:cubicBezTo>
                <a:cubicBezTo>
                  <a:pt x="279" y="1048"/>
                  <a:pt x="257" y="1055"/>
                  <a:pt x="248" y="1057"/>
                </a:cubicBezTo>
                <a:cubicBezTo>
                  <a:pt x="235" y="1059"/>
                  <a:pt x="208" y="1039"/>
                  <a:pt x="200" y="1033"/>
                </a:cubicBezTo>
                <a:cubicBezTo>
                  <a:pt x="182" y="1006"/>
                  <a:pt x="162" y="999"/>
                  <a:pt x="152" y="969"/>
                </a:cubicBezTo>
                <a:cubicBezTo>
                  <a:pt x="209" y="955"/>
                  <a:pt x="225" y="947"/>
                  <a:pt x="304" y="969"/>
                </a:cubicBezTo>
                <a:cubicBezTo>
                  <a:pt x="316" y="972"/>
                  <a:pt x="282" y="979"/>
                  <a:pt x="272" y="985"/>
                </a:cubicBezTo>
                <a:cubicBezTo>
                  <a:pt x="264" y="990"/>
                  <a:pt x="256" y="996"/>
                  <a:pt x="248" y="1001"/>
                </a:cubicBezTo>
                <a:cubicBezTo>
                  <a:pt x="190" y="993"/>
                  <a:pt x="191" y="985"/>
                  <a:pt x="144" y="969"/>
                </a:cubicBezTo>
                <a:cubicBezTo>
                  <a:pt x="112" y="920"/>
                  <a:pt x="147" y="956"/>
                  <a:pt x="104" y="961"/>
                </a:cubicBezTo>
                <a:cubicBezTo>
                  <a:pt x="88" y="963"/>
                  <a:pt x="72" y="956"/>
                  <a:pt x="56" y="953"/>
                </a:cubicBezTo>
                <a:cubicBezTo>
                  <a:pt x="28" y="934"/>
                  <a:pt x="0" y="921"/>
                  <a:pt x="48" y="905"/>
                </a:cubicBezTo>
                <a:cubicBezTo>
                  <a:pt x="61" y="908"/>
                  <a:pt x="80" y="902"/>
                  <a:pt x="88" y="913"/>
                </a:cubicBezTo>
                <a:cubicBezTo>
                  <a:pt x="96" y="924"/>
                  <a:pt x="91" y="945"/>
                  <a:pt x="80" y="953"/>
                </a:cubicBezTo>
                <a:cubicBezTo>
                  <a:pt x="72" y="959"/>
                  <a:pt x="64" y="942"/>
                  <a:pt x="56" y="937"/>
                </a:cubicBezTo>
                <a:cubicBezTo>
                  <a:pt x="69" y="897"/>
                  <a:pt x="84" y="909"/>
                  <a:pt x="120" y="897"/>
                </a:cubicBezTo>
                <a:cubicBezTo>
                  <a:pt x="128" y="900"/>
                  <a:pt x="140" y="897"/>
                  <a:pt x="144" y="905"/>
                </a:cubicBezTo>
                <a:cubicBezTo>
                  <a:pt x="148" y="913"/>
                  <a:pt x="144" y="925"/>
                  <a:pt x="136" y="929"/>
                </a:cubicBezTo>
                <a:cubicBezTo>
                  <a:pt x="128" y="933"/>
                  <a:pt x="120" y="924"/>
                  <a:pt x="112" y="921"/>
                </a:cubicBezTo>
                <a:cubicBezTo>
                  <a:pt x="107" y="913"/>
                  <a:pt x="98" y="906"/>
                  <a:pt x="96" y="897"/>
                </a:cubicBezTo>
                <a:cubicBezTo>
                  <a:pt x="95" y="889"/>
                  <a:pt x="104" y="873"/>
                  <a:pt x="104" y="873"/>
                </a:cubicBezTo>
                <a:cubicBezTo>
                  <a:pt x="47" y="835"/>
                  <a:pt x="70" y="855"/>
                  <a:pt x="32" y="817"/>
                </a:cubicBezTo>
                <a:cubicBezTo>
                  <a:pt x="46" y="774"/>
                  <a:pt x="58" y="804"/>
                  <a:pt x="72" y="761"/>
                </a:cubicBezTo>
                <a:cubicBezTo>
                  <a:pt x="36" y="688"/>
                  <a:pt x="64" y="764"/>
                  <a:pt x="64" y="705"/>
                </a:cubicBezTo>
                <a:cubicBezTo>
                  <a:pt x="64" y="685"/>
                  <a:pt x="42" y="662"/>
                  <a:pt x="32" y="649"/>
                </a:cubicBezTo>
                <a:cubicBezTo>
                  <a:pt x="20" y="612"/>
                  <a:pt x="15" y="599"/>
                  <a:pt x="56" y="585"/>
                </a:cubicBezTo>
                <a:cubicBezTo>
                  <a:pt x="59" y="577"/>
                  <a:pt x="64" y="569"/>
                  <a:pt x="64" y="561"/>
                </a:cubicBezTo>
                <a:cubicBezTo>
                  <a:pt x="64" y="553"/>
                  <a:pt x="55" y="545"/>
                  <a:pt x="56" y="537"/>
                </a:cubicBezTo>
                <a:cubicBezTo>
                  <a:pt x="59" y="517"/>
                  <a:pt x="82" y="506"/>
                  <a:pt x="96" y="497"/>
                </a:cubicBezTo>
                <a:cubicBezTo>
                  <a:pt x="81" y="451"/>
                  <a:pt x="80" y="460"/>
                  <a:pt x="96" y="385"/>
                </a:cubicBezTo>
                <a:cubicBezTo>
                  <a:pt x="98" y="376"/>
                  <a:pt x="112" y="361"/>
                  <a:pt x="112" y="361"/>
                </a:cubicBezTo>
                <a:cubicBezTo>
                  <a:pt x="98" y="341"/>
                  <a:pt x="76" y="314"/>
                  <a:pt x="96" y="289"/>
                </a:cubicBezTo>
                <a:cubicBezTo>
                  <a:pt x="112" y="268"/>
                  <a:pt x="168" y="257"/>
                  <a:pt x="168" y="257"/>
                </a:cubicBezTo>
                <a:cubicBezTo>
                  <a:pt x="224" y="276"/>
                  <a:pt x="167" y="281"/>
                  <a:pt x="144" y="289"/>
                </a:cubicBezTo>
                <a:cubicBezTo>
                  <a:pt x="112" y="268"/>
                  <a:pt x="113" y="254"/>
                  <a:pt x="104" y="217"/>
                </a:cubicBezTo>
                <a:cubicBezTo>
                  <a:pt x="115" y="212"/>
                  <a:pt x="124" y="202"/>
                  <a:pt x="136" y="201"/>
                </a:cubicBezTo>
                <a:cubicBezTo>
                  <a:pt x="289" y="191"/>
                  <a:pt x="236" y="205"/>
                  <a:pt x="200" y="217"/>
                </a:cubicBezTo>
                <a:cubicBezTo>
                  <a:pt x="189" y="214"/>
                  <a:pt x="177" y="215"/>
                  <a:pt x="168" y="209"/>
                </a:cubicBezTo>
                <a:cubicBezTo>
                  <a:pt x="100" y="163"/>
                  <a:pt x="211" y="127"/>
                  <a:pt x="240" y="121"/>
                </a:cubicBezTo>
                <a:cubicBezTo>
                  <a:pt x="264" y="124"/>
                  <a:pt x="290" y="118"/>
                  <a:pt x="312" y="129"/>
                </a:cubicBezTo>
                <a:cubicBezTo>
                  <a:pt x="320" y="133"/>
                  <a:pt x="309" y="146"/>
                  <a:pt x="304" y="153"/>
                </a:cubicBezTo>
                <a:cubicBezTo>
                  <a:pt x="287" y="179"/>
                  <a:pt x="281" y="177"/>
                  <a:pt x="256" y="185"/>
                </a:cubicBezTo>
                <a:cubicBezTo>
                  <a:pt x="223" y="136"/>
                  <a:pt x="240" y="132"/>
                  <a:pt x="288" y="113"/>
                </a:cubicBezTo>
                <a:cubicBezTo>
                  <a:pt x="309" y="116"/>
                  <a:pt x="335" y="107"/>
                  <a:pt x="352" y="121"/>
                </a:cubicBezTo>
                <a:cubicBezTo>
                  <a:pt x="370" y="136"/>
                  <a:pt x="315" y="167"/>
                  <a:pt x="312" y="169"/>
                </a:cubicBezTo>
                <a:cubicBezTo>
                  <a:pt x="254" y="82"/>
                  <a:pt x="348" y="116"/>
                  <a:pt x="408" y="121"/>
                </a:cubicBezTo>
                <a:cubicBezTo>
                  <a:pt x="397" y="118"/>
                  <a:pt x="379" y="123"/>
                  <a:pt x="376" y="113"/>
                </a:cubicBezTo>
                <a:cubicBezTo>
                  <a:pt x="373" y="104"/>
                  <a:pt x="390" y="98"/>
                  <a:pt x="400" y="97"/>
                </a:cubicBezTo>
                <a:cubicBezTo>
                  <a:pt x="445" y="90"/>
                  <a:pt x="491" y="92"/>
                  <a:pt x="536" y="89"/>
                </a:cubicBezTo>
                <a:cubicBezTo>
                  <a:pt x="544" y="84"/>
                  <a:pt x="550" y="74"/>
                  <a:pt x="560" y="73"/>
                </a:cubicBezTo>
                <a:cubicBezTo>
                  <a:pt x="600" y="71"/>
                  <a:pt x="680" y="81"/>
                  <a:pt x="680" y="81"/>
                </a:cubicBezTo>
                <a:cubicBezTo>
                  <a:pt x="700" y="0"/>
                  <a:pt x="753" y="36"/>
                  <a:pt x="840" y="41"/>
                </a:cubicBezTo>
                <a:cubicBezTo>
                  <a:pt x="852" y="76"/>
                  <a:pt x="842" y="86"/>
                  <a:pt x="808" y="97"/>
                </a:cubicBezTo>
                <a:cubicBezTo>
                  <a:pt x="792" y="49"/>
                  <a:pt x="834" y="57"/>
                  <a:pt x="872" y="49"/>
                </a:cubicBezTo>
                <a:cubicBezTo>
                  <a:pt x="891" y="52"/>
                  <a:pt x="916" y="43"/>
                  <a:pt x="928" y="57"/>
                </a:cubicBezTo>
                <a:cubicBezTo>
                  <a:pt x="939" y="69"/>
                  <a:pt x="924" y="89"/>
                  <a:pt x="920" y="105"/>
                </a:cubicBezTo>
                <a:cubicBezTo>
                  <a:pt x="914" y="132"/>
                  <a:pt x="905" y="159"/>
                  <a:pt x="896" y="185"/>
                </a:cubicBezTo>
                <a:cubicBezTo>
                  <a:pt x="883" y="182"/>
                  <a:pt x="866" y="187"/>
                  <a:pt x="856" y="177"/>
                </a:cubicBezTo>
                <a:cubicBezTo>
                  <a:pt x="850" y="171"/>
                  <a:pt x="872" y="169"/>
                  <a:pt x="880" y="169"/>
                </a:cubicBezTo>
                <a:cubicBezTo>
                  <a:pt x="925" y="169"/>
                  <a:pt x="971" y="174"/>
                  <a:pt x="1016" y="177"/>
                </a:cubicBezTo>
                <a:cubicBezTo>
                  <a:pt x="1051" y="201"/>
                  <a:pt x="1086" y="236"/>
                  <a:pt x="1024" y="257"/>
                </a:cubicBezTo>
                <a:cubicBezTo>
                  <a:pt x="1013" y="255"/>
                  <a:pt x="963" y="246"/>
                  <a:pt x="960" y="241"/>
                </a:cubicBezTo>
                <a:cubicBezTo>
                  <a:pt x="956" y="233"/>
                  <a:pt x="961" y="221"/>
                  <a:pt x="968" y="217"/>
                </a:cubicBezTo>
                <a:cubicBezTo>
                  <a:pt x="982" y="209"/>
                  <a:pt x="1000" y="212"/>
                  <a:pt x="1016" y="209"/>
                </a:cubicBezTo>
                <a:cubicBezTo>
                  <a:pt x="1051" y="214"/>
                  <a:pt x="1087" y="213"/>
                  <a:pt x="1120" y="225"/>
                </a:cubicBezTo>
                <a:cubicBezTo>
                  <a:pt x="1128" y="228"/>
                  <a:pt x="1128" y="241"/>
                  <a:pt x="1128" y="249"/>
                </a:cubicBezTo>
                <a:cubicBezTo>
                  <a:pt x="1128" y="293"/>
                  <a:pt x="1104" y="307"/>
                  <a:pt x="1072" y="329"/>
                </a:cubicBezTo>
                <a:cubicBezTo>
                  <a:pt x="1066" y="327"/>
                  <a:pt x="1011" y="313"/>
                  <a:pt x="1016" y="289"/>
                </a:cubicBezTo>
                <a:cubicBezTo>
                  <a:pt x="1017" y="283"/>
                  <a:pt x="1072" y="257"/>
                  <a:pt x="1072" y="257"/>
                </a:cubicBezTo>
                <a:cubicBezTo>
                  <a:pt x="1083" y="260"/>
                  <a:pt x="1097" y="256"/>
                  <a:pt x="1104" y="265"/>
                </a:cubicBezTo>
                <a:cubicBezTo>
                  <a:pt x="1122" y="288"/>
                  <a:pt x="1033" y="323"/>
                  <a:pt x="1040" y="337"/>
                </a:cubicBezTo>
                <a:cubicBezTo>
                  <a:pt x="1045" y="347"/>
                  <a:pt x="1061" y="332"/>
                  <a:pt x="1072" y="329"/>
                </a:cubicBezTo>
                <a:cubicBezTo>
                  <a:pt x="1096" y="332"/>
                  <a:pt x="1121" y="329"/>
                  <a:pt x="1144" y="337"/>
                </a:cubicBezTo>
                <a:cubicBezTo>
                  <a:pt x="1215" y="361"/>
                  <a:pt x="1137" y="422"/>
                  <a:pt x="1104" y="433"/>
                </a:cubicBezTo>
                <a:cubicBezTo>
                  <a:pt x="1167" y="454"/>
                  <a:pt x="1129" y="528"/>
                  <a:pt x="1096" y="561"/>
                </a:cubicBezTo>
                <a:cubicBezTo>
                  <a:pt x="1134" y="574"/>
                  <a:pt x="1134" y="597"/>
                  <a:pt x="1144" y="633"/>
                </a:cubicBezTo>
                <a:cubicBezTo>
                  <a:pt x="1146" y="641"/>
                  <a:pt x="1160" y="653"/>
                  <a:pt x="1152" y="657"/>
                </a:cubicBezTo>
                <a:cubicBezTo>
                  <a:pt x="1149" y="659"/>
                  <a:pt x="1060" y="636"/>
                  <a:pt x="1144" y="657"/>
                </a:cubicBezTo>
                <a:cubicBezTo>
                  <a:pt x="1179" y="680"/>
                  <a:pt x="1186" y="687"/>
                  <a:pt x="1176" y="729"/>
                </a:cubicBezTo>
                <a:cubicBezTo>
                  <a:pt x="1204" y="771"/>
                  <a:pt x="1191" y="809"/>
                  <a:pt x="1144" y="825"/>
                </a:cubicBezTo>
                <a:cubicBezTo>
                  <a:pt x="1125" y="822"/>
                  <a:pt x="1088" y="817"/>
                  <a:pt x="1088" y="817"/>
                </a:cubicBezTo>
                <a:cubicBezTo>
                  <a:pt x="1100" y="863"/>
                  <a:pt x="1093" y="861"/>
                  <a:pt x="1048" y="873"/>
                </a:cubicBezTo>
                <a:cubicBezTo>
                  <a:pt x="1027" y="879"/>
                  <a:pt x="984" y="889"/>
                  <a:pt x="984" y="889"/>
                </a:cubicBezTo>
                <a:cubicBezTo>
                  <a:pt x="973" y="886"/>
                  <a:pt x="955" y="891"/>
                  <a:pt x="952" y="881"/>
                </a:cubicBezTo>
                <a:cubicBezTo>
                  <a:pt x="949" y="872"/>
                  <a:pt x="967" y="867"/>
                  <a:pt x="976" y="865"/>
                </a:cubicBezTo>
                <a:cubicBezTo>
                  <a:pt x="984" y="864"/>
                  <a:pt x="992" y="870"/>
                  <a:pt x="1000" y="873"/>
                </a:cubicBezTo>
                <a:cubicBezTo>
                  <a:pt x="1013" y="912"/>
                  <a:pt x="1022" y="938"/>
                  <a:pt x="976" y="953"/>
                </a:cubicBezTo>
                <a:cubicBezTo>
                  <a:pt x="963" y="950"/>
                  <a:pt x="946" y="955"/>
                  <a:pt x="936" y="945"/>
                </a:cubicBezTo>
                <a:cubicBezTo>
                  <a:pt x="930" y="939"/>
                  <a:pt x="936" y="923"/>
                  <a:pt x="944" y="921"/>
                </a:cubicBezTo>
                <a:cubicBezTo>
                  <a:pt x="967" y="915"/>
                  <a:pt x="1024" y="939"/>
                  <a:pt x="1048" y="945"/>
                </a:cubicBezTo>
                <a:cubicBezTo>
                  <a:pt x="1092" y="974"/>
                  <a:pt x="1104" y="977"/>
                  <a:pt x="1120" y="1025"/>
                </a:cubicBezTo>
                <a:cubicBezTo>
                  <a:pt x="1104" y="1090"/>
                  <a:pt x="1091" y="1091"/>
                  <a:pt x="1040" y="1057"/>
                </a:cubicBezTo>
                <a:cubicBezTo>
                  <a:pt x="1043" y="1049"/>
                  <a:pt x="1040" y="1037"/>
                  <a:pt x="1048" y="1033"/>
                </a:cubicBezTo>
                <a:cubicBezTo>
                  <a:pt x="1056" y="1029"/>
                  <a:pt x="1078" y="1035"/>
                  <a:pt x="1072" y="1041"/>
                </a:cubicBezTo>
                <a:cubicBezTo>
                  <a:pt x="1055" y="1058"/>
                  <a:pt x="1008" y="1073"/>
                  <a:pt x="1008" y="1073"/>
                </a:cubicBezTo>
                <a:cubicBezTo>
                  <a:pt x="895" y="1064"/>
                  <a:pt x="897" y="1070"/>
                  <a:pt x="840" y="985"/>
                </a:cubicBezTo>
                <a:cubicBezTo>
                  <a:pt x="889" y="969"/>
                  <a:pt x="921" y="1007"/>
                  <a:pt x="960" y="1033"/>
                </a:cubicBezTo>
                <a:cubicBezTo>
                  <a:pt x="963" y="1041"/>
                  <a:pt x="972" y="1050"/>
                  <a:pt x="968" y="1057"/>
                </a:cubicBezTo>
                <a:cubicBezTo>
                  <a:pt x="962" y="1067"/>
                  <a:pt x="947" y="1069"/>
                  <a:pt x="936" y="1073"/>
                </a:cubicBezTo>
                <a:cubicBezTo>
                  <a:pt x="903" y="1086"/>
                  <a:pt x="867" y="1096"/>
                  <a:pt x="832" y="1105"/>
                </a:cubicBezTo>
                <a:cubicBezTo>
                  <a:pt x="824" y="1102"/>
                  <a:pt x="808" y="1105"/>
                  <a:pt x="808" y="1097"/>
                </a:cubicBezTo>
                <a:cubicBezTo>
                  <a:pt x="808" y="1089"/>
                  <a:pt x="824" y="1089"/>
                  <a:pt x="832" y="1089"/>
                </a:cubicBezTo>
                <a:cubicBezTo>
                  <a:pt x="851" y="1089"/>
                  <a:pt x="869" y="1094"/>
                  <a:pt x="888" y="1097"/>
                </a:cubicBezTo>
                <a:cubicBezTo>
                  <a:pt x="896" y="1100"/>
                  <a:pt x="905" y="1100"/>
                  <a:pt x="912" y="1105"/>
                </a:cubicBezTo>
                <a:cubicBezTo>
                  <a:pt x="971" y="1153"/>
                  <a:pt x="883" y="1208"/>
                  <a:pt x="848" y="1225"/>
                </a:cubicBezTo>
                <a:cubicBezTo>
                  <a:pt x="832" y="1220"/>
                  <a:pt x="811" y="1215"/>
                  <a:pt x="800" y="1201"/>
                </a:cubicBezTo>
                <a:cubicBezTo>
                  <a:pt x="795" y="1194"/>
                  <a:pt x="784" y="1181"/>
                  <a:pt x="792" y="1177"/>
                </a:cubicBezTo>
                <a:cubicBezTo>
                  <a:pt x="800" y="1173"/>
                  <a:pt x="844" y="1189"/>
                  <a:pt x="856" y="1193"/>
                </a:cubicBezTo>
                <a:cubicBezTo>
                  <a:pt x="788" y="1210"/>
                  <a:pt x="709" y="1175"/>
                  <a:pt x="640" y="1161"/>
                </a:cubicBezTo>
                <a:cubicBezTo>
                  <a:pt x="584" y="1124"/>
                  <a:pt x="576" y="1140"/>
                  <a:pt x="616" y="1113"/>
                </a:cubicBezTo>
                <a:cubicBezTo>
                  <a:pt x="619" y="1121"/>
                  <a:pt x="632" y="1136"/>
                  <a:pt x="624" y="1137"/>
                </a:cubicBezTo>
                <a:cubicBezTo>
                  <a:pt x="563" y="1146"/>
                  <a:pt x="446" y="1114"/>
                  <a:pt x="536" y="1137"/>
                </a:cubicBezTo>
                <a:cubicBezTo>
                  <a:pt x="550" y="1179"/>
                  <a:pt x="529" y="1179"/>
                  <a:pt x="496" y="1201"/>
                </a:cubicBezTo>
                <a:cubicBezTo>
                  <a:pt x="466" y="1191"/>
                  <a:pt x="454" y="1203"/>
                  <a:pt x="424" y="1193"/>
                </a:cubicBezTo>
                <a:cubicBezTo>
                  <a:pt x="400" y="1169"/>
                  <a:pt x="379" y="1161"/>
                  <a:pt x="368" y="1129"/>
                </a:cubicBezTo>
                <a:cubicBezTo>
                  <a:pt x="358" y="1158"/>
                  <a:pt x="352" y="1153"/>
                  <a:pt x="376" y="115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5148263" y="3986213"/>
            <a:ext cx="1157287" cy="661987"/>
            <a:chOff x="3243" y="2511"/>
            <a:chExt cx="729" cy="417"/>
          </a:xfrm>
        </p:grpSpPr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3649" y="2796"/>
              <a:ext cx="323" cy="91"/>
              <a:chOff x="3561" y="2796"/>
              <a:chExt cx="323" cy="91"/>
            </a:xfrm>
          </p:grpSpPr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3561" y="2796"/>
                <a:ext cx="323" cy="0"/>
                <a:chOff x="3016" y="1888"/>
                <a:chExt cx="323" cy="0"/>
              </a:xfrm>
            </p:grpSpPr>
            <p:sp>
              <p:nvSpPr>
                <p:cNvPr id="367654" name="Line 38"/>
                <p:cNvSpPr>
                  <a:spLocks noChangeShapeType="1"/>
                </p:cNvSpPr>
                <p:nvPr/>
              </p:nvSpPr>
              <p:spPr bwMode="auto">
                <a:xfrm>
                  <a:off x="3016" y="1888"/>
                  <a:ext cx="318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7668" name="Line 52"/>
                <p:cNvSpPr>
                  <a:spLocks noChangeShapeType="1"/>
                </p:cNvSpPr>
                <p:nvPr/>
              </p:nvSpPr>
              <p:spPr bwMode="auto">
                <a:xfrm>
                  <a:off x="3243" y="1888"/>
                  <a:ext cx="96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56"/>
              <p:cNvGrpSpPr>
                <a:grpSpLocks/>
              </p:cNvGrpSpPr>
              <p:nvPr/>
            </p:nvGrpSpPr>
            <p:grpSpPr bwMode="auto">
              <a:xfrm>
                <a:off x="3561" y="2887"/>
                <a:ext cx="323" cy="0"/>
                <a:chOff x="3016" y="1888"/>
                <a:chExt cx="323" cy="0"/>
              </a:xfrm>
            </p:grpSpPr>
            <p:sp>
              <p:nvSpPr>
                <p:cNvPr id="367673" name="Line 57"/>
                <p:cNvSpPr>
                  <a:spLocks noChangeShapeType="1"/>
                </p:cNvSpPr>
                <p:nvPr/>
              </p:nvSpPr>
              <p:spPr bwMode="auto">
                <a:xfrm>
                  <a:off x="3016" y="1888"/>
                  <a:ext cx="318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7674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1888"/>
                  <a:ext cx="96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67736" name="Text Box 120"/>
            <p:cNvSpPr txBox="1">
              <a:spLocks noChangeArrowheads="1"/>
            </p:cNvSpPr>
            <p:nvPr/>
          </p:nvSpPr>
          <p:spPr bwMode="auto">
            <a:xfrm>
              <a:off x="3243" y="2511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i="1"/>
                <a:t>I</a:t>
              </a:r>
              <a:r>
                <a:rPr lang="en-GB" sz="2400">
                  <a:latin typeface="Arial" pitchFamily="34" charset="0"/>
                </a:rPr>
                <a:t>×∆</a:t>
              </a:r>
              <a:r>
                <a:rPr lang="en-GB" sz="2400" i="1"/>
                <a:t>t</a:t>
              </a:r>
            </a:p>
          </p:txBody>
        </p:sp>
        <p:sp>
          <p:nvSpPr>
            <p:cNvPr id="367740" name="Freeform 124"/>
            <p:cNvSpPr>
              <a:spLocks/>
            </p:cNvSpPr>
            <p:nvPr/>
          </p:nvSpPr>
          <p:spPr bwMode="auto">
            <a:xfrm>
              <a:off x="3606" y="2750"/>
              <a:ext cx="256" cy="178"/>
            </a:xfrm>
            <a:custGeom>
              <a:avLst/>
              <a:gdLst/>
              <a:ahLst/>
              <a:cxnLst>
                <a:cxn ang="0">
                  <a:pos x="50" y="70"/>
                </a:cxn>
                <a:cxn ang="0">
                  <a:pos x="66" y="118"/>
                </a:cxn>
                <a:cxn ang="0">
                  <a:pos x="18" y="94"/>
                </a:cxn>
                <a:cxn ang="0">
                  <a:pos x="2" y="70"/>
                </a:cxn>
                <a:cxn ang="0">
                  <a:pos x="58" y="62"/>
                </a:cxn>
                <a:cxn ang="0">
                  <a:pos x="10" y="78"/>
                </a:cxn>
                <a:cxn ang="0">
                  <a:pos x="50" y="38"/>
                </a:cxn>
                <a:cxn ang="0">
                  <a:pos x="122" y="118"/>
                </a:cxn>
                <a:cxn ang="0">
                  <a:pos x="50" y="142"/>
                </a:cxn>
                <a:cxn ang="0">
                  <a:pos x="122" y="110"/>
                </a:cxn>
                <a:cxn ang="0">
                  <a:pos x="66" y="102"/>
                </a:cxn>
                <a:cxn ang="0">
                  <a:pos x="130" y="38"/>
                </a:cxn>
                <a:cxn ang="0">
                  <a:pos x="170" y="70"/>
                </a:cxn>
                <a:cxn ang="0">
                  <a:pos x="146" y="86"/>
                </a:cxn>
                <a:cxn ang="0">
                  <a:pos x="178" y="30"/>
                </a:cxn>
                <a:cxn ang="0">
                  <a:pos x="186" y="62"/>
                </a:cxn>
                <a:cxn ang="0">
                  <a:pos x="170" y="86"/>
                </a:cxn>
                <a:cxn ang="0">
                  <a:pos x="178" y="62"/>
                </a:cxn>
                <a:cxn ang="0">
                  <a:pos x="202" y="78"/>
                </a:cxn>
                <a:cxn ang="0">
                  <a:pos x="218" y="126"/>
                </a:cxn>
                <a:cxn ang="0">
                  <a:pos x="202" y="150"/>
                </a:cxn>
                <a:cxn ang="0">
                  <a:pos x="210" y="118"/>
                </a:cxn>
                <a:cxn ang="0">
                  <a:pos x="234" y="94"/>
                </a:cxn>
                <a:cxn ang="0">
                  <a:pos x="218" y="54"/>
                </a:cxn>
                <a:cxn ang="0">
                  <a:pos x="202" y="30"/>
                </a:cxn>
                <a:cxn ang="0">
                  <a:pos x="146" y="94"/>
                </a:cxn>
                <a:cxn ang="0">
                  <a:pos x="50" y="70"/>
                </a:cxn>
              </a:cxnLst>
              <a:rect l="0" t="0" r="r" b="b"/>
              <a:pathLst>
                <a:path w="256" h="178">
                  <a:moveTo>
                    <a:pt x="50" y="70"/>
                  </a:moveTo>
                  <a:cubicBezTo>
                    <a:pt x="69" y="76"/>
                    <a:pt x="105" y="79"/>
                    <a:pt x="66" y="118"/>
                  </a:cubicBezTo>
                  <a:cubicBezTo>
                    <a:pt x="59" y="125"/>
                    <a:pt x="19" y="95"/>
                    <a:pt x="18" y="94"/>
                  </a:cubicBezTo>
                  <a:cubicBezTo>
                    <a:pt x="13" y="86"/>
                    <a:pt x="0" y="79"/>
                    <a:pt x="2" y="70"/>
                  </a:cubicBezTo>
                  <a:cubicBezTo>
                    <a:pt x="8" y="41"/>
                    <a:pt x="48" y="59"/>
                    <a:pt x="58" y="62"/>
                  </a:cubicBezTo>
                  <a:cubicBezTo>
                    <a:pt x="54" y="68"/>
                    <a:pt x="31" y="119"/>
                    <a:pt x="10" y="78"/>
                  </a:cubicBezTo>
                  <a:cubicBezTo>
                    <a:pt x="3" y="65"/>
                    <a:pt x="46" y="41"/>
                    <a:pt x="50" y="38"/>
                  </a:cubicBezTo>
                  <a:cubicBezTo>
                    <a:pt x="86" y="62"/>
                    <a:pt x="88" y="96"/>
                    <a:pt x="122" y="118"/>
                  </a:cubicBezTo>
                  <a:cubicBezTo>
                    <a:pt x="142" y="178"/>
                    <a:pt x="83" y="153"/>
                    <a:pt x="50" y="142"/>
                  </a:cubicBezTo>
                  <a:cubicBezTo>
                    <a:pt x="113" y="79"/>
                    <a:pt x="91" y="64"/>
                    <a:pt x="122" y="110"/>
                  </a:cubicBezTo>
                  <a:cubicBezTo>
                    <a:pt x="91" y="141"/>
                    <a:pt x="82" y="149"/>
                    <a:pt x="66" y="102"/>
                  </a:cubicBezTo>
                  <a:cubicBezTo>
                    <a:pt x="78" y="53"/>
                    <a:pt x="91" y="64"/>
                    <a:pt x="130" y="38"/>
                  </a:cubicBezTo>
                  <a:cubicBezTo>
                    <a:pt x="141" y="42"/>
                    <a:pt x="175" y="47"/>
                    <a:pt x="170" y="70"/>
                  </a:cubicBezTo>
                  <a:cubicBezTo>
                    <a:pt x="168" y="79"/>
                    <a:pt x="154" y="81"/>
                    <a:pt x="146" y="86"/>
                  </a:cubicBezTo>
                  <a:cubicBezTo>
                    <a:pt x="134" y="51"/>
                    <a:pt x="144" y="41"/>
                    <a:pt x="178" y="30"/>
                  </a:cubicBezTo>
                  <a:cubicBezTo>
                    <a:pt x="181" y="41"/>
                    <a:pt x="188" y="51"/>
                    <a:pt x="186" y="62"/>
                  </a:cubicBezTo>
                  <a:cubicBezTo>
                    <a:pt x="185" y="72"/>
                    <a:pt x="180" y="86"/>
                    <a:pt x="170" y="86"/>
                  </a:cubicBezTo>
                  <a:cubicBezTo>
                    <a:pt x="162" y="86"/>
                    <a:pt x="175" y="70"/>
                    <a:pt x="178" y="62"/>
                  </a:cubicBezTo>
                  <a:cubicBezTo>
                    <a:pt x="186" y="67"/>
                    <a:pt x="197" y="70"/>
                    <a:pt x="202" y="78"/>
                  </a:cubicBezTo>
                  <a:cubicBezTo>
                    <a:pt x="211" y="92"/>
                    <a:pt x="218" y="126"/>
                    <a:pt x="218" y="126"/>
                  </a:cubicBezTo>
                  <a:cubicBezTo>
                    <a:pt x="213" y="134"/>
                    <a:pt x="209" y="157"/>
                    <a:pt x="202" y="150"/>
                  </a:cubicBezTo>
                  <a:cubicBezTo>
                    <a:pt x="194" y="142"/>
                    <a:pt x="205" y="128"/>
                    <a:pt x="210" y="118"/>
                  </a:cubicBezTo>
                  <a:cubicBezTo>
                    <a:pt x="216" y="108"/>
                    <a:pt x="226" y="102"/>
                    <a:pt x="234" y="94"/>
                  </a:cubicBezTo>
                  <a:cubicBezTo>
                    <a:pt x="256" y="29"/>
                    <a:pt x="237" y="111"/>
                    <a:pt x="218" y="54"/>
                  </a:cubicBezTo>
                  <a:cubicBezTo>
                    <a:pt x="207" y="21"/>
                    <a:pt x="253" y="13"/>
                    <a:pt x="202" y="30"/>
                  </a:cubicBezTo>
                  <a:cubicBezTo>
                    <a:pt x="112" y="0"/>
                    <a:pt x="181" y="44"/>
                    <a:pt x="146" y="94"/>
                  </a:cubicBezTo>
                  <a:cubicBezTo>
                    <a:pt x="111" y="144"/>
                    <a:pt x="70" y="87"/>
                    <a:pt x="50" y="7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8"/>
          <p:cNvGrpSpPr>
            <a:grpSpLocks/>
          </p:cNvGrpSpPr>
          <p:nvPr/>
        </p:nvGrpSpPr>
        <p:grpSpPr bwMode="auto">
          <a:xfrm>
            <a:off x="6443663" y="4025900"/>
            <a:ext cx="1400175" cy="915988"/>
            <a:chOff x="3826" y="2552"/>
            <a:chExt cx="882" cy="577"/>
          </a:xfrm>
        </p:grpSpPr>
        <p:grpSp>
          <p:nvGrpSpPr>
            <p:cNvPr id="13" name="Group 110"/>
            <p:cNvGrpSpPr>
              <a:grpSpLocks/>
            </p:cNvGrpSpPr>
            <p:nvPr/>
          </p:nvGrpSpPr>
          <p:grpSpPr bwMode="auto">
            <a:xfrm>
              <a:off x="4057" y="2552"/>
              <a:ext cx="651" cy="577"/>
              <a:chOff x="3969" y="2552"/>
              <a:chExt cx="651" cy="577"/>
            </a:xfrm>
          </p:grpSpPr>
          <p:grpSp>
            <p:nvGrpSpPr>
              <p:cNvPr id="14" name="Group 104"/>
              <p:cNvGrpSpPr>
                <a:grpSpLocks/>
              </p:cNvGrpSpPr>
              <p:nvPr/>
            </p:nvGrpSpPr>
            <p:grpSpPr bwMode="auto">
              <a:xfrm>
                <a:off x="3969" y="2902"/>
                <a:ext cx="635" cy="227"/>
                <a:chOff x="3969" y="2910"/>
                <a:chExt cx="227" cy="227"/>
              </a:xfrm>
            </p:grpSpPr>
            <p:grpSp>
              <p:nvGrpSpPr>
                <p:cNvPr id="15" name="Group 78"/>
                <p:cNvGrpSpPr>
                  <a:grpSpLocks/>
                </p:cNvGrpSpPr>
                <p:nvPr/>
              </p:nvGrpSpPr>
              <p:grpSpPr bwMode="auto">
                <a:xfrm>
                  <a:off x="3969" y="2910"/>
                  <a:ext cx="227" cy="227"/>
                  <a:chOff x="7240" y="2173"/>
                  <a:chExt cx="227" cy="227"/>
                </a:xfrm>
              </p:grpSpPr>
              <p:sp>
                <p:nvSpPr>
                  <p:cNvPr id="36768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7240" y="2173"/>
                    <a:ext cx="227" cy="227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6769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323" y="2176"/>
                    <a:ext cx="96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67690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4030" y="3129"/>
                  <a:ext cx="91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95"/>
              <p:cNvGrpSpPr>
                <a:grpSpLocks/>
              </p:cNvGrpSpPr>
              <p:nvPr/>
            </p:nvGrpSpPr>
            <p:grpSpPr bwMode="auto">
              <a:xfrm>
                <a:off x="3985" y="2552"/>
                <a:ext cx="635" cy="227"/>
                <a:chOff x="3969" y="2539"/>
                <a:chExt cx="227" cy="227"/>
              </a:xfrm>
            </p:grpSpPr>
            <p:grpSp>
              <p:nvGrpSpPr>
                <p:cNvPr id="17" name="Group 79"/>
                <p:cNvGrpSpPr>
                  <a:grpSpLocks/>
                </p:cNvGrpSpPr>
                <p:nvPr/>
              </p:nvGrpSpPr>
              <p:grpSpPr bwMode="auto">
                <a:xfrm>
                  <a:off x="3969" y="2539"/>
                  <a:ext cx="227" cy="227"/>
                  <a:chOff x="7235" y="1117"/>
                  <a:chExt cx="227" cy="227"/>
                </a:xfrm>
              </p:grpSpPr>
              <p:sp>
                <p:nvSpPr>
                  <p:cNvPr id="36768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7235" y="1117"/>
                    <a:ext cx="227" cy="227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6769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7312" y="1336"/>
                    <a:ext cx="96" cy="0"/>
                  </a:xfrm>
                  <a:prstGeom prst="line">
                    <a:avLst/>
                  </a:prstGeom>
                  <a:noFill/>
                  <a:ln w="63500">
                    <a:solidFill>
                      <a:srgbClr val="FF0000"/>
                    </a:solidFill>
                    <a:round/>
                    <a:headEnd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67710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4027" y="2544"/>
                  <a:ext cx="91" cy="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367741" name="Freeform 125"/>
            <p:cNvSpPr>
              <a:spLocks/>
            </p:cNvSpPr>
            <p:nvPr/>
          </p:nvSpPr>
          <p:spPr bwMode="auto">
            <a:xfrm>
              <a:off x="4152" y="2672"/>
              <a:ext cx="485" cy="36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16" y="128"/>
                </a:cxn>
                <a:cxn ang="0">
                  <a:pos x="40" y="320"/>
                </a:cxn>
                <a:cxn ang="0">
                  <a:pos x="0" y="264"/>
                </a:cxn>
                <a:cxn ang="0">
                  <a:pos x="72" y="200"/>
                </a:cxn>
                <a:cxn ang="0">
                  <a:pos x="112" y="320"/>
                </a:cxn>
                <a:cxn ang="0">
                  <a:pos x="112" y="144"/>
                </a:cxn>
                <a:cxn ang="0">
                  <a:pos x="64" y="136"/>
                </a:cxn>
                <a:cxn ang="0">
                  <a:pos x="96" y="128"/>
                </a:cxn>
                <a:cxn ang="0">
                  <a:pos x="240" y="112"/>
                </a:cxn>
                <a:cxn ang="0">
                  <a:pos x="136" y="104"/>
                </a:cxn>
                <a:cxn ang="0">
                  <a:pos x="208" y="144"/>
                </a:cxn>
                <a:cxn ang="0">
                  <a:pos x="168" y="184"/>
                </a:cxn>
                <a:cxn ang="0">
                  <a:pos x="232" y="352"/>
                </a:cxn>
                <a:cxn ang="0">
                  <a:pos x="184" y="328"/>
                </a:cxn>
                <a:cxn ang="0">
                  <a:pos x="336" y="160"/>
                </a:cxn>
                <a:cxn ang="0">
                  <a:pos x="232" y="136"/>
                </a:cxn>
                <a:cxn ang="0">
                  <a:pos x="280" y="104"/>
                </a:cxn>
                <a:cxn ang="0">
                  <a:pos x="304" y="24"/>
                </a:cxn>
                <a:cxn ang="0">
                  <a:pos x="232" y="192"/>
                </a:cxn>
                <a:cxn ang="0">
                  <a:pos x="272" y="304"/>
                </a:cxn>
                <a:cxn ang="0">
                  <a:pos x="296" y="264"/>
                </a:cxn>
                <a:cxn ang="0">
                  <a:pos x="384" y="352"/>
                </a:cxn>
                <a:cxn ang="0">
                  <a:pos x="368" y="320"/>
                </a:cxn>
                <a:cxn ang="0">
                  <a:pos x="312" y="208"/>
                </a:cxn>
                <a:cxn ang="0">
                  <a:pos x="352" y="128"/>
                </a:cxn>
                <a:cxn ang="0">
                  <a:pos x="328" y="160"/>
                </a:cxn>
                <a:cxn ang="0">
                  <a:pos x="320" y="128"/>
                </a:cxn>
                <a:cxn ang="0">
                  <a:pos x="320" y="32"/>
                </a:cxn>
                <a:cxn ang="0">
                  <a:pos x="360" y="40"/>
                </a:cxn>
                <a:cxn ang="0">
                  <a:pos x="392" y="64"/>
                </a:cxn>
                <a:cxn ang="0">
                  <a:pos x="344" y="168"/>
                </a:cxn>
                <a:cxn ang="0">
                  <a:pos x="376" y="216"/>
                </a:cxn>
                <a:cxn ang="0">
                  <a:pos x="424" y="344"/>
                </a:cxn>
                <a:cxn ang="0">
                  <a:pos x="328" y="240"/>
                </a:cxn>
                <a:cxn ang="0">
                  <a:pos x="336" y="96"/>
                </a:cxn>
                <a:cxn ang="0">
                  <a:pos x="256" y="32"/>
                </a:cxn>
                <a:cxn ang="0">
                  <a:pos x="88" y="176"/>
                </a:cxn>
                <a:cxn ang="0">
                  <a:pos x="64" y="200"/>
                </a:cxn>
              </a:cxnLst>
              <a:rect l="0" t="0" r="r" b="b"/>
              <a:pathLst>
                <a:path w="485" h="360">
                  <a:moveTo>
                    <a:pt x="40" y="120"/>
                  </a:moveTo>
                  <a:cubicBezTo>
                    <a:pt x="21" y="63"/>
                    <a:pt x="15" y="73"/>
                    <a:pt x="48" y="24"/>
                  </a:cubicBezTo>
                  <a:cubicBezTo>
                    <a:pt x="101" y="59"/>
                    <a:pt x="121" y="203"/>
                    <a:pt x="40" y="176"/>
                  </a:cubicBezTo>
                  <a:cubicBezTo>
                    <a:pt x="39" y="175"/>
                    <a:pt x="9" y="135"/>
                    <a:pt x="16" y="128"/>
                  </a:cubicBezTo>
                  <a:cubicBezTo>
                    <a:pt x="28" y="116"/>
                    <a:pt x="64" y="112"/>
                    <a:pt x="64" y="112"/>
                  </a:cubicBezTo>
                  <a:cubicBezTo>
                    <a:pt x="87" y="181"/>
                    <a:pt x="80" y="260"/>
                    <a:pt x="40" y="320"/>
                  </a:cubicBezTo>
                  <a:cubicBezTo>
                    <a:pt x="32" y="317"/>
                    <a:pt x="21" y="319"/>
                    <a:pt x="16" y="312"/>
                  </a:cubicBezTo>
                  <a:cubicBezTo>
                    <a:pt x="6" y="298"/>
                    <a:pt x="0" y="264"/>
                    <a:pt x="0" y="264"/>
                  </a:cubicBezTo>
                  <a:cubicBezTo>
                    <a:pt x="4" y="251"/>
                    <a:pt x="11" y="224"/>
                    <a:pt x="24" y="216"/>
                  </a:cubicBezTo>
                  <a:cubicBezTo>
                    <a:pt x="38" y="207"/>
                    <a:pt x="72" y="200"/>
                    <a:pt x="72" y="200"/>
                  </a:cubicBezTo>
                  <a:cubicBezTo>
                    <a:pt x="93" y="203"/>
                    <a:pt x="125" y="189"/>
                    <a:pt x="136" y="208"/>
                  </a:cubicBezTo>
                  <a:cubicBezTo>
                    <a:pt x="162" y="253"/>
                    <a:pt x="133" y="289"/>
                    <a:pt x="112" y="320"/>
                  </a:cubicBezTo>
                  <a:cubicBezTo>
                    <a:pt x="88" y="296"/>
                    <a:pt x="75" y="280"/>
                    <a:pt x="64" y="248"/>
                  </a:cubicBezTo>
                  <a:cubicBezTo>
                    <a:pt x="76" y="201"/>
                    <a:pt x="73" y="170"/>
                    <a:pt x="112" y="144"/>
                  </a:cubicBezTo>
                  <a:cubicBezTo>
                    <a:pt x="154" y="172"/>
                    <a:pt x="140" y="184"/>
                    <a:pt x="104" y="208"/>
                  </a:cubicBezTo>
                  <a:cubicBezTo>
                    <a:pt x="67" y="153"/>
                    <a:pt x="78" y="178"/>
                    <a:pt x="64" y="136"/>
                  </a:cubicBezTo>
                  <a:cubicBezTo>
                    <a:pt x="70" y="66"/>
                    <a:pt x="57" y="37"/>
                    <a:pt x="120" y="16"/>
                  </a:cubicBezTo>
                  <a:cubicBezTo>
                    <a:pt x="129" y="60"/>
                    <a:pt x="151" y="110"/>
                    <a:pt x="96" y="128"/>
                  </a:cubicBezTo>
                  <a:cubicBezTo>
                    <a:pt x="69" y="46"/>
                    <a:pt x="160" y="16"/>
                    <a:pt x="224" y="0"/>
                  </a:cubicBezTo>
                  <a:cubicBezTo>
                    <a:pt x="270" y="30"/>
                    <a:pt x="266" y="18"/>
                    <a:pt x="240" y="112"/>
                  </a:cubicBezTo>
                  <a:cubicBezTo>
                    <a:pt x="235" y="131"/>
                    <a:pt x="208" y="160"/>
                    <a:pt x="208" y="160"/>
                  </a:cubicBezTo>
                  <a:cubicBezTo>
                    <a:pt x="179" y="150"/>
                    <a:pt x="136" y="104"/>
                    <a:pt x="136" y="104"/>
                  </a:cubicBezTo>
                  <a:cubicBezTo>
                    <a:pt x="146" y="64"/>
                    <a:pt x="134" y="38"/>
                    <a:pt x="176" y="24"/>
                  </a:cubicBezTo>
                  <a:cubicBezTo>
                    <a:pt x="236" y="44"/>
                    <a:pt x="215" y="81"/>
                    <a:pt x="208" y="144"/>
                  </a:cubicBezTo>
                  <a:cubicBezTo>
                    <a:pt x="200" y="216"/>
                    <a:pt x="209" y="191"/>
                    <a:pt x="184" y="240"/>
                  </a:cubicBezTo>
                  <a:cubicBezTo>
                    <a:pt x="177" y="236"/>
                    <a:pt x="118" y="206"/>
                    <a:pt x="168" y="184"/>
                  </a:cubicBezTo>
                  <a:cubicBezTo>
                    <a:pt x="188" y="175"/>
                    <a:pt x="211" y="189"/>
                    <a:pt x="232" y="192"/>
                  </a:cubicBezTo>
                  <a:cubicBezTo>
                    <a:pt x="247" y="251"/>
                    <a:pt x="254" y="268"/>
                    <a:pt x="232" y="352"/>
                  </a:cubicBezTo>
                  <a:cubicBezTo>
                    <a:pt x="230" y="360"/>
                    <a:pt x="216" y="348"/>
                    <a:pt x="208" y="344"/>
                  </a:cubicBezTo>
                  <a:cubicBezTo>
                    <a:pt x="199" y="340"/>
                    <a:pt x="192" y="333"/>
                    <a:pt x="184" y="328"/>
                  </a:cubicBezTo>
                  <a:cubicBezTo>
                    <a:pt x="170" y="307"/>
                    <a:pt x="145" y="274"/>
                    <a:pt x="168" y="248"/>
                  </a:cubicBezTo>
                  <a:cubicBezTo>
                    <a:pt x="194" y="218"/>
                    <a:pt x="295" y="174"/>
                    <a:pt x="336" y="160"/>
                  </a:cubicBezTo>
                  <a:cubicBezTo>
                    <a:pt x="373" y="216"/>
                    <a:pt x="348" y="209"/>
                    <a:pt x="296" y="200"/>
                  </a:cubicBezTo>
                  <a:cubicBezTo>
                    <a:pt x="269" y="182"/>
                    <a:pt x="255" y="159"/>
                    <a:pt x="232" y="136"/>
                  </a:cubicBezTo>
                  <a:cubicBezTo>
                    <a:pt x="206" y="59"/>
                    <a:pt x="238" y="30"/>
                    <a:pt x="304" y="8"/>
                  </a:cubicBezTo>
                  <a:cubicBezTo>
                    <a:pt x="314" y="50"/>
                    <a:pt x="318" y="78"/>
                    <a:pt x="280" y="104"/>
                  </a:cubicBezTo>
                  <a:cubicBezTo>
                    <a:pt x="248" y="56"/>
                    <a:pt x="226" y="52"/>
                    <a:pt x="280" y="16"/>
                  </a:cubicBezTo>
                  <a:cubicBezTo>
                    <a:pt x="288" y="19"/>
                    <a:pt x="298" y="18"/>
                    <a:pt x="304" y="24"/>
                  </a:cubicBezTo>
                  <a:cubicBezTo>
                    <a:pt x="346" y="66"/>
                    <a:pt x="297" y="215"/>
                    <a:pt x="248" y="248"/>
                  </a:cubicBezTo>
                  <a:cubicBezTo>
                    <a:pt x="223" y="240"/>
                    <a:pt x="194" y="239"/>
                    <a:pt x="232" y="192"/>
                  </a:cubicBezTo>
                  <a:cubicBezTo>
                    <a:pt x="237" y="185"/>
                    <a:pt x="248" y="197"/>
                    <a:pt x="256" y="200"/>
                  </a:cubicBezTo>
                  <a:cubicBezTo>
                    <a:pt x="297" y="241"/>
                    <a:pt x="289" y="245"/>
                    <a:pt x="272" y="304"/>
                  </a:cubicBezTo>
                  <a:cubicBezTo>
                    <a:pt x="264" y="301"/>
                    <a:pt x="248" y="304"/>
                    <a:pt x="248" y="296"/>
                  </a:cubicBezTo>
                  <a:cubicBezTo>
                    <a:pt x="248" y="276"/>
                    <a:pt x="284" y="268"/>
                    <a:pt x="296" y="264"/>
                  </a:cubicBezTo>
                  <a:cubicBezTo>
                    <a:pt x="357" y="272"/>
                    <a:pt x="378" y="256"/>
                    <a:pt x="392" y="312"/>
                  </a:cubicBezTo>
                  <a:cubicBezTo>
                    <a:pt x="389" y="325"/>
                    <a:pt x="394" y="342"/>
                    <a:pt x="384" y="352"/>
                  </a:cubicBezTo>
                  <a:cubicBezTo>
                    <a:pt x="378" y="358"/>
                    <a:pt x="364" y="352"/>
                    <a:pt x="360" y="344"/>
                  </a:cubicBezTo>
                  <a:cubicBezTo>
                    <a:pt x="356" y="336"/>
                    <a:pt x="365" y="328"/>
                    <a:pt x="368" y="320"/>
                  </a:cubicBezTo>
                  <a:cubicBezTo>
                    <a:pt x="347" y="292"/>
                    <a:pt x="341" y="287"/>
                    <a:pt x="328" y="256"/>
                  </a:cubicBezTo>
                  <a:cubicBezTo>
                    <a:pt x="322" y="240"/>
                    <a:pt x="312" y="208"/>
                    <a:pt x="312" y="208"/>
                  </a:cubicBezTo>
                  <a:cubicBezTo>
                    <a:pt x="317" y="187"/>
                    <a:pt x="323" y="165"/>
                    <a:pt x="328" y="144"/>
                  </a:cubicBezTo>
                  <a:cubicBezTo>
                    <a:pt x="330" y="135"/>
                    <a:pt x="362" y="128"/>
                    <a:pt x="352" y="128"/>
                  </a:cubicBezTo>
                  <a:cubicBezTo>
                    <a:pt x="335" y="128"/>
                    <a:pt x="320" y="139"/>
                    <a:pt x="304" y="144"/>
                  </a:cubicBezTo>
                  <a:cubicBezTo>
                    <a:pt x="312" y="149"/>
                    <a:pt x="319" y="162"/>
                    <a:pt x="328" y="160"/>
                  </a:cubicBezTo>
                  <a:cubicBezTo>
                    <a:pt x="339" y="158"/>
                    <a:pt x="355" y="147"/>
                    <a:pt x="352" y="136"/>
                  </a:cubicBezTo>
                  <a:cubicBezTo>
                    <a:pt x="349" y="125"/>
                    <a:pt x="331" y="131"/>
                    <a:pt x="320" y="128"/>
                  </a:cubicBezTo>
                  <a:cubicBezTo>
                    <a:pt x="312" y="126"/>
                    <a:pt x="304" y="123"/>
                    <a:pt x="296" y="120"/>
                  </a:cubicBezTo>
                  <a:cubicBezTo>
                    <a:pt x="283" y="81"/>
                    <a:pt x="285" y="55"/>
                    <a:pt x="320" y="32"/>
                  </a:cubicBezTo>
                  <a:cubicBezTo>
                    <a:pt x="331" y="35"/>
                    <a:pt x="343" y="34"/>
                    <a:pt x="352" y="40"/>
                  </a:cubicBezTo>
                  <a:cubicBezTo>
                    <a:pt x="365" y="49"/>
                    <a:pt x="378" y="93"/>
                    <a:pt x="360" y="40"/>
                  </a:cubicBezTo>
                  <a:cubicBezTo>
                    <a:pt x="368" y="35"/>
                    <a:pt x="376" y="18"/>
                    <a:pt x="384" y="24"/>
                  </a:cubicBezTo>
                  <a:cubicBezTo>
                    <a:pt x="395" y="32"/>
                    <a:pt x="388" y="51"/>
                    <a:pt x="392" y="64"/>
                  </a:cubicBezTo>
                  <a:cubicBezTo>
                    <a:pt x="396" y="80"/>
                    <a:pt x="408" y="112"/>
                    <a:pt x="408" y="112"/>
                  </a:cubicBezTo>
                  <a:cubicBezTo>
                    <a:pt x="389" y="140"/>
                    <a:pt x="376" y="157"/>
                    <a:pt x="344" y="168"/>
                  </a:cubicBezTo>
                  <a:cubicBezTo>
                    <a:pt x="329" y="123"/>
                    <a:pt x="352" y="133"/>
                    <a:pt x="384" y="144"/>
                  </a:cubicBezTo>
                  <a:cubicBezTo>
                    <a:pt x="408" y="181"/>
                    <a:pt x="399" y="181"/>
                    <a:pt x="376" y="216"/>
                  </a:cubicBezTo>
                  <a:cubicBezTo>
                    <a:pt x="395" y="219"/>
                    <a:pt x="414" y="217"/>
                    <a:pt x="432" y="224"/>
                  </a:cubicBezTo>
                  <a:cubicBezTo>
                    <a:pt x="485" y="245"/>
                    <a:pt x="461" y="319"/>
                    <a:pt x="424" y="344"/>
                  </a:cubicBezTo>
                  <a:cubicBezTo>
                    <a:pt x="359" y="336"/>
                    <a:pt x="353" y="338"/>
                    <a:pt x="320" y="288"/>
                  </a:cubicBezTo>
                  <a:cubicBezTo>
                    <a:pt x="323" y="272"/>
                    <a:pt x="321" y="255"/>
                    <a:pt x="328" y="240"/>
                  </a:cubicBezTo>
                  <a:cubicBezTo>
                    <a:pt x="344" y="208"/>
                    <a:pt x="376" y="240"/>
                    <a:pt x="328" y="208"/>
                  </a:cubicBezTo>
                  <a:cubicBezTo>
                    <a:pt x="340" y="171"/>
                    <a:pt x="352" y="135"/>
                    <a:pt x="336" y="96"/>
                  </a:cubicBezTo>
                  <a:cubicBezTo>
                    <a:pt x="329" y="78"/>
                    <a:pt x="315" y="64"/>
                    <a:pt x="304" y="48"/>
                  </a:cubicBezTo>
                  <a:cubicBezTo>
                    <a:pt x="295" y="34"/>
                    <a:pt x="256" y="32"/>
                    <a:pt x="256" y="32"/>
                  </a:cubicBezTo>
                  <a:cubicBezTo>
                    <a:pt x="139" y="61"/>
                    <a:pt x="300" y="233"/>
                    <a:pt x="184" y="272"/>
                  </a:cubicBezTo>
                  <a:cubicBezTo>
                    <a:pt x="130" y="259"/>
                    <a:pt x="105" y="228"/>
                    <a:pt x="88" y="176"/>
                  </a:cubicBezTo>
                  <a:cubicBezTo>
                    <a:pt x="78" y="97"/>
                    <a:pt x="91" y="97"/>
                    <a:pt x="32" y="136"/>
                  </a:cubicBezTo>
                  <a:cubicBezTo>
                    <a:pt x="21" y="182"/>
                    <a:pt x="8" y="200"/>
                    <a:pt x="64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67742" name="Freeform 126"/>
            <p:cNvSpPr>
              <a:spLocks/>
            </p:cNvSpPr>
            <p:nvPr/>
          </p:nvSpPr>
          <p:spPr bwMode="auto">
            <a:xfrm>
              <a:off x="3826" y="2682"/>
              <a:ext cx="222" cy="329"/>
            </a:xfrm>
            <a:custGeom>
              <a:avLst/>
              <a:gdLst/>
              <a:ahLst/>
              <a:cxnLst>
                <a:cxn ang="0">
                  <a:pos x="142" y="38"/>
                </a:cxn>
                <a:cxn ang="0">
                  <a:pos x="94" y="30"/>
                </a:cxn>
                <a:cxn ang="0">
                  <a:pos x="86" y="6"/>
                </a:cxn>
                <a:cxn ang="0">
                  <a:pos x="150" y="14"/>
                </a:cxn>
                <a:cxn ang="0">
                  <a:pos x="190" y="46"/>
                </a:cxn>
                <a:cxn ang="0">
                  <a:pos x="94" y="94"/>
                </a:cxn>
                <a:cxn ang="0">
                  <a:pos x="182" y="94"/>
                </a:cxn>
                <a:cxn ang="0">
                  <a:pos x="78" y="126"/>
                </a:cxn>
                <a:cxn ang="0">
                  <a:pos x="158" y="102"/>
                </a:cxn>
                <a:cxn ang="0">
                  <a:pos x="222" y="118"/>
                </a:cxn>
                <a:cxn ang="0">
                  <a:pos x="206" y="142"/>
                </a:cxn>
                <a:cxn ang="0">
                  <a:pos x="174" y="150"/>
                </a:cxn>
                <a:cxn ang="0">
                  <a:pos x="182" y="174"/>
                </a:cxn>
                <a:cxn ang="0">
                  <a:pos x="158" y="190"/>
                </a:cxn>
                <a:cxn ang="0">
                  <a:pos x="110" y="182"/>
                </a:cxn>
                <a:cxn ang="0">
                  <a:pos x="150" y="190"/>
                </a:cxn>
                <a:cxn ang="0">
                  <a:pos x="150" y="238"/>
                </a:cxn>
                <a:cxn ang="0">
                  <a:pos x="102" y="230"/>
                </a:cxn>
                <a:cxn ang="0">
                  <a:pos x="198" y="238"/>
                </a:cxn>
                <a:cxn ang="0">
                  <a:pos x="62" y="278"/>
                </a:cxn>
                <a:cxn ang="0">
                  <a:pos x="126" y="310"/>
                </a:cxn>
                <a:cxn ang="0">
                  <a:pos x="54" y="326"/>
                </a:cxn>
                <a:cxn ang="0">
                  <a:pos x="54" y="246"/>
                </a:cxn>
                <a:cxn ang="0">
                  <a:pos x="150" y="254"/>
                </a:cxn>
                <a:cxn ang="0">
                  <a:pos x="126" y="270"/>
                </a:cxn>
                <a:cxn ang="0">
                  <a:pos x="94" y="262"/>
                </a:cxn>
                <a:cxn ang="0">
                  <a:pos x="46" y="230"/>
                </a:cxn>
                <a:cxn ang="0">
                  <a:pos x="94" y="158"/>
                </a:cxn>
                <a:cxn ang="0">
                  <a:pos x="126" y="166"/>
                </a:cxn>
                <a:cxn ang="0">
                  <a:pos x="118" y="198"/>
                </a:cxn>
                <a:cxn ang="0">
                  <a:pos x="78" y="190"/>
                </a:cxn>
                <a:cxn ang="0">
                  <a:pos x="86" y="110"/>
                </a:cxn>
                <a:cxn ang="0">
                  <a:pos x="54" y="102"/>
                </a:cxn>
                <a:cxn ang="0">
                  <a:pos x="62" y="46"/>
                </a:cxn>
                <a:cxn ang="0">
                  <a:pos x="142" y="38"/>
                </a:cxn>
              </a:cxnLst>
              <a:rect l="0" t="0" r="r" b="b"/>
              <a:pathLst>
                <a:path w="222" h="329">
                  <a:moveTo>
                    <a:pt x="142" y="38"/>
                  </a:moveTo>
                  <a:cubicBezTo>
                    <a:pt x="126" y="35"/>
                    <a:pt x="108" y="38"/>
                    <a:pt x="94" y="30"/>
                  </a:cubicBezTo>
                  <a:cubicBezTo>
                    <a:pt x="87" y="26"/>
                    <a:pt x="78" y="8"/>
                    <a:pt x="86" y="6"/>
                  </a:cubicBezTo>
                  <a:cubicBezTo>
                    <a:pt x="107" y="0"/>
                    <a:pt x="129" y="11"/>
                    <a:pt x="150" y="14"/>
                  </a:cubicBezTo>
                  <a:cubicBezTo>
                    <a:pt x="95" y="51"/>
                    <a:pt x="156" y="35"/>
                    <a:pt x="190" y="46"/>
                  </a:cubicBezTo>
                  <a:cubicBezTo>
                    <a:pt x="218" y="131"/>
                    <a:pt x="172" y="101"/>
                    <a:pt x="94" y="94"/>
                  </a:cubicBezTo>
                  <a:cubicBezTo>
                    <a:pt x="112" y="39"/>
                    <a:pt x="149" y="72"/>
                    <a:pt x="182" y="94"/>
                  </a:cubicBezTo>
                  <a:cubicBezTo>
                    <a:pt x="204" y="161"/>
                    <a:pt x="117" y="130"/>
                    <a:pt x="78" y="126"/>
                  </a:cubicBezTo>
                  <a:cubicBezTo>
                    <a:pt x="60" y="73"/>
                    <a:pt x="118" y="94"/>
                    <a:pt x="158" y="102"/>
                  </a:cubicBezTo>
                  <a:cubicBezTo>
                    <a:pt x="180" y="106"/>
                    <a:pt x="222" y="118"/>
                    <a:pt x="222" y="118"/>
                  </a:cubicBezTo>
                  <a:cubicBezTo>
                    <a:pt x="217" y="126"/>
                    <a:pt x="206" y="142"/>
                    <a:pt x="206" y="142"/>
                  </a:cubicBezTo>
                  <a:cubicBezTo>
                    <a:pt x="136" y="119"/>
                    <a:pt x="156" y="115"/>
                    <a:pt x="174" y="150"/>
                  </a:cubicBezTo>
                  <a:cubicBezTo>
                    <a:pt x="178" y="158"/>
                    <a:pt x="179" y="166"/>
                    <a:pt x="182" y="174"/>
                  </a:cubicBezTo>
                  <a:cubicBezTo>
                    <a:pt x="174" y="179"/>
                    <a:pt x="168" y="189"/>
                    <a:pt x="158" y="190"/>
                  </a:cubicBezTo>
                  <a:cubicBezTo>
                    <a:pt x="142" y="192"/>
                    <a:pt x="126" y="182"/>
                    <a:pt x="110" y="182"/>
                  </a:cubicBezTo>
                  <a:cubicBezTo>
                    <a:pt x="96" y="182"/>
                    <a:pt x="137" y="187"/>
                    <a:pt x="150" y="190"/>
                  </a:cubicBezTo>
                  <a:cubicBezTo>
                    <a:pt x="152" y="196"/>
                    <a:pt x="169" y="232"/>
                    <a:pt x="150" y="238"/>
                  </a:cubicBezTo>
                  <a:cubicBezTo>
                    <a:pt x="134" y="242"/>
                    <a:pt x="86" y="230"/>
                    <a:pt x="102" y="230"/>
                  </a:cubicBezTo>
                  <a:cubicBezTo>
                    <a:pt x="134" y="230"/>
                    <a:pt x="166" y="235"/>
                    <a:pt x="198" y="238"/>
                  </a:cubicBezTo>
                  <a:cubicBezTo>
                    <a:pt x="180" y="312"/>
                    <a:pt x="141" y="284"/>
                    <a:pt x="62" y="278"/>
                  </a:cubicBezTo>
                  <a:cubicBezTo>
                    <a:pt x="86" y="270"/>
                    <a:pt x="168" y="258"/>
                    <a:pt x="126" y="310"/>
                  </a:cubicBezTo>
                  <a:cubicBezTo>
                    <a:pt x="111" y="329"/>
                    <a:pt x="78" y="322"/>
                    <a:pt x="54" y="326"/>
                  </a:cubicBezTo>
                  <a:cubicBezTo>
                    <a:pt x="18" y="302"/>
                    <a:pt x="0" y="264"/>
                    <a:pt x="54" y="246"/>
                  </a:cubicBezTo>
                  <a:cubicBezTo>
                    <a:pt x="86" y="249"/>
                    <a:pt x="120" y="244"/>
                    <a:pt x="150" y="254"/>
                  </a:cubicBezTo>
                  <a:cubicBezTo>
                    <a:pt x="159" y="257"/>
                    <a:pt x="136" y="269"/>
                    <a:pt x="126" y="270"/>
                  </a:cubicBezTo>
                  <a:cubicBezTo>
                    <a:pt x="115" y="272"/>
                    <a:pt x="105" y="265"/>
                    <a:pt x="94" y="262"/>
                  </a:cubicBezTo>
                  <a:cubicBezTo>
                    <a:pt x="78" y="251"/>
                    <a:pt x="42" y="249"/>
                    <a:pt x="46" y="230"/>
                  </a:cubicBezTo>
                  <a:cubicBezTo>
                    <a:pt x="54" y="190"/>
                    <a:pt x="54" y="171"/>
                    <a:pt x="94" y="158"/>
                  </a:cubicBezTo>
                  <a:cubicBezTo>
                    <a:pt x="105" y="161"/>
                    <a:pt x="120" y="157"/>
                    <a:pt x="126" y="166"/>
                  </a:cubicBezTo>
                  <a:cubicBezTo>
                    <a:pt x="132" y="175"/>
                    <a:pt x="128" y="193"/>
                    <a:pt x="118" y="198"/>
                  </a:cubicBezTo>
                  <a:cubicBezTo>
                    <a:pt x="106" y="204"/>
                    <a:pt x="91" y="193"/>
                    <a:pt x="78" y="190"/>
                  </a:cubicBezTo>
                  <a:cubicBezTo>
                    <a:pt x="68" y="159"/>
                    <a:pt x="76" y="140"/>
                    <a:pt x="86" y="110"/>
                  </a:cubicBezTo>
                  <a:cubicBezTo>
                    <a:pt x="151" y="132"/>
                    <a:pt x="65" y="106"/>
                    <a:pt x="54" y="102"/>
                  </a:cubicBezTo>
                  <a:cubicBezTo>
                    <a:pt x="57" y="83"/>
                    <a:pt x="47" y="57"/>
                    <a:pt x="62" y="46"/>
                  </a:cubicBezTo>
                  <a:cubicBezTo>
                    <a:pt x="84" y="30"/>
                    <a:pt x="142" y="38"/>
                    <a:pt x="142" y="3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5" grpId="0" animBg="1"/>
      <p:bldP spid="367641" grpId="0" animBg="1"/>
      <p:bldP spid="367675" grpId="0" animBg="1"/>
      <p:bldP spid="367738" grpId="0"/>
      <p:bldP spid="367738" grpId="1"/>
      <p:bldP spid="3677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2800" dirty="0" smtClean="0"/>
              <a:t>Condensed helium atoms (low mass, weak attraction) = “Quantum Fluids and Solids”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r>
              <a:rPr lang="en-GB" dirty="0" err="1" smtClean="0"/>
              <a:t>Superfluid</a:t>
            </a:r>
            <a:r>
              <a:rPr lang="en-GB" dirty="0" smtClean="0"/>
              <a:t> </a:t>
            </a:r>
            <a:r>
              <a:rPr lang="en-GB" baseline="30000" dirty="0" smtClean="0"/>
              <a:t>4</a:t>
            </a:r>
            <a:r>
              <a:rPr lang="en-GB" dirty="0" smtClean="0"/>
              <a:t>He – simple o. p., only one type of top. defects: quantized vortices, coherent mass flow</a:t>
            </a:r>
          </a:p>
          <a:p>
            <a:endParaRPr lang="en-GB" dirty="0" smtClean="0"/>
          </a:p>
          <a:p>
            <a:r>
              <a:rPr lang="en-GB" dirty="0" err="1" smtClean="0"/>
              <a:t>Superfluid</a:t>
            </a:r>
            <a:r>
              <a:rPr lang="en-GB" dirty="0" smtClean="0"/>
              <a:t> </a:t>
            </a:r>
            <a:r>
              <a:rPr lang="en-GB" baseline="30000" dirty="0" smtClean="0"/>
              <a:t>3</a:t>
            </a:r>
            <a:r>
              <a:rPr lang="en-GB" dirty="0" smtClean="0"/>
              <a:t>He – multi-component o. p. (Cooper pairs with orbital and spin angular momentum), various top. defects, coherent mass and spin flow</a:t>
            </a:r>
          </a:p>
          <a:p>
            <a:endParaRPr lang="en-GB" dirty="0" smtClean="0"/>
          </a:p>
          <a:p>
            <a:r>
              <a:rPr lang="en-GB" dirty="0" smtClean="0"/>
              <a:t>Solid helium – broken translational invariance, anisotropic o. p., various top. defects, quantum dynamics, optimistic proposals of coherent mass flow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268760"/>
            <a:ext cx="646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(substantial zero-point motion and particle exchange at </a:t>
            </a:r>
            <a:r>
              <a:rPr lang="en-GB" i="1" dirty="0" smtClean="0">
                <a:latin typeface="+mn-lt"/>
              </a:rPr>
              <a:t>T</a:t>
            </a:r>
            <a:r>
              <a:rPr lang="en-GB" dirty="0" smtClean="0">
                <a:latin typeface="+mn-lt"/>
              </a:rPr>
              <a:t> = 0)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437456" y="44450"/>
            <a:ext cx="990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/>
              <a:t>Free decay of quasi-classical turbulence (dominant large-scale flow)</a:t>
            </a:r>
            <a:endParaRPr lang="en-GB" sz="2400" dirty="0"/>
          </a:p>
        </p:txBody>
      </p:sp>
      <p:grpSp>
        <p:nvGrpSpPr>
          <p:cNvPr id="4" name="Group 1737"/>
          <p:cNvGrpSpPr/>
          <p:nvPr/>
        </p:nvGrpSpPr>
        <p:grpSpPr>
          <a:xfrm>
            <a:off x="3203848" y="2492896"/>
            <a:ext cx="5251450" cy="4111625"/>
            <a:chOff x="1819275" y="2355850"/>
            <a:chExt cx="5251450" cy="4111625"/>
          </a:xfrm>
        </p:grpSpPr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1819275" y="2355850"/>
            <a:ext cx="5251450" cy="4111625"/>
          </p:xfrm>
          <a:graphic>
            <a:graphicData uri="http://schemas.openxmlformats.org/presentationml/2006/ole">
              <p:oleObj spid="_x0000_s620546" name="Graph" r:id="rId3" imgW="3240360" imgH="2536920" progId="Origin50.Graph">
                <p:embed/>
              </p:oleObj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084168" y="4211796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t</a:t>
              </a:r>
              <a:r>
                <a:rPr lang="en-GB" dirty="0" smtClean="0"/>
                <a:t> </a:t>
              </a:r>
              <a:r>
                <a:rPr lang="en-GB" baseline="30000" dirty="0" smtClean="0"/>
                <a:t>-3/2</a:t>
              </a:r>
              <a:endParaRPr lang="en-GB" baseline="30000" dirty="0"/>
            </a:p>
          </p:txBody>
        </p:sp>
      </p:grpSp>
      <p:grpSp>
        <p:nvGrpSpPr>
          <p:cNvPr id="6" name="Group 1743"/>
          <p:cNvGrpSpPr>
            <a:grpSpLocks/>
          </p:cNvGrpSpPr>
          <p:nvPr/>
        </p:nvGrpSpPr>
        <p:grpSpPr bwMode="auto">
          <a:xfrm>
            <a:off x="1187624" y="620688"/>
            <a:ext cx="6769100" cy="1579562"/>
            <a:chOff x="68" y="3189"/>
            <a:chExt cx="4535" cy="1058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644" y="3574"/>
              <a:ext cx="923" cy="246"/>
            </a:xfrm>
            <a:custGeom>
              <a:avLst/>
              <a:gdLst/>
              <a:ahLst/>
              <a:cxnLst>
                <a:cxn ang="0">
                  <a:pos x="923" y="0"/>
                </a:cxn>
                <a:cxn ang="0">
                  <a:pos x="0" y="123"/>
                </a:cxn>
                <a:cxn ang="0">
                  <a:pos x="923" y="246"/>
                </a:cxn>
                <a:cxn ang="0">
                  <a:pos x="923" y="0"/>
                </a:cxn>
              </a:cxnLst>
              <a:rect l="0" t="0" r="r" b="b"/>
              <a:pathLst>
                <a:path w="923" h="246">
                  <a:moveTo>
                    <a:pt x="923" y="0"/>
                  </a:moveTo>
                  <a:lnTo>
                    <a:pt x="0" y="123"/>
                  </a:lnTo>
                  <a:lnTo>
                    <a:pt x="923" y="246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FC0A32"/>
            </a:solidFill>
            <a:ln w="0">
              <a:solidFill>
                <a:srgbClr val="FC0A3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843" y="3233"/>
              <a:ext cx="246" cy="9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921"/>
                </a:cxn>
                <a:cxn ang="0">
                  <a:pos x="246" y="0"/>
                </a:cxn>
                <a:cxn ang="0">
                  <a:pos x="0" y="0"/>
                </a:cxn>
              </a:cxnLst>
              <a:rect l="0" t="0" r="r" b="b"/>
              <a:pathLst>
                <a:path w="246" h="921">
                  <a:moveTo>
                    <a:pt x="0" y="0"/>
                  </a:moveTo>
                  <a:lnTo>
                    <a:pt x="123" y="92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FF00"/>
            </a:solidFill>
            <a:ln w="0">
              <a:solidFill>
                <a:srgbClr val="17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68" y="3189"/>
              <a:ext cx="4535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8" y="3189"/>
              <a:ext cx="4535" cy="1058"/>
              <a:chOff x="657" y="558"/>
              <a:chExt cx="4535" cy="1058"/>
            </a:xfrm>
          </p:grpSpPr>
          <p:sp>
            <p:nvSpPr>
              <p:cNvPr id="1538" name="Rectangle 15"/>
              <p:cNvSpPr>
                <a:spLocks noChangeArrowheads="1"/>
              </p:cNvSpPr>
              <p:nvPr/>
            </p:nvSpPr>
            <p:spPr bwMode="auto">
              <a:xfrm>
                <a:off x="657" y="558"/>
                <a:ext cx="4535" cy="105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" name="Freeform 16"/>
              <p:cNvSpPr>
                <a:spLocks/>
              </p:cNvSpPr>
              <p:nvPr/>
            </p:nvSpPr>
            <p:spPr bwMode="auto">
              <a:xfrm>
                <a:off x="4569" y="593"/>
                <a:ext cx="246" cy="9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921"/>
                  </a:cxn>
                  <a:cxn ang="0">
                    <a:pos x="246" y="0"/>
                  </a:cxn>
                  <a:cxn ang="0">
                    <a:pos x="0" y="0"/>
                  </a:cxn>
                </a:cxnLst>
                <a:rect l="0" t="0" r="r" b="b"/>
                <a:pathLst>
                  <a:path w="246" h="921">
                    <a:moveTo>
                      <a:pt x="0" y="0"/>
                    </a:moveTo>
                    <a:lnTo>
                      <a:pt x="123" y="921"/>
                    </a:lnTo>
                    <a:lnTo>
                      <a:pt x="2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FF00"/>
              </a:solidFill>
              <a:ln w="0">
                <a:solidFill>
                  <a:srgbClr val="17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" name="Freeform 17"/>
              <p:cNvSpPr>
                <a:spLocks/>
              </p:cNvSpPr>
              <p:nvPr/>
            </p:nvSpPr>
            <p:spPr bwMode="auto">
              <a:xfrm>
                <a:off x="4569" y="593"/>
                <a:ext cx="246" cy="9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921"/>
                  </a:cxn>
                  <a:cxn ang="0">
                    <a:pos x="246" y="0"/>
                  </a:cxn>
                  <a:cxn ang="0">
                    <a:pos x="0" y="0"/>
                  </a:cxn>
                </a:cxnLst>
                <a:rect l="0" t="0" r="r" b="b"/>
                <a:pathLst>
                  <a:path w="246" h="921">
                    <a:moveTo>
                      <a:pt x="0" y="0"/>
                    </a:moveTo>
                    <a:lnTo>
                      <a:pt x="123" y="921"/>
                    </a:lnTo>
                    <a:lnTo>
                      <a:pt x="246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17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1" name="Freeform 18"/>
              <p:cNvSpPr>
                <a:spLocks/>
              </p:cNvSpPr>
              <p:nvPr/>
            </p:nvSpPr>
            <p:spPr bwMode="auto">
              <a:xfrm>
                <a:off x="4283" y="662"/>
                <a:ext cx="674" cy="796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5" y="30"/>
                  </a:cxn>
                  <a:cxn ang="0">
                    <a:pos x="13" y="56"/>
                  </a:cxn>
                  <a:cxn ang="0">
                    <a:pos x="0" y="88"/>
                  </a:cxn>
                  <a:cxn ang="0">
                    <a:pos x="5" y="126"/>
                  </a:cxn>
                  <a:cxn ang="0">
                    <a:pos x="8" y="147"/>
                  </a:cxn>
                  <a:cxn ang="0">
                    <a:pos x="29" y="179"/>
                  </a:cxn>
                  <a:cxn ang="0">
                    <a:pos x="77" y="209"/>
                  </a:cxn>
                  <a:cxn ang="0">
                    <a:pos x="128" y="214"/>
                  </a:cxn>
                  <a:cxn ang="0">
                    <a:pos x="168" y="198"/>
                  </a:cxn>
                  <a:cxn ang="0">
                    <a:pos x="211" y="177"/>
                  </a:cxn>
                  <a:cxn ang="0">
                    <a:pos x="275" y="163"/>
                  </a:cxn>
                  <a:cxn ang="0">
                    <a:pos x="339" y="177"/>
                  </a:cxn>
                  <a:cxn ang="0">
                    <a:pos x="388" y="211"/>
                  </a:cxn>
                  <a:cxn ang="0">
                    <a:pos x="404" y="273"/>
                  </a:cxn>
                  <a:cxn ang="0">
                    <a:pos x="393" y="337"/>
                  </a:cxn>
                  <a:cxn ang="0">
                    <a:pos x="398" y="404"/>
                  </a:cxn>
                  <a:cxn ang="0">
                    <a:pos x="478" y="390"/>
                  </a:cxn>
                  <a:cxn ang="0">
                    <a:pos x="508" y="358"/>
                  </a:cxn>
                  <a:cxn ang="0">
                    <a:pos x="487" y="342"/>
                  </a:cxn>
                  <a:cxn ang="0">
                    <a:pos x="500" y="329"/>
                  </a:cxn>
                  <a:cxn ang="0">
                    <a:pos x="516" y="318"/>
                  </a:cxn>
                  <a:cxn ang="0">
                    <a:pos x="564" y="310"/>
                  </a:cxn>
                  <a:cxn ang="0">
                    <a:pos x="620" y="315"/>
                  </a:cxn>
                  <a:cxn ang="0">
                    <a:pos x="650" y="340"/>
                  </a:cxn>
                  <a:cxn ang="0">
                    <a:pos x="658" y="372"/>
                  </a:cxn>
                  <a:cxn ang="0">
                    <a:pos x="671" y="430"/>
                  </a:cxn>
                  <a:cxn ang="0">
                    <a:pos x="671" y="489"/>
                  </a:cxn>
                  <a:cxn ang="0">
                    <a:pos x="663" y="508"/>
                  </a:cxn>
                  <a:cxn ang="0">
                    <a:pos x="647" y="519"/>
                  </a:cxn>
                  <a:cxn ang="0">
                    <a:pos x="612" y="529"/>
                  </a:cxn>
                  <a:cxn ang="0">
                    <a:pos x="556" y="529"/>
                  </a:cxn>
                  <a:cxn ang="0">
                    <a:pos x="492" y="532"/>
                  </a:cxn>
                  <a:cxn ang="0">
                    <a:pos x="412" y="527"/>
                  </a:cxn>
                  <a:cxn ang="0">
                    <a:pos x="334" y="478"/>
                  </a:cxn>
                  <a:cxn ang="0">
                    <a:pos x="305" y="422"/>
                  </a:cxn>
                  <a:cxn ang="0">
                    <a:pos x="289" y="382"/>
                  </a:cxn>
                  <a:cxn ang="0">
                    <a:pos x="254" y="356"/>
                  </a:cxn>
                  <a:cxn ang="0">
                    <a:pos x="206" y="334"/>
                  </a:cxn>
                  <a:cxn ang="0">
                    <a:pos x="163" y="334"/>
                  </a:cxn>
                  <a:cxn ang="0">
                    <a:pos x="88" y="358"/>
                  </a:cxn>
                  <a:cxn ang="0">
                    <a:pos x="48" y="356"/>
                  </a:cxn>
                  <a:cxn ang="0">
                    <a:pos x="35" y="331"/>
                  </a:cxn>
                  <a:cxn ang="0">
                    <a:pos x="45" y="302"/>
                  </a:cxn>
                  <a:cxn ang="0">
                    <a:pos x="67" y="278"/>
                  </a:cxn>
                  <a:cxn ang="0">
                    <a:pos x="96" y="267"/>
                  </a:cxn>
                  <a:cxn ang="0">
                    <a:pos x="120" y="286"/>
                  </a:cxn>
                  <a:cxn ang="0">
                    <a:pos x="136" y="342"/>
                  </a:cxn>
                  <a:cxn ang="0">
                    <a:pos x="144" y="409"/>
                  </a:cxn>
                  <a:cxn ang="0">
                    <a:pos x="171" y="449"/>
                  </a:cxn>
                  <a:cxn ang="0">
                    <a:pos x="179" y="481"/>
                  </a:cxn>
                  <a:cxn ang="0">
                    <a:pos x="152" y="521"/>
                  </a:cxn>
                  <a:cxn ang="0">
                    <a:pos x="118" y="567"/>
                  </a:cxn>
                  <a:cxn ang="0">
                    <a:pos x="91" y="607"/>
                  </a:cxn>
                  <a:cxn ang="0">
                    <a:pos x="99" y="633"/>
                  </a:cxn>
                  <a:cxn ang="0">
                    <a:pos x="136" y="655"/>
                  </a:cxn>
                  <a:cxn ang="0">
                    <a:pos x="182" y="671"/>
                  </a:cxn>
                  <a:cxn ang="0">
                    <a:pos x="206" y="703"/>
                  </a:cxn>
                  <a:cxn ang="0">
                    <a:pos x="227" y="796"/>
                  </a:cxn>
                </a:cxnLst>
                <a:rect l="0" t="0" r="r" b="b"/>
                <a:pathLst>
                  <a:path w="674" h="796">
                    <a:moveTo>
                      <a:pt x="61" y="0"/>
                    </a:moveTo>
                    <a:lnTo>
                      <a:pt x="64" y="8"/>
                    </a:lnTo>
                    <a:lnTo>
                      <a:pt x="67" y="16"/>
                    </a:lnTo>
                    <a:lnTo>
                      <a:pt x="45" y="30"/>
                    </a:lnTo>
                    <a:lnTo>
                      <a:pt x="29" y="43"/>
                    </a:lnTo>
                    <a:lnTo>
                      <a:pt x="13" y="56"/>
                    </a:lnTo>
                    <a:lnTo>
                      <a:pt x="5" y="70"/>
                    </a:lnTo>
                    <a:lnTo>
                      <a:pt x="0" y="88"/>
                    </a:lnTo>
                    <a:lnTo>
                      <a:pt x="3" y="115"/>
                    </a:lnTo>
                    <a:lnTo>
                      <a:pt x="5" y="126"/>
                    </a:lnTo>
                    <a:lnTo>
                      <a:pt x="5" y="136"/>
                    </a:lnTo>
                    <a:lnTo>
                      <a:pt x="8" y="147"/>
                    </a:lnTo>
                    <a:lnTo>
                      <a:pt x="13" y="158"/>
                    </a:lnTo>
                    <a:lnTo>
                      <a:pt x="29" y="179"/>
                    </a:lnTo>
                    <a:lnTo>
                      <a:pt x="53" y="195"/>
                    </a:lnTo>
                    <a:lnTo>
                      <a:pt x="77" y="209"/>
                    </a:lnTo>
                    <a:lnTo>
                      <a:pt x="104" y="217"/>
                    </a:lnTo>
                    <a:lnTo>
                      <a:pt x="128" y="214"/>
                    </a:lnTo>
                    <a:lnTo>
                      <a:pt x="150" y="209"/>
                    </a:lnTo>
                    <a:lnTo>
                      <a:pt x="168" y="198"/>
                    </a:lnTo>
                    <a:lnTo>
                      <a:pt x="190" y="187"/>
                    </a:lnTo>
                    <a:lnTo>
                      <a:pt x="211" y="177"/>
                    </a:lnTo>
                    <a:lnTo>
                      <a:pt x="243" y="166"/>
                    </a:lnTo>
                    <a:lnTo>
                      <a:pt x="275" y="163"/>
                    </a:lnTo>
                    <a:lnTo>
                      <a:pt x="307" y="166"/>
                    </a:lnTo>
                    <a:lnTo>
                      <a:pt x="339" y="177"/>
                    </a:lnTo>
                    <a:lnTo>
                      <a:pt x="366" y="190"/>
                    </a:lnTo>
                    <a:lnTo>
                      <a:pt x="388" y="211"/>
                    </a:lnTo>
                    <a:lnTo>
                      <a:pt x="401" y="238"/>
                    </a:lnTo>
                    <a:lnTo>
                      <a:pt x="404" y="273"/>
                    </a:lnTo>
                    <a:lnTo>
                      <a:pt x="401" y="305"/>
                    </a:lnTo>
                    <a:lnTo>
                      <a:pt x="393" y="337"/>
                    </a:lnTo>
                    <a:lnTo>
                      <a:pt x="390" y="369"/>
                    </a:lnTo>
                    <a:lnTo>
                      <a:pt x="398" y="404"/>
                    </a:lnTo>
                    <a:lnTo>
                      <a:pt x="441" y="401"/>
                    </a:lnTo>
                    <a:lnTo>
                      <a:pt x="478" y="390"/>
                    </a:lnTo>
                    <a:lnTo>
                      <a:pt x="513" y="369"/>
                    </a:lnTo>
                    <a:lnTo>
                      <a:pt x="508" y="358"/>
                    </a:lnTo>
                    <a:lnTo>
                      <a:pt x="497" y="350"/>
                    </a:lnTo>
                    <a:lnTo>
                      <a:pt x="487" y="342"/>
                    </a:lnTo>
                    <a:lnTo>
                      <a:pt x="495" y="334"/>
                    </a:lnTo>
                    <a:lnTo>
                      <a:pt x="500" y="329"/>
                    </a:lnTo>
                    <a:lnTo>
                      <a:pt x="508" y="323"/>
                    </a:lnTo>
                    <a:lnTo>
                      <a:pt x="516" y="318"/>
                    </a:lnTo>
                    <a:lnTo>
                      <a:pt x="537" y="313"/>
                    </a:lnTo>
                    <a:lnTo>
                      <a:pt x="564" y="310"/>
                    </a:lnTo>
                    <a:lnTo>
                      <a:pt x="593" y="310"/>
                    </a:lnTo>
                    <a:lnTo>
                      <a:pt x="620" y="315"/>
                    </a:lnTo>
                    <a:lnTo>
                      <a:pt x="639" y="326"/>
                    </a:lnTo>
                    <a:lnTo>
                      <a:pt x="650" y="340"/>
                    </a:lnTo>
                    <a:lnTo>
                      <a:pt x="655" y="356"/>
                    </a:lnTo>
                    <a:lnTo>
                      <a:pt x="658" y="372"/>
                    </a:lnTo>
                    <a:lnTo>
                      <a:pt x="663" y="398"/>
                    </a:lnTo>
                    <a:lnTo>
                      <a:pt x="671" y="430"/>
                    </a:lnTo>
                    <a:lnTo>
                      <a:pt x="674" y="462"/>
                    </a:lnTo>
                    <a:lnTo>
                      <a:pt x="671" y="489"/>
                    </a:lnTo>
                    <a:lnTo>
                      <a:pt x="668" y="500"/>
                    </a:lnTo>
                    <a:lnTo>
                      <a:pt x="663" y="508"/>
                    </a:lnTo>
                    <a:lnTo>
                      <a:pt x="655" y="513"/>
                    </a:lnTo>
                    <a:lnTo>
                      <a:pt x="647" y="519"/>
                    </a:lnTo>
                    <a:lnTo>
                      <a:pt x="636" y="524"/>
                    </a:lnTo>
                    <a:lnTo>
                      <a:pt x="612" y="529"/>
                    </a:lnTo>
                    <a:lnTo>
                      <a:pt x="583" y="529"/>
                    </a:lnTo>
                    <a:lnTo>
                      <a:pt x="556" y="529"/>
                    </a:lnTo>
                    <a:lnTo>
                      <a:pt x="529" y="529"/>
                    </a:lnTo>
                    <a:lnTo>
                      <a:pt x="492" y="532"/>
                    </a:lnTo>
                    <a:lnTo>
                      <a:pt x="452" y="535"/>
                    </a:lnTo>
                    <a:lnTo>
                      <a:pt x="412" y="527"/>
                    </a:lnTo>
                    <a:lnTo>
                      <a:pt x="369" y="508"/>
                    </a:lnTo>
                    <a:lnTo>
                      <a:pt x="334" y="478"/>
                    </a:lnTo>
                    <a:lnTo>
                      <a:pt x="313" y="444"/>
                    </a:lnTo>
                    <a:lnTo>
                      <a:pt x="305" y="422"/>
                    </a:lnTo>
                    <a:lnTo>
                      <a:pt x="299" y="401"/>
                    </a:lnTo>
                    <a:lnTo>
                      <a:pt x="289" y="382"/>
                    </a:lnTo>
                    <a:lnTo>
                      <a:pt x="275" y="369"/>
                    </a:lnTo>
                    <a:lnTo>
                      <a:pt x="254" y="356"/>
                    </a:lnTo>
                    <a:lnTo>
                      <a:pt x="230" y="345"/>
                    </a:lnTo>
                    <a:lnTo>
                      <a:pt x="206" y="334"/>
                    </a:lnTo>
                    <a:lnTo>
                      <a:pt x="182" y="331"/>
                    </a:lnTo>
                    <a:lnTo>
                      <a:pt x="163" y="334"/>
                    </a:lnTo>
                    <a:lnTo>
                      <a:pt x="120" y="350"/>
                    </a:lnTo>
                    <a:lnTo>
                      <a:pt x="88" y="358"/>
                    </a:lnTo>
                    <a:lnTo>
                      <a:pt x="64" y="361"/>
                    </a:lnTo>
                    <a:lnTo>
                      <a:pt x="48" y="356"/>
                    </a:lnTo>
                    <a:lnTo>
                      <a:pt x="37" y="345"/>
                    </a:lnTo>
                    <a:lnTo>
                      <a:pt x="35" y="331"/>
                    </a:lnTo>
                    <a:lnTo>
                      <a:pt x="37" y="318"/>
                    </a:lnTo>
                    <a:lnTo>
                      <a:pt x="45" y="302"/>
                    </a:lnTo>
                    <a:lnTo>
                      <a:pt x="56" y="289"/>
                    </a:lnTo>
                    <a:lnTo>
                      <a:pt x="67" y="278"/>
                    </a:lnTo>
                    <a:lnTo>
                      <a:pt x="83" y="270"/>
                    </a:lnTo>
                    <a:lnTo>
                      <a:pt x="96" y="267"/>
                    </a:lnTo>
                    <a:lnTo>
                      <a:pt x="109" y="273"/>
                    </a:lnTo>
                    <a:lnTo>
                      <a:pt x="120" y="286"/>
                    </a:lnTo>
                    <a:lnTo>
                      <a:pt x="131" y="310"/>
                    </a:lnTo>
                    <a:lnTo>
                      <a:pt x="136" y="342"/>
                    </a:lnTo>
                    <a:lnTo>
                      <a:pt x="136" y="390"/>
                    </a:lnTo>
                    <a:lnTo>
                      <a:pt x="144" y="409"/>
                    </a:lnTo>
                    <a:lnTo>
                      <a:pt x="158" y="430"/>
                    </a:lnTo>
                    <a:lnTo>
                      <a:pt x="171" y="449"/>
                    </a:lnTo>
                    <a:lnTo>
                      <a:pt x="182" y="468"/>
                    </a:lnTo>
                    <a:lnTo>
                      <a:pt x="179" y="481"/>
                    </a:lnTo>
                    <a:lnTo>
                      <a:pt x="168" y="500"/>
                    </a:lnTo>
                    <a:lnTo>
                      <a:pt x="152" y="521"/>
                    </a:lnTo>
                    <a:lnTo>
                      <a:pt x="134" y="543"/>
                    </a:lnTo>
                    <a:lnTo>
                      <a:pt x="118" y="567"/>
                    </a:lnTo>
                    <a:lnTo>
                      <a:pt x="101" y="588"/>
                    </a:lnTo>
                    <a:lnTo>
                      <a:pt x="91" y="607"/>
                    </a:lnTo>
                    <a:lnTo>
                      <a:pt x="91" y="620"/>
                    </a:lnTo>
                    <a:lnTo>
                      <a:pt x="99" y="633"/>
                    </a:lnTo>
                    <a:lnTo>
                      <a:pt x="118" y="647"/>
                    </a:lnTo>
                    <a:lnTo>
                      <a:pt x="136" y="655"/>
                    </a:lnTo>
                    <a:lnTo>
                      <a:pt x="160" y="663"/>
                    </a:lnTo>
                    <a:lnTo>
                      <a:pt x="182" y="671"/>
                    </a:lnTo>
                    <a:lnTo>
                      <a:pt x="195" y="684"/>
                    </a:lnTo>
                    <a:lnTo>
                      <a:pt x="206" y="703"/>
                    </a:lnTo>
                    <a:lnTo>
                      <a:pt x="214" y="751"/>
                    </a:lnTo>
                    <a:lnTo>
                      <a:pt x="227" y="796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" name="Freeform 19"/>
              <p:cNvSpPr>
                <a:spLocks/>
              </p:cNvSpPr>
              <p:nvPr/>
            </p:nvSpPr>
            <p:spPr bwMode="auto">
              <a:xfrm>
                <a:off x="4360" y="718"/>
                <a:ext cx="720" cy="743"/>
              </a:xfrm>
              <a:custGeom>
                <a:avLst/>
                <a:gdLst/>
                <a:ahLst/>
                <a:cxnLst>
                  <a:cxn ang="0">
                    <a:pos x="720" y="99"/>
                  </a:cxn>
                  <a:cxn ang="0">
                    <a:pos x="682" y="107"/>
                  </a:cxn>
                  <a:cxn ang="0">
                    <a:pos x="645" y="107"/>
                  </a:cxn>
                  <a:cxn ang="0">
                    <a:pos x="607" y="102"/>
                  </a:cxn>
                  <a:cxn ang="0">
                    <a:pos x="573" y="88"/>
                  </a:cxn>
                  <a:cxn ang="0">
                    <a:pos x="543" y="64"/>
                  </a:cxn>
                  <a:cxn ang="0">
                    <a:pos x="511" y="38"/>
                  </a:cxn>
                  <a:cxn ang="0">
                    <a:pos x="474" y="19"/>
                  </a:cxn>
                  <a:cxn ang="0">
                    <a:pos x="431" y="6"/>
                  </a:cxn>
                  <a:cxn ang="0">
                    <a:pos x="388" y="0"/>
                  </a:cxn>
                  <a:cxn ang="0">
                    <a:pos x="343" y="3"/>
                  </a:cxn>
                  <a:cxn ang="0">
                    <a:pos x="308" y="8"/>
                  </a:cxn>
                  <a:cxn ang="0">
                    <a:pos x="284" y="19"/>
                  </a:cxn>
                  <a:cxn ang="0">
                    <a:pos x="268" y="38"/>
                  </a:cxn>
                  <a:cxn ang="0">
                    <a:pos x="260" y="62"/>
                  </a:cxn>
                  <a:cxn ang="0">
                    <a:pos x="254" y="91"/>
                  </a:cxn>
                  <a:cxn ang="0">
                    <a:pos x="252" y="123"/>
                  </a:cxn>
                  <a:cxn ang="0">
                    <a:pos x="244" y="150"/>
                  </a:cxn>
                  <a:cxn ang="0">
                    <a:pos x="233" y="174"/>
                  </a:cxn>
                  <a:cxn ang="0">
                    <a:pos x="217" y="203"/>
                  </a:cxn>
                  <a:cxn ang="0">
                    <a:pos x="209" y="225"/>
                  </a:cxn>
                  <a:cxn ang="0">
                    <a:pos x="204" y="246"/>
                  </a:cxn>
                  <a:cxn ang="0">
                    <a:pos x="196" y="270"/>
                  </a:cxn>
                  <a:cxn ang="0">
                    <a:pos x="182" y="289"/>
                  </a:cxn>
                  <a:cxn ang="0">
                    <a:pos x="166" y="308"/>
                  </a:cxn>
                  <a:cxn ang="0">
                    <a:pos x="155" y="326"/>
                  </a:cxn>
                  <a:cxn ang="0">
                    <a:pos x="145" y="361"/>
                  </a:cxn>
                  <a:cxn ang="0">
                    <a:pos x="142" y="398"/>
                  </a:cxn>
                  <a:cxn ang="0">
                    <a:pos x="145" y="436"/>
                  </a:cxn>
                  <a:cxn ang="0">
                    <a:pos x="150" y="468"/>
                  </a:cxn>
                  <a:cxn ang="0">
                    <a:pos x="155" y="495"/>
                  </a:cxn>
                  <a:cxn ang="0">
                    <a:pos x="158" y="524"/>
                  </a:cxn>
                  <a:cxn ang="0">
                    <a:pos x="150" y="559"/>
                  </a:cxn>
                  <a:cxn ang="0">
                    <a:pos x="126" y="609"/>
                  </a:cxn>
                  <a:cxn ang="0">
                    <a:pos x="94" y="658"/>
                  </a:cxn>
                  <a:cxn ang="0">
                    <a:pos x="54" y="698"/>
                  </a:cxn>
                  <a:cxn ang="0">
                    <a:pos x="27" y="719"/>
                  </a:cxn>
                  <a:cxn ang="0">
                    <a:pos x="0" y="743"/>
                  </a:cxn>
                </a:cxnLst>
                <a:rect l="0" t="0" r="r" b="b"/>
                <a:pathLst>
                  <a:path w="720" h="743">
                    <a:moveTo>
                      <a:pt x="720" y="99"/>
                    </a:moveTo>
                    <a:lnTo>
                      <a:pt x="682" y="107"/>
                    </a:lnTo>
                    <a:lnTo>
                      <a:pt x="645" y="107"/>
                    </a:lnTo>
                    <a:lnTo>
                      <a:pt x="607" y="102"/>
                    </a:lnTo>
                    <a:lnTo>
                      <a:pt x="573" y="88"/>
                    </a:lnTo>
                    <a:lnTo>
                      <a:pt x="543" y="64"/>
                    </a:lnTo>
                    <a:lnTo>
                      <a:pt x="511" y="38"/>
                    </a:lnTo>
                    <a:lnTo>
                      <a:pt x="474" y="19"/>
                    </a:lnTo>
                    <a:lnTo>
                      <a:pt x="431" y="6"/>
                    </a:lnTo>
                    <a:lnTo>
                      <a:pt x="388" y="0"/>
                    </a:lnTo>
                    <a:lnTo>
                      <a:pt x="343" y="3"/>
                    </a:lnTo>
                    <a:lnTo>
                      <a:pt x="308" y="8"/>
                    </a:lnTo>
                    <a:lnTo>
                      <a:pt x="284" y="19"/>
                    </a:lnTo>
                    <a:lnTo>
                      <a:pt x="268" y="38"/>
                    </a:lnTo>
                    <a:lnTo>
                      <a:pt x="260" y="62"/>
                    </a:lnTo>
                    <a:lnTo>
                      <a:pt x="254" y="91"/>
                    </a:lnTo>
                    <a:lnTo>
                      <a:pt x="252" y="123"/>
                    </a:lnTo>
                    <a:lnTo>
                      <a:pt x="244" y="150"/>
                    </a:lnTo>
                    <a:lnTo>
                      <a:pt x="233" y="174"/>
                    </a:lnTo>
                    <a:lnTo>
                      <a:pt x="217" y="203"/>
                    </a:lnTo>
                    <a:lnTo>
                      <a:pt x="209" y="225"/>
                    </a:lnTo>
                    <a:lnTo>
                      <a:pt x="204" y="246"/>
                    </a:lnTo>
                    <a:lnTo>
                      <a:pt x="196" y="270"/>
                    </a:lnTo>
                    <a:lnTo>
                      <a:pt x="182" y="289"/>
                    </a:lnTo>
                    <a:lnTo>
                      <a:pt x="166" y="308"/>
                    </a:lnTo>
                    <a:lnTo>
                      <a:pt x="155" y="326"/>
                    </a:lnTo>
                    <a:lnTo>
                      <a:pt x="145" y="361"/>
                    </a:lnTo>
                    <a:lnTo>
                      <a:pt x="142" y="398"/>
                    </a:lnTo>
                    <a:lnTo>
                      <a:pt x="145" y="436"/>
                    </a:lnTo>
                    <a:lnTo>
                      <a:pt x="150" y="468"/>
                    </a:lnTo>
                    <a:lnTo>
                      <a:pt x="155" y="495"/>
                    </a:lnTo>
                    <a:lnTo>
                      <a:pt x="158" y="524"/>
                    </a:lnTo>
                    <a:lnTo>
                      <a:pt x="150" y="559"/>
                    </a:lnTo>
                    <a:lnTo>
                      <a:pt x="126" y="609"/>
                    </a:lnTo>
                    <a:lnTo>
                      <a:pt x="94" y="658"/>
                    </a:lnTo>
                    <a:lnTo>
                      <a:pt x="54" y="698"/>
                    </a:lnTo>
                    <a:lnTo>
                      <a:pt x="27" y="719"/>
                    </a:lnTo>
                    <a:lnTo>
                      <a:pt x="0" y="743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3" name="Freeform 20"/>
              <p:cNvSpPr>
                <a:spLocks/>
              </p:cNvSpPr>
              <p:nvPr/>
            </p:nvSpPr>
            <p:spPr bwMode="auto">
              <a:xfrm>
                <a:off x="4299" y="1066"/>
                <a:ext cx="717" cy="406"/>
              </a:xfrm>
              <a:custGeom>
                <a:avLst/>
                <a:gdLst/>
                <a:ahLst/>
                <a:cxnLst>
                  <a:cxn ang="0">
                    <a:pos x="398" y="406"/>
                  </a:cxn>
                  <a:cxn ang="0">
                    <a:pos x="398" y="387"/>
                  </a:cxn>
                  <a:cxn ang="0">
                    <a:pos x="404" y="363"/>
                  </a:cxn>
                  <a:cxn ang="0">
                    <a:pos x="412" y="342"/>
                  </a:cxn>
                  <a:cxn ang="0">
                    <a:pos x="422" y="326"/>
                  </a:cxn>
                  <a:cxn ang="0">
                    <a:pos x="438" y="318"/>
                  </a:cxn>
                  <a:cxn ang="0">
                    <a:pos x="454" y="323"/>
                  </a:cxn>
                  <a:cxn ang="0">
                    <a:pos x="460" y="326"/>
                  </a:cxn>
                  <a:cxn ang="0">
                    <a:pos x="465" y="331"/>
                  </a:cxn>
                  <a:cxn ang="0">
                    <a:pos x="468" y="339"/>
                  </a:cxn>
                  <a:cxn ang="0">
                    <a:pos x="471" y="344"/>
                  </a:cxn>
                  <a:cxn ang="0">
                    <a:pos x="476" y="350"/>
                  </a:cxn>
                  <a:cxn ang="0">
                    <a:pos x="484" y="355"/>
                  </a:cxn>
                  <a:cxn ang="0">
                    <a:pos x="503" y="360"/>
                  </a:cxn>
                  <a:cxn ang="0">
                    <a:pos x="524" y="360"/>
                  </a:cxn>
                  <a:cxn ang="0">
                    <a:pos x="545" y="360"/>
                  </a:cxn>
                  <a:cxn ang="0">
                    <a:pos x="564" y="358"/>
                  </a:cxn>
                  <a:cxn ang="0">
                    <a:pos x="591" y="352"/>
                  </a:cxn>
                  <a:cxn ang="0">
                    <a:pos x="620" y="347"/>
                  </a:cxn>
                  <a:cxn ang="0">
                    <a:pos x="650" y="336"/>
                  </a:cxn>
                  <a:cxn ang="0">
                    <a:pos x="676" y="323"/>
                  </a:cxn>
                  <a:cxn ang="0">
                    <a:pos x="698" y="310"/>
                  </a:cxn>
                  <a:cxn ang="0">
                    <a:pos x="714" y="291"/>
                  </a:cxn>
                  <a:cxn ang="0">
                    <a:pos x="717" y="272"/>
                  </a:cxn>
                  <a:cxn ang="0">
                    <a:pos x="703" y="251"/>
                  </a:cxn>
                  <a:cxn ang="0">
                    <a:pos x="687" y="237"/>
                  </a:cxn>
                  <a:cxn ang="0">
                    <a:pos x="663" y="229"/>
                  </a:cxn>
                  <a:cxn ang="0">
                    <a:pos x="634" y="227"/>
                  </a:cxn>
                  <a:cxn ang="0">
                    <a:pos x="607" y="227"/>
                  </a:cxn>
                  <a:cxn ang="0">
                    <a:pos x="580" y="229"/>
                  </a:cxn>
                  <a:cxn ang="0">
                    <a:pos x="556" y="232"/>
                  </a:cxn>
                  <a:cxn ang="0">
                    <a:pos x="503" y="235"/>
                  </a:cxn>
                  <a:cxn ang="0">
                    <a:pos x="449" y="237"/>
                  </a:cxn>
                  <a:cxn ang="0">
                    <a:pos x="425" y="235"/>
                  </a:cxn>
                  <a:cxn ang="0">
                    <a:pos x="404" y="224"/>
                  </a:cxn>
                  <a:cxn ang="0">
                    <a:pos x="380" y="211"/>
                  </a:cxn>
                  <a:cxn ang="0">
                    <a:pos x="358" y="197"/>
                  </a:cxn>
                  <a:cxn ang="0">
                    <a:pos x="334" y="189"/>
                  </a:cxn>
                  <a:cxn ang="0">
                    <a:pos x="283" y="181"/>
                  </a:cxn>
                  <a:cxn ang="0">
                    <a:pos x="241" y="171"/>
                  </a:cxn>
                  <a:cxn ang="0">
                    <a:pos x="203" y="149"/>
                  </a:cxn>
                  <a:cxn ang="0">
                    <a:pos x="166" y="120"/>
                  </a:cxn>
                  <a:cxn ang="0">
                    <a:pos x="102" y="69"/>
                  </a:cxn>
                  <a:cxn ang="0">
                    <a:pos x="35" y="24"/>
                  </a:cxn>
                  <a:cxn ang="0">
                    <a:pos x="27" y="18"/>
                  </a:cxn>
                  <a:cxn ang="0">
                    <a:pos x="19" y="10"/>
                  </a:cxn>
                  <a:cxn ang="0">
                    <a:pos x="11" y="5"/>
                  </a:cxn>
                  <a:cxn ang="0">
                    <a:pos x="0" y="0"/>
                  </a:cxn>
                </a:cxnLst>
                <a:rect l="0" t="0" r="r" b="b"/>
                <a:pathLst>
                  <a:path w="717" h="406">
                    <a:moveTo>
                      <a:pt x="398" y="406"/>
                    </a:moveTo>
                    <a:lnTo>
                      <a:pt x="398" y="387"/>
                    </a:lnTo>
                    <a:lnTo>
                      <a:pt x="404" y="363"/>
                    </a:lnTo>
                    <a:lnTo>
                      <a:pt x="412" y="342"/>
                    </a:lnTo>
                    <a:lnTo>
                      <a:pt x="422" y="326"/>
                    </a:lnTo>
                    <a:lnTo>
                      <a:pt x="438" y="318"/>
                    </a:lnTo>
                    <a:lnTo>
                      <a:pt x="454" y="323"/>
                    </a:lnTo>
                    <a:lnTo>
                      <a:pt x="460" y="326"/>
                    </a:lnTo>
                    <a:lnTo>
                      <a:pt x="465" y="331"/>
                    </a:lnTo>
                    <a:lnTo>
                      <a:pt x="468" y="339"/>
                    </a:lnTo>
                    <a:lnTo>
                      <a:pt x="471" y="344"/>
                    </a:lnTo>
                    <a:lnTo>
                      <a:pt x="476" y="350"/>
                    </a:lnTo>
                    <a:lnTo>
                      <a:pt x="484" y="355"/>
                    </a:lnTo>
                    <a:lnTo>
                      <a:pt x="503" y="360"/>
                    </a:lnTo>
                    <a:lnTo>
                      <a:pt x="524" y="360"/>
                    </a:lnTo>
                    <a:lnTo>
                      <a:pt x="545" y="360"/>
                    </a:lnTo>
                    <a:lnTo>
                      <a:pt x="564" y="358"/>
                    </a:lnTo>
                    <a:lnTo>
                      <a:pt x="591" y="352"/>
                    </a:lnTo>
                    <a:lnTo>
                      <a:pt x="620" y="347"/>
                    </a:lnTo>
                    <a:lnTo>
                      <a:pt x="650" y="336"/>
                    </a:lnTo>
                    <a:lnTo>
                      <a:pt x="676" y="323"/>
                    </a:lnTo>
                    <a:lnTo>
                      <a:pt x="698" y="310"/>
                    </a:lnTo>
                    <a:lnTo>
                      <a:pt x="714" y="291"/>
                    </a:lnTo>
                    <a:lnTo>
                      <a:pt x="717" y="272"/>
                    </a:lnTo>
                    <a:lnTo>
                      <a:pt x="703" y="251"/>
                    </a:lnTo>
                    <a:lnTo>
                      <a:pt x="687" y="237"/>
                    </a:lnTo>
                    <a:lnTo>
                      <a:pt x="663" y="229"/>
                    </a:lnTo>
                    <a:lnTo>
                      <a:pt x="634" y="227"/>
                    </a:lnTo>
                    <a:lnTo>
                      <a:pt x="607" y="227"/>
                    </a:lnTo>
                    <a:lnTo>
                      <a:pt x="580" y="229"/>
                    </a:lnTo>
                    <a:lnTo>
                      <a:pt x="556" y="232"/>
                    </a:lnTo>
                    <a:lnTo>
                      <a:pt x="503" y="235"/>
                    </a:lnTo>
                    <a:lnTo>
                      <a:pt x="449" y="237"/>
                    </a:lnTo>
                    <a:lnTo>
                      <a:pt x="425" y="235"/>
                    </a:lnTo>
                    <a:lnTo>
                      <a:pt x="404" y="224"/>
                    </a:lnTo>
                    <a:lnTo>
                      <a:pt x="380" y="211"/>
                    </a:lnTo>
                    <a:lnTo>
                      <a:pt x="358" y="197"/>
                    </a:lnTo>
                    <a:lnTo>
                      <a:pt x="334" y="189"/>
                    </a:lnTo>
                    <a:lnTo>
                      <a:pt x="283" y="181"/>
                    </a:lnTo>
                    <a:lnTo>
                      <a:pt x="241" y="171"/>
                    </a:lnTo>
                    <a:lnTo>
                      <a:pt x="203" y="149"/>
                    </a:lnTo>
                    <a:lnTo>
                      <a:pt x="166" y="120"/>
                    </a:lnTo>
                    <a:lnTo>
                      <a:pt x="102" y="69"/>
                    </a:lnTo>
                    <a:lnTo>
                      <a:pt x="35" y="24"/>
                    </a:lnTo>
                    <a:lnTo>
                      <a:pt x="27" y="18"/>
                    </a:lnTo>
                    <a:lnTo>
                      <a:pt x="19" y="10"/>
                    </a:lnTo>
                    <a:lnTo>
                      <a:pt x="11" y="5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" name="Freeform 21"/>
              <p:cNvSpPr>
                <a:spLocks/>
              </p:cNvSpPr>
              <p:nvPr/>
            </p:nvSpPr>
            <p:spPr bwMode="auto">
              <a:xfrm>
                <a:off x="4470" y="660"/>
                <a:ext cx="546" cy="804"/>
              </a:xfrm>
              <a:custGeom>
                <a:avLst/>
                <a:gdLst/>
                <a:ahLst/>
                <a:cxnLst>
                  <a:cxn ang="0">
                    <a:pos x="524" y="804"/>
                  </a:cxn>
                  <a:cxn ang="0">
                    <a:pos x="532" y="780"/>
                  </a:cxn>
                  <a:cxn ang="0">
                    <a:pos x="537" y="761"/>
                  </a:cxn>
                  <a:cxn ang="0">
                    <a:pos x="537" y="734"/>
                  </a:cxn>
                  <a:cxn ang="0">
                    <a:pos x="524" y="721"/>
                  </a:cxn>
                  <a:cxn ang="0">
                    <a:pos x="516" y="697"/>
                  </a:cxn>
                  <a:cxn ang="0">
                    <a:pos x="513" y="667"/>
                  </a:cxn>
                  <a:cxn ang="0">
                    <a:pos x="513" y="641"/>
                  </a:cxn>
                  <a:cxn ang="0">
                    <a:pos x="516" y="614"/>
                  </a:cxn>
                  <a:cxn ang="0">
                    <a:pos x="519" y="593"/>
                  </a:cxn>
                  <a:cxn ang="0">
                    <a:pos x="532" y="558"/>
                  </a:cxn>
                  <a:cxn ang="0">
                    <a:pos x="543" y="521"/>
                  </a:cxn>
                  <a:cxn ang="0">
                    <a:pos x="546" y="483"/>
                  </a:cxn>
                  <a:cxn ang="0">
                    <a:pos x="537" y="459"/>
                  </a:cxn>
                  <a:cxn ang="0">
                    <a:pos x="519" y="440"/>
                  </a:cxn>
                  <a:cxn ang="0">
                    <a:pos x="492" y="424"/>
                  </a:cxn>
                  <a:cxn ang="0">
                    <a:pos x="465" y="414"/>
                  </a:cxn>
                  <a:cxn ang="0">
                    <a:pos x="433" y="406"/>
                  </a:cxn>
                  <a:cxn ang="0">
                    <a:pos x="404" y="398"/>
                  </a:cxn>
                  <a:cxn ang="0">
                    <a:pos x="380" y="387"/>
                  </a:cxn>
                  <a:cxn ang="0">
                    <a:pos x="332" y="240"/>
                  </a:cxn>
                  <a:cxn ang="0">
                    <a:pos x="294" y="208"/>
                  </a:cxn>
                  <a:cxn ang="0">
                    <a:pos x="259" y="184"/>
                  </a:cxn>
                  <a:cxn ang="0">
                    <a:pos x="227" y="168"/>
                  </a:cxn>
                  <a:cxn ang="0">
                    <a:pos x="195" y="157"/>
                  </a:cxn>
                  <a:cxn ang="0">
                    <a:pos x="163" y="144"/>
                  </a:cxn>
                  <a:cxn ang="0">
                    <a:pos x="128" y="128"/>
                  </a:cxn>
                  <a:cxn ang="0">
                    <a:pos x="88" y="104"/>
                  </a:cxn>
                  <a:cxn ang="0">
                    <a:pos x="56" y="72"/>
                  </a:cxn>
                  <a:cxn ang="0">
                    <a:pos x="27" y="37"/>
                  </a:cxn>
                  <a:cxn ang="0">
                    <a:pos x="0" y="0"/>
                  </a:cxn>
                </a:cxnLst>
                <a:rect l="0" t="0" r="r" b="b"/>
                <a:pathLst>
                  <a:path w="546" h="804">
                    <a:moveTo>
                      <a:pt x="524" y="804"/>
                    </a:moveTo>
                    <a:lnTo>
                      <a:pt x="532" y="780"/>
                    </a:lnTo>
                    <a:lnTo>
                      <a:pt x="537" y="761"/>
                    </a:lnTo>
                    <a:lnTo>
                      <a:pt x="537" y="734"/>
                    </a:lnTo>
                    <a:lnTo>
                      <a:pt x="524" y="721"/>
                    </a:lnTo>
                    <a:lnTo>
                      <a:pt x="516" y="697"/>
                    </a:lnTo>
                    <a:lnTo>
                      <a:pt x="513" y="667"/>
                    </a:lnTo>
                    <a:lnTo>
                      <a:pt x="513" y="641"/>
                    </a:lnTo>
                    <a:lnTo>
                      <a:pt x="516" y="614"/>
                    </a:lnTo>
                    <a:lnTo>
                      <a:pt x="519" y="593"/>
                    </a:lnTo>
                    <a:lnTo>
                      <a:pt x="532" y="558"/>
                    </a:lnTo>
                    <a:lnTo>
                      <a:pt x="543" y="521"/>
                    </a:lnTo>
                    <a:lnTo>
                      <a:pt x="546" y="483"/>
                    </a:lnTo>
                    <a:lnTo>
                      <a:pt x="537" y="459"/>
                    </a:lnTo>
                    <a:lnTo>
                      <a:pt x="519" y="440"/>
                    </a:lnTo>
                    <a:lnTo>
                      <a:pt x="492" y="424"/>
                    </a:lnTo>
                    <a:lnTo>
                      <a:pt x="465" y="414"/>
                    </a:lnTo>
                    <a:lnTo>
                      <a:pt x="433" y="406"/>
                    </a:lnTo>
                    <a:lnTo>
                      <a:pt x="404" y="398"/>
                    </a:lnTo>
                    <a:lnTo>
                      <a:pt x="380" y="387"/>
                    </a:lnTo>
                    <a:lnTo>
                      <a:pt x="332" y="240"/>
                    </a:lnTo>
                    <a:lnTo>
                      <a:pt x="294" y="208"/>
                    </a:lnTo>
                    <a:lnTo>
                      <a:pt x="259" y="184"/>
                    </a:lnTo>
                    <a:lnTo>
                      <a:pt x="227" y="168"/>
                    </a:lnTo>
                    <a:lnTo>
                      <a:pt x="195" y="157"/>
                    </a:lnTo>
                    <a:lnTo>
                      <a:pt x="163" y="144"/>
                    </a:lnTo>
                    <a:lnTo>
                      <a:pt x="128" y="128"/>
                    </a:lnTo>
                    <a:lnTo>
                      <a:pt x="88" y="104"/>
                    </a:lnTo>
                    <a:lnTo>
                      <a:pt x="56" y="72"/>
                    </a:lnTo>
                    <a:lnTo>
                      <a:pt x="27" y="37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" name="Freeform 22"/>
              <p:cNvSpPr>
                <a:spLocks/>
              </p:cNvSpPr>
              <p:nvPr/>
            </p:nvSpPr>
            <p:spPr bwMode="auto">
              <a:xfrm>
                <a:off x="4275" y="668"/>
                <a:ext cx="454" cy="579"/>
              </a:xfrm>
              <a:custGeom>
                <a:avLst/>
                <a:gdLst/>
                <a:ahLst/>
                <a:cxnLst>
                  <a:cxn ang="0">
                    <a:pos x="0" y="579"/>
                  </a:cxn>
                  <a:cxn ang="0">
                    <a:pos x="43" y="566"/>
                  </a:cxn>
                  <a:cxn ang="0">
                    <a:pos x="80" y="539"/>
                  </a:cxn>
                  <a:cxn ang="0">
                    <a:pos x="112" y="502"/>
                  </a:cxn>
                  <a:cxn ang="0">
                    <a:pos x="136" y="462"/>
                  </a:cxn>
                  <a:cxn ang="0">
                    <a:pos x="158" y="416"/>
                  </a:cxn>
                  <a:cxn ang="0">
                    <a:pos x="171" y="368"/>
                  </a:cxn>
                  <a:cxn ang="0">
                    <a:pos x="182" y="325"/>
                  </a:cxn>
                  <a:cxn ang="0">
                    <a:pos x="184" y="293"/>
                  </a:cxn>
                  <a:cxn ang="0">
                    <a:pos x="190" y="259"/>
                  </a:cxn>
                  <a:cxn ang="0">
                    <a:pos x="195" y="227"/>
                  </a:cxn>
                  <a:cxn ang="0">
                    <a:pos x="200" y="195"/>
                  </a:cxn>
                  <a:cxn ang="0">
                    <a:pos x="214" y="168"/>
                  </a:cxn>
                  <a:cxn ang="0">
                    <a:pos x="230" y="144"/>
                  </a:cxn>
                  <a:cxn ang="0">
                    <a:pos x="254" y="125"/>
                  </a:cxn>
                  <a:cxn ang="0">
                    <a:pos x="289" y="112"/>
                  </a:cxn>
                  <a:cxn ang="0">
                    <a:pos x="307" y="112"/>
                  </a:cxn>
                  <a:cxn ang="0">
                    <a:pos x="329" y="117"/>
                  </a:cxn>
                  <a:cxn ang="0">
                    <a:pos x="353" y="122"/>
                  </a:cxn>
                  <a:cxn ang="0">
                    <a:pos x="372" y="128"/>
                  </a:cxn>
                  <a:cxn ang="0">
                    <a:pos x="393" y="128"/>
                  </a:cxn>
                  <a:cxn ang="0">
                    <a:pos x="409" y="122"/>
                  </a:cxn>
                  <a:cxn ang="0">
                    <a:pos x="422" y="106"/>
                  </a:cxn>
                  <a:cxn ang="0">
                    <a:pos x="436" y="72"/>
                  </a:cxn>
                  <a:cxn ang="0">
                    <a:pos x="444" y="34"/>
                  </a:cxn>
                  <a:cxn ang="0">
                    <a:pos x="454" y="0"/>
                  </a:cxn>
                </a:cxnLst>
                <a:rect l="0" t="0" r="r" b="b"/>
                <a:pathLst>
                  <a:path w="454" h="579">
                    <a:moveTo>
                      <a:pt x="0" y="579"/>
                    </a:moveTo>
                    <a:lnTo>
                      <a:pt x="43" y="566"/>
                    </a:lnTo>
                    <a:lnTo>
                      <a:pt x="80" y="539"/>
                    </a:lnTo>
                    <a:lnTo>
                      <a:pt x="112" y="502"/>
                    </a:lnTo>
                    <a:lnTo>
                      <a:pt x="136" y="462"/>
                    </a:lnTo>
                    <a:lnTo>
                      <a:pt x="158" y="416"/>
                    </a:lnTo>
                    <a:lnTo>
                      <a:pt x="171" y="368"/>
                    </a:lnTo>
                    <a:lnTo>
                      <a:pt x="182" y="325"/>
                    </a:lnTo>
                    <a:lnTo>
                      <a:pt x="184" y="293"/>
                    </a:lnTo>
                    <a:lnTo>
                      <a:pt x="190" y="259"/>
                    </a:lnTo>
                    <a:lnTo>
                      <a:pt x="195" y="227"/>
                    </a:lnTo>
                    <a:lnTo>
                      <a:pt x="200" y="195"/>
                    </a:lnTo>
                    <a:lnTo>
                      <a:pt x="214" y="168"/>
                    </a:lnTo>
                    <a:lnTo>
                      <a:pt x="230" y="144"/>
                    </a:lnTo>
                    <a:lnTo>
                      <a:pt x="254" y="125"/>
                    </a:lnTo>
                    <a:lnTo>
                      <a:pt x="289" y="112"/>
                    </a:lnTo>
                    <a:lnTo>
                      <a:pt x="307" y="112"/>
                    </a:lnTo>
                    <a:lnTo>
                      <a:pt x="329" y="117"/>
                    </a:lnTo>
                    <a:lnTo>
                      <a:pt x="353" y="122"/>
                    </a:lnTo>
                    <a:lnTo>
                      <a:pt x="372" y="128"/>
                    </a:lnTo>
                    <a:lnTo>
                      <a:pt x="393" y="128"/>
                    </a:lnTo>
                    <a:lnTo>
                      <a:pt x="409" y="122"/>
                    </a:lnTo>
                    <a:lnTo>
                      <a:pt x="422" y="106"/>
                    </a:lnTo>
                    <a:lnTo>
                      <a:pt x="436" y="72"/>
                    </a:lnTo>
                    <a:lnTo>
                      <a:pt x="444" y="34"/>
                    </a:lnTo>
                    <a:lnTo>
                      <a:pt x="454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" name="Freeform 23"/>
              <p:cNvSpPr>
                <a:spLocks/>
              </p:cNvSpPr>
              <p:nvPr/>
            </p:nvSpPr>
            <p:spPr bwMode="auto">
              <a:xfrm>
                <a:off x="4612" y="652"/>
                <a:ext cx="342" cy="812"/>
              </a:xfrm>
              <a:custGeom>
                <a:avLst/>
                <a:gdLst/>
                <a:ahLst/>
                <a:cxnLst>
                  <a:cxn ang="0">
                    <a:pos x="342" y="0"/>
                  </a:cxn>
                  <a:cxn ang="0">
                    <a:pos x="334" y="29"/>
                  </a:cxn>
                  <a:cxn ang="0">
                    <a:pos x="318" y="50"/>
                  </a:cxn>
                  <a:cxn ang="0">
                    <a:pos x="291" y="66"/>
                  </a:cxn>
                  <a:cxn ang="0">
                    <a:pos x="264" y="80"/>
                  </a:cxn>
                  <a:cxn ang="0">
                    <a:pos x="238" y="90"/>
                  </a:cxn>
                  <a:cxn ang="0">
                    <a:pos x="211" y="104"/>
                  </a:cxn>
                  <a:cxn ang="0">
                    <a:pos x="171" y="133"/>
                  </a:cxn>
                  <a:cxn ang="0">
                    <a:pos x="133" y="171"/>
                  </a:cxn>
                  <a:cxn ang="0">
                    <a:pos x="101" y="211"/>
                  </a:cxn>
                  <a:cxn ang="0">
                    <a:pos x="72" y="253"/>
                  </a:cxn>
                  <a:cxn ang="0">
                    <a:pos x="53" y="283"/>
                  </a:cxn>
                  <a:cxn ang="0">
                    <a:pos x="32" y="312"/>
                  </a:cxn>
                  <a:cxn ang="0">
                    <a:pos x="13" y="344"/>
                  </a:cxn>
                  <a:cxn ang="0">
                    <a:pos x="2" y="379"/>
                  </a:cxn>
                  <a:cxn ang="0">
                    <a:pos x="0" y="414"/>
                  </a:cxn>
                  <a:cxn ang="0">
                    <a:pos x="10" y="451"/>
                  </a:cxn>
                  <a:cxn ang="0">
                    <a:pos x="29" y="472"/>
                  </a:cxn>
                  <a:cxn ang="0">
                    <a:pos x="59" y="496"/>
                  </a:cxn>
                  <a:cxn ang="0">
                    <a:pos x="96" y="518"/>
                  </a:cxn>
                  <a:cxn ang="0">
                    <a:pos x="133" y="537"/>
                  </a:cxn>
                  <a:cxn ang="0">
                    <a:pos x="168" y="555"/>
                  </a:cxn>
                  <a:cxn ang="0">
                    <a:pos x="198" y="571"/>
                  </a:cxn>
                  <a:cxn ang="0">
                    <a:pos x="195" y="577"/>
                  </a:cxn>
                  <a:cxn ang="0">
                    <a:pos x="198" y="587"/>
                  </a:cxn>
                  <a:cxn ang="0">
                    <a:pos x="200" y="601"/>
                  </a:cxn>
                  <a:cxn ang="0">
                    <a:pos x="200" y="614"/>
                  </a:cxn>
                  <a:cxn ang="0">
                    <a:pos x="200" y="619"/>
                  </a:cxn>
                  <a:cxn ang="0">
                    <a:pos x="211" y="638"/>
                  </a:cxn>
                  <a:cxn ang="0">
                    <a:pos x="216" y="657"/>
                  </a:cxn>
                  <a:cxn ang="0">
                    <a:pos x="214" y="673"/>
                  </a:cxn>
                  <a:cxn ang="0">
                    <a:pos x="208" y="691"/>
                  </a:cxn>
                  <a:cxn ang="0">
                    <a:pos x="211" y="710"/>
                  </a:cxn>
                  <a:cxn ang="0">
                    <a:pos x="219" y="734"/>
                  </a:cxn>
                  <a:cxn ang="0">
                    <a:pos x="238" y="761"/>
                  </a:cxn>
                  <a:cxn ang="0">
                    <a:pos x="254" y="785"/>
                  </a:cxn>
                  <a:cxn ang="0">
                    <a:pos x="267" y="812"/>
                  </a:cxn>
                </a:cxnLst>
                <a:rect l="0" t="0" r="r" b="b"/>
                <a:pathLst>
                  <a:path w="342" h="812">
                    <a:moveTo>
                      <a:pt x="342" y="0"/>
                    </a:moveTo>
                    <a:lnTo>
                      <a:pt x="334" y="29"/>
                    </a:lnTo>
                    <a:lnTo>
                      <a:pt x="318" y="50"/>
                    </a:lnTo>
                    <a:lnTo>
                      <a:pt x="291" y="66"/>
                    </a:lnTo>
                    <a:lnTo>
                      <a:pt x="264" y="80"/>
                    </a:lnTo>
                    <a:lnTo>
                      <a:pt x="238" y="90"/>
                    </a:lnTo>
                    <a:lnTo>
                      <a:pt x="211" y="104"/>
                    </a:lnTo>
                    <a:lnTo>
                      <a:pt x="171" y="133"/>
                    </a:lnTo>
                    <a:lnTo>
                      <a:pt x="133" y="171"/>
                    </a:lnTo>
                    <a:lnTo>
                      <a:pt x="101" y="211"/>
                    </a:lnTo>
                    <a:lnTo>
                      <a:pt x="72" y="253"/>
                    </a:lnTo>
                    <a:lnTo>
                      <a:pt x="53" y="283"/>
                    </a:lnTo>
                    <a:lnTo>
                      <a:pt x="32" y="312"/>
                    </a:lnTo>
                    <a:lnTo>
                      <a:pt x="13" y="344"/>
                    </a:lnTo>
                    <a:lnTo>
                      <a:pt x="2" y="379"/>
                    </a:lnTo>
                    <a:lnTo>
                      <a:pt x="0" y="414"/>
                    </a:lnTo>
                    <a:lnTo>
                      <a:pt x="10" y="451"/>
                    </a:lnTo>
                    <a:lnTo>
                      <a:pt x="29" y="472"/>
                    </a:lnTo>
                    <a:lnTo>
                      <a:pt x="59" y="496"/>
                    </a:lnTo>
                    <a:lnTo>
                      <a:pt x="96" y="518"/>
                    </a:lnTo>
                    <a:lnTo>
                      <a:pt x="133" y="537"/>
                    </a:lnTo>
                    <a:lnTo>
                      <a:pt x="168" y="555"/>
                    </a:lnTo>
                    <a:lnTo>
                      <a:pt x="198" y="571"/>
                    </a:lnTo>
                    <a:lnTo>
                      <a:pt x="195" y="577"/>
                    </a:lnTo>
                    <a:lnTo>
                      <a:pt x="198" y="587"/>
                    </a:lnTo>
                    <a:lnTo>
                      <a:pt x="200" y="601"/>
                    </a:lnTo>
                    <a:lnTo>
                      <a:pt x="200" y="614"/>
                    </a:lnTo>
                    <a:lnTo>
                      <a:pt x="200" y="619"/>
                    </a:lnTo>
                    <a:lnTo>
                      <a:pt x="211" y="638"/>
                    </a:lnTo>
                    <a:lnTo>
                      <a:pt x="216" y="657"/>
                    </a:lnTo>
                    <a:lnTo>
                      <a:pt x="214" y="673"/>
                    </a:lnTo>
                    <a:lnTo>
                      <a:pt x="208" y="691"/>
                    </a:lnTo>
                    <a:lnTo>
                      <a:pt x="211" y="710"/>
                    </a:lnTo>
                    <a:lnTo>
                      <a:pt x="219" y="734"/>
                    </a:lnTo>
                    <a:lnTo>
                      <a:pt x="238" y="761"/>
                    </a:lnTo>
                    <a:lnTo>
                      <a:pt x="254" y="785"/>
                    </a:lnTo>
                    <a:lnTo>
                      <a:pt x="267" y="812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" name="Freeform 24"/>
              <p:cNvSpPr>
                <a:spLocks/>
              </p:cNvSpPr>
              <p:nvPr/>
            </p:nvSpPr>
            <p:spPr bwMode="auto">
              <a:xfrm>
                <a:off x="4941" y="716"/>
                <a:ext cx="160" cy="304"/>
              </a:xfrm>
              <a:custGeom>
                <a:avLst/>
                <a:gdLst/>
                <a:ahLst/>
                <a:cxnLst>
                  <a:cxn ang="0">
                    <a:pos x="149" y="304"/>
                  </a:cxn>
                  <a:cxn ang="0">
                    <a:pos x="117" y="291"/>
                  </a:cxn>
                  <a:cxn ang="0">
                    <a:pos x="88" y="277"/>
                  </a:cxn>
                  <a:cxn ang="0">
                    <a:pos x="61" y="256"/>
                  </a:cxn>
                  <a:cxn ang="0">
                    <a:pos x="40" y="232"/>
                  </a:cxn>
                  <a:cxn ang="0">
                    <a:pos x="37" y="224"/>
                  </a:cxn>
                  <a:cxn ang="0">
                    <a:pos x="34" y="213"/>
                  </a:cxn>
                  <a:cxn ang="0">
                    <a:pos x="32" y="205"/>
                  </a:cxn>
                  <a:cxn ang="0">
                    <a:pos x="29" y="200"/>
                  </a:cxn>
                  <a:cxn ang="0">
                    <a:pos x="21" y="189"/>
                  </a:cxn>
                  <a:cxn ang="0">
                    <a:pos x="13" y="179"/>
                  </a:cxn>
                  <a:cxn ang="0">
                    <a:pos x="5" y="168"/>
                  </a:cxn>
                  <a:cxn ang="0">
                    <a:pos x="0" y="157"/>
                  </a:cxn>
                  <a:cxn ang="0">
                    <a:pos x="2" y="155"/>
                  </a:cxn>
                  <a:cxn ang="0">
                    <a:pos x="5" y="149"/>
                  </a:cxn>
                  <a:cxn ang="0">
                    <a:pos x="8" y="141"/>
                  </a:cxn>
                  <a:cxn ang="0">
                    <a:pos x="10" y="133"/>
                  </a:cxn>
                  <a:cxn ang="0">
                    <a:pos x="13" y="128"/>
                  </a:cxn>
                  <a:cxn ang="0">
                    <a:pos x="16" y="123"/>
                  </a:cxn>
                  <a:cxn ang="0">
                    <a:pos x="18" y="120"/>
                  </a:cxn>
                  <a:cxn ang="0">
                    <a:pos x="18" y="82"/>
                  </a:cxn>
                  <a:cxn ang="0">
                    <a:pos x="29" y="53"/>
                  </a:cxn>
                  <a:cxn ang="0">
                    <a:pos x="42" y="34"/>
                  </a:cxn>
                  <a:cxn ang="0">
                    <a:pos x="64" y="21"/>
                  </a:cxn>
                  <a:cxn ang="0">
                    <a:pos x="93" y="10"/>
                  </a:cxn>
                  <a:cxn ang="0">
                    <a:pos x="125" y="5"/>
                  </a:cxn>
                  <a:cxn ang="0">
                    <a:pos x="160" y="0"/>
                  </a:cxn>
                </a:cxnLst>
                <a:rect l="0" t="0" r="r" b="b"/>
                <a:pathLst>
                  <a:path w="160" h="304">
                    <a:moveTo>
                      <a:pt x="149" y="304"/>
                    </a:moveTo>
                    <a:lnTo>
                      <a:pt x="117" y="291"/>
                    </a:lnTo>
                    <a:lnTo>
                      <a:pt x="88" y="277"/>
                    </a:lnTo>
                    <a:lnTo>
                      <a:pt x="61" y="256"/>
                    </a:lnTo>
                    <a:lnTo>
                      <a:pt x="40" y="232"/>
                    </a:lnTo>
                    <a:lnTo>
                      <a:pt x="37" y="224"/>
                    </a:lnTo>
                    <a:lnTo>
                      <a:pt x="34" y="213"/>
                    </a:lnTo>
                    <a:lnTo>
                      <a:pt x="32" y="205"/>
                    </a:lnTo>
                    <a:lnTo>
                      <a:pt x="29" y="200"/>
                    </a:lnTo>
                    <a:lnTo>
                      <a:pt x="21" y="189"/>
                    </a:lnTo>
                    <a:lnTo>
                      <a:pt x="13" y="179"/>
                    </a:lnTo>
                    <a:lnTo>
                      <a:pt x="5" y="168"/>
                    </a:lnTo>
                    <a:lnTo>
                      <a:pt x="0" y="157"/>
                    </a:lnTo>
                    <a:lnTo>
                      <a:pt x="2" y="155"/>
                    </a:lnTo>
                    <a:lnTo>
                      <a:pt x="5" y="149"/>
                    </a:lnTo>
                    <a:lnTo>
                      <a:pt x="8" y="141"/>
                    </a:lnTo>
                    <a:lnTo>
                      <a:pt x="10" y="133"/>
                    </a:lnTo>
                    <a:lnTo>
                      <a:pt x="13" y="128"/>
                    </a:lnTo>
                    <a:lnTo>
                      <a:pt x="16" y="123"/>
                    </a:lnTo>
                    <a:lnTo>
                      <a:pt x="18" y="120"/>
                    </a:lnTo>
                    <a:lnTo>
                      <a:pt x="18" y="82"/>
                    </a:lnTo>
                    <a:lnTo>
                      <a:pt x="29" y="53"/>
                    </a:lnTo>
                    <a:lnTo>
                      <a:pt x="42" y="34"/>
                    </a:lnTo>
                    <a:lnTo>
                      <a:pt x="64" y="21"/>
                    </a:lnTo>
                    <a:lnTo>
                      <a:pt x="93" y="10"/>
                    </a:lnTo>
                    <a:lnTo>
                      <a:pt x="125" y="5"/>
                    </a:lnTo>
                    <a:lnTo>
                      <a:pt x="160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" name="Freeform 25"/>
              <p:cNvSpPr>
                <a:spLocks/>
              </p:cNvSpPr>
              <p:nvPr/>
            </p:nvSpPr>
            <p:spPr bwMode="auto">
              <a:xfrm>
                <a:off x="4558" y="1140"/>
                <a:ext cx="535" cy="332"/>
              </a:xfrm>
              <a:custGeom>
                <a:avLst/>
                <a:gdLst/>
                <a:ahLst/>
                <a:cxnLst>
                  <a:cxn ang="0">
                    <a:pos x="535" y="193"/>
                  </a:cxn>
                  <a:cxn ang="0">
                    <a:pos x="527" y="177"/>
                  </a:cxn>
                  <a:cxn ang="0">
                    <a:pos x="506" y="161"/>
                  </a:cxn>
                  <a:cxn ang="0">
                    <a:pos x="484" y="147"/>
                  </a:cxn>
                  <a:cxn ang="0">
                    <a:pos x="466" y="137"/>
                  </a:cxn>
                  <a:cxn ang="0">
                    <a:pos x="444" y="118"/>
                  </a:cxn>
                  <a:cxn ang="0">
                    <a:pos x="431" y="97"/>
                  </a:cxn>
                  <a:cxn ang="0">
                    <a:pos x="420" y="75"/>
                  </a:cxn>
                  <a:cxn ang="0">
                    <a:pos x="404" y="51"/>
                  </a:cxn>
                  <a:cxn ang="0">
                    <a:pos x="377" y="30"/>
                  </a:cxn>
                  <a:cxn ang="0">
                    <a:pos x="348" y="14"/>
                  </a:cxn>
                  <a:cxn ang="0">
                    <a:pos x="318" y="8"/>
                  </a:cxn>
                  <a:cxn ang="0">
                    <a:pos x="284" y="3"/>
                  </a:cxn>
                  <a:cxn ang="0">
                    <a:pos x="252" y="0"/>
                  </a:cxn>
                  <a:cxn ang="0">
                    <a:pos x="252" y="22"/>
                  </a:cxn>
                  <a:cxn ang="0">
                    <a:pos x="260" y="46"/>
                  </a:cxn>
                  <a:cxn ang="0">
                    <a:pos x="270" y="67"/>
                  </a:cxn>
                  <a:cxn ang="0">
                    <a:pos x="284" y="91"/>
                  </a:cxn>
                  <a:cxn ang="0">
                    <a:pos x="297" y="113"/>
                  </a:cxn>
                  <a:cxn ang="0">
                    <a:pos x="308" y="131"/>
                  </a:cxn>
                  <a:cxn ang="0">
                    <a:pos x="313" y="150"/>
                  </a:cxn>
                  <a:cxn ang="0">
                    <a:pos x="310" y="166"/>
                  </a:cxn>
                  <a:cxn ang="0">
                    <a:pos x="302" y="179"/>
                  </a:cxn>
                  <a:cxn ang="0">
                    <a:pos x="284" y="190"/>
                  </a:cxn>
                  <a:cxn ang="0">
                    <a:pos x="252" y="195"/>
                  </a:cxn>
                  <a:cxn ang="0">
                    <a:pos x="212" y="195"/>
                  </a:cxn>
                  <a:cxn ang="0">
                    <a:pos x="171" y="190"/>
                  </a:cxn>
                  <a:cxn ang="0">
                    <a:pos x="131" y="187"/>
                  </a:cxn>
                  <a:cxn ang="0">
                    <a:pos x="94" y="187"/>
                  </a:cxn>
                  <a:cxn ang="0">
                    <a:pos x="59" y="198"/>
                  </a:cxn>
                  <a:cxn ang="0">
                    <a:pos x="38" y="214"/>
                  </a:cxn>
                  <a:cxn ang="0">
                    <a:pos x="32" y="233"/>
                  </a:cxn>
                  <a:cxn ang="0">
                    <a:pos x="32" y="257"/>
                  </a:cxn>
                  <a:cxn ang="0">
                    <a:pos x="35" y="284"/>
                  </a:cxn>
                  <a:cxn ang="0">
                    <a:pos x="35" y="313"/>
                  </a:cxn>
                  <a:cxn ang="0">
                    <a:pos x="22" y="318"/>
                  </a:cxn>
                  <a:cxn ang="0">
                    <a:pos x="11" y="324"/>
                  </a:cxn>
                  <a:cxn ang="0">
                    <a:pos x="0" y="332"/>
                  </a:cxn>
                </a:cxnLst>
                <a:rect l="0" t="0" r="r" b="b"/>
                <a:pathLst>
                  <a:path w="535" h="332">
                    <a:moveTo>
                      <a:pt x="535" y="193"/>
                    </a:moveTo>
                    <a:lnTo>
                      <a:pt x="527" y="177"/>
                    </a:lnTo>
                    <a:lnTo>
                      <a:pt x="506" y="161"/>
                    </a:lnTo>
                    <a:lnTo>
                      <a:pt x="484" y="147"/>
                    </a:lnTo>
                    <a:lnTo>
                      <a:pt x="466" y="137"/>
                    </a:lnTo>
                    <a:lnTo>
                      <a:pt x="444" y="118"/>
                    </a:lnTo>
                    <a:lnTo>
                      <a:pt x="431" y="97"/>
                    </a:lnTo>
                    <a:lnTo>
                      <a:pt x="420" y="75"/>
                    </a:lnTo>
                    <a:lnTo>
                      <a:pt x="404" y="51"/>
                    </a:lnTo>
                    <a:lnTo>
                      <a:pt x="377" y="30"/>
                    </a:lnTo>
                    <a:lnTo>
                      <a:pt x="348" y="14"/>
                    </a:lnTo>
                    <a:lnTo>
                      <a:pt x="318" y="8"/>
                    </a:lnTo>
                    <a:lnTo>
                      <a:pt x="284" y="3"/>
                    </a:lnTo>
                    <a:lnTo>
                      <a:pt x="252" y="0"/>
                    </a:lnTo>
                    <a:lnTo>
                      <a:pt x="252" y="22"/>
                    </a:lnTo>
                    <a:lnTo>
                      <a:pt x="260" y="46"/>
                    </a:lnTo>
                    <a:lnTo>
                      <a:pt x="270" y="67"/>
                    </a:lnTo>
                    <a:lnTo>
                      <a:pt x="284" y="91"/>
                    </a:lnTo>
                    <a:lnTo>
                      <a:pt x="297" y="113"/>
                    </a:lnTo>
                    <a:lnTo>
                      <a:pt x="308" y="131"/>
                    </a:lnTo>
                    <a:lnTo>
                      <a:pt x="313" y="150"/>
                    </a:lnTo>
                    <a:lnTo>
                      <a:pt x="310" y="166"/>
                    </a:lnTo>
                    <a:lnTo>
                      <a:pt x="302" y="179"/>
                    </a:lnTo>
                    <a:lnTo>
                      <a:pt x="284" y="190"/>
                    </a:lnTo>
                    <a:lnTo>
                      <a:pt x="252" y="195"/>
                    </a:lnTo>
                    <a:lnTo>
                      <a:pt x="212" y="195"/>
                    </a:lnTo>
                    <a:lnTo>
                      <a:pt x="171" y="190"/>
                    </a:lnTo>
                    <a:lnTo>
                      <a:pt x="131" y="187"/>
                    </a:lnTo>
                    <a:lnTo>
                      <a:pt x="94" y="187"/>
                    </a:lnTo>
                    <a:lnTo>
                      <a:pt x="59" y="198"/>
                    </a:lnTo>
                    <a:lnTo>
                      <a:pt x="38" y="214"/>
                    </a:lnTo>
                    <a:lnTo>
                      <a:pt x="32" y="233"/>
                    </a:lnTo>
                    <a:lnTo>
                      <a:pt x="32" y="257"/>
                    </a:lnTo>
                    <a:lnTo>
                      <a:pt x="35" y="284"/>
                    </a:lnTo>
                    <a:lnTo>
                      <a:pt x="35" y="313"/>
                    </a:lnTo>
                    <a:lnTo>
                      <a:pt x="22" y="318"/>
                    </a:lnTo>
                    <a:lnTo>
                      <a:pt x="11" y="324"/>
                    </a:lnTo>
                    <a:lnTo>
                      <a:pt x="0" y="332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" name="Freeform 26"/>
              <p:cNvSpPr>
                <a:spLocks/>
              </p:cNvSpPr>
              <p:nvPr/>
            </p:nvSpPr>
            <p:spPr bwMode="auto">
              <a:xfrm>
                <a:off x="3098" y="943"/>
                <a:ext cx="923" cy="246"/>
              </a:xfrm>
              <a:custGeom>
                <a:avLst/>
                <a:gdLst/>
                <a:ahLst/>
                <a:cxnLst>
                  <a:cxn ang="0">
                    <a:pos x="923" y="0"/>
                  </a:cxn>
                  <a:cxn ang="0">
                    <a:pos x="0" y="123"/>
                  </a:cxn>
                  <a:cxn ang="0">
                    <a:pos x="923" y="246"/>
                  </a:cxn>
                  <a:cxn ang="0">
                    <a:pos x="923" y="0"/>
                  </a:cxn>
                </a:cxnLst>
                <a:rect l="0" t="0" r="r" b="b"/>
                <a:pathLst>
                  <a:path w="923" h="246">
                    <a:moveTo>
                      <a:pt x="923" y="0"/>
                    </a:moveTo>
                    <a:lnTo>
                      <a:pt x="0" y="123"/>
                    </a:lnTo>
                    <a:lnTo>
                      <a:pt x="923" y="246"/>
                    </a:lnTo>
                    <a:lnTo>
                      <a:pt x="923" y="0"/>
                    </a:lnTo>
                    <a:close/>
                  </a:path>
                </a:pathLst>
              </a:custGeom>
              <a:solidFill>
                <a:srgbClr val="FC0A32"/>
              </a:solidFill>
              <a:ln w="0">
                <a:solidFill>
                  <a:srgbClr val="FC0A3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" name="Freeform 27"/>
              <p:cNvSpPr>
                <a:spLocks/>
              </p:cNvSpPr>
              <p:nvPr/>
            </p:nvSpPr>
            <p:spPr bwMode="auto">
              <a:xfrm>
                <a:off x="3098" y="943"/>
                <a:ext cx="923" cy="246"/>
              </a:xfrm>
              <a:custGeom>
                <a:avLst/>
                <a:gdLst/>
                <a:ahLst/>
                <a:cxnLst>
                  <a:cxn ang="0">
                    <a:pos x="923" y="0"/>
                  </a:cxn>
                  <a:cxn ang="0">
                    <a:pos x="0" y="123"/>
                  </a:cxn>
                  <a:cxn ang="0">
                    <a:pos x="923" y="246"/>
                  </a:cxn>
                  <a:cxn ang="0">
                    <a:pos x="923" y="0"/>
                  </a:cxn>
                </a:cxnLst>
                <a:rect l="0" t="0" r="r" b="b"/>
                <a:pathLst>
                  <a:path w="923" h="246">
                    <a:moveTo>
                      <a:pt x="923" y="0"/>
                    </a:moveTo>
                    <a:lnTo>
                      <a:pt x="0" y="123"/>
                    </a:lnTo>
                    <a:lnTo>
                      <a:pt x="923" y="246"/>
                    </a:lnTo>
                    <a:lnTo>
                      <a:pt x="923" y="0"/>
                    </a:lnTo>
                  </a:path>
                </a:pathLst>
              </a:custGeom>
              <a:noFill/>
              <a:ln w="4763">
                <a:solidFill>
                  <a:srgbClr val="FC0A3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" name="Freeform 28"/>
              <p:cNvSpPr>
                <a:spLocks/>
              </p:cNvSpPr>
              <p:nvPr/>
            </p:nvSpPr>
            <p:spPr bwMode="auto">
              <a:xfrm>
                <a:off x="3149" y="718"/>
                <a:ext cx="751" cy="748"/>
              </a:xfrm>
              <a:custGeom>
                <a:avLst/>
                <a:gdLst/>
                <a:ahLst/>
                <a:cxnLst>
                  <a:cxn ang="0">
                    <a:pos x="72" y="126"/>
                  </a:cxn>
                  <a:cxn ang="0">
                    <a:pos x="153" y="113"/>
                  </a:cxn>
                  <a:cxn ang="0">
                    <a:pos x="158" y="43"/>
                  </a:cxn>
                  <a:cxn ang="0">
                    <a:pos x="107" y="0"/>
                  </a:cxn>
                  <a:cxn ang="0">
                    <a:pos x="80" y="24"/>
                  </a:cxn>
                  <a:cxn ang="0">
                    <a:pos x="126" y="70"/>
                  </a:cxn>
                  <a:cxn ang="0">
                    <a:pos x="203" y="51"/>
                  </a:cxn>
                  <a:cxn ang="0">
                    <a:pos x="284" y="38"/>
                  </a:cxn>
                  <a:cxn ang="0">
                    <a:pos x="361" y="94"/>
                  </a:cxn>
                  <a:cxn ang="0">
                    <a:pos x="337" y="177"/>
                  </a:cxn>
                  <a:cxn ang="0">
                    <a:pos x="292" y="179"/>
                  </a:cxn>
                  <a:cxn ang="0">
                    <a:pos x="145" y="243"/>
                  </a:cxn>
                  <a:cxn ang="0">
                    <a:pos x="166" y="318"/>
                  </a:cxn>
                  <a:cxn ang="0">
                    <a:pos x="289" y="334"/>
                  </a:cxn>
                  <a:cxn ang="0">
                    <a:pos x="444" y="273"/>
                  </a:cxn>
                  <a:cxn ang="0">
                    <a:pos x="484" y="137"/>
                  </a:cxn>
                  <a:cxn ang="0">
                    <a:pos x="407" y="35"/>
                  </a:cxn>
                  <a:cxn ang="0">
                    <a:pos x="241" y="59"/>
                  </a:cxn>
                  <a:cxn ang="0">
                    <a:pos x="206" y="150"/>
                  </a:cxn>
                  <a:cxn ang="0">
                    <a:pos x="297" y="214"/>
                  </a:cxn>
                  <a:cxn ang="0">
                    <a:pos x="409" y="278"/>
                  </a:cxn>
                  <a:cxn ang="0">
                    <a:pos x="495" y="326"/>
                  </a:cxn>
                  <a:cxn ang="0">
                    <a:pos x="484" y="406"/>
                  </a:cxn>
                  <a:cxn ang="0">
                    <a:pos x="334" y="471"/>
                  </a:cxn>
                  <a:cxn ang="0">
                    <a:pos x="203" y="479"/>
                  </a:cxn>
                  <a:cxn ang="0">
                    <a:pos x="118" y="449"/>
                  </a:cxn>
                  <a:cxn ang="0">
                    <a:pos x="147" y="345"/>
                  </a:cxn>
                  <a:cxn ang="0">
                    <a:pos x="265" y="316"/>
                  </a:cxn>
                  <a:cxn ang="0">
                    <a:pos x="382" y="361"/>
                  </a:cxn>
                  <a:cxn ang="0">
                    <a:pos x="436" y="473"/>
                  </a:cxn>
                  <a:cxn ang="0">
                    <a:pos x="503" y="545"/>
                  </a:cxn>
                  <a:cxn ang="0">
                    <a:pos x="620" y="532"/>
                  </a:cxn>
                  <a:cxn ang="0">
                    <a:pos x="674" y="417"/>
                  </a:cxn>
                  <a:cxn ang="0">
                    <a:pos x="669" y="209"/>
                  </a:cxn>
                  <a:cxn ang="0">
                    <a:pos x="634" y="51"/>
                  </a:cxn>
                  <a:cxn ang="0">
                    <a:pos x="497" y="96"/>
                  </a:cxn>
                  <a:cxn ang="0">
                    <a:pos x="471" y="219"/>
                  </a:cxn>
                  <a:cxn ang="0">
                    <a:pos x="559" y="318"/>
                  </a:cxn>
                  <a:cxn ang="0">
                    <a:pos x="653" y="404"/>
                  </a:cxn>
                  <a:cxn ang="0">
                    <a:pos x="647" y="505"/>
                  </a:cxn>
                  <a:cxn ang="0">
                    <a:pos x="514" y="601"/>
                  </a:cxn>
                  <a:cxn ang="0">
                    <a:pos x="342" y="591"/>
                  </a:cxn>
                  <a:cxn ang="0">
                    <a:pos x="265" y="553"/>
                  </a:cxn>
                  <a:cxn ang="0">
                    <a:pos x="420" y="548"/>
                  </a:cxn>
                  <a:cxn ang="0">
                    <a:pos x="532" y="674"/>
                  </a:cxn>
                  <a:cxn ang="0">
                    <a:pos x="631" y="692"/>
                  </a:cxn>
                  <a:cxn ang="0">
                    <a:pos x="709" y="599"/>
                  </a:cxn>
                  <a:cxn ang="0">
                    <a:pos x="703" y="479"/>
                  </a:cxn>
                  <a:cxn ang="0">
                    <a:pos x="626" y="425"/>
                  </a:cxn>
                  <a:cxn ang="0">
                    <a:pos x="556" y="476"/>
                  </a:cxn>
                  <a:cxn ang="0">
                    <a:pos x="551" y="580"/>
                  </a:cxn>
                  <a:cxn ang="0">
                    <a:pos x="626" y="668"/>
                  </a:cxn>
                </a:cxnLst>
                <a:rect l="0" t="0" r="r" b="b"/>
                <a:pathLst>
                  <a:path w="751" h="748">
                    <a:moveTo>
                      <a:pt x="0" y="99"/>
                    </a:moveTo>
                    <a:lnTo>
                      <a:pt x="24" y="105"/>
                    </a:lnTo>
                    <a:lnTo>
                      <a:pt x="48" y="115"/>
                    </a:lnTo>
                    <a:lnTo>
                      <a:pt x="72" y="126"/>
                    </a:lnTo>
                    <a:lnTo>
                      <a:pt x="96" y="137"/>
                    </a:lnTo>
                    <a:lnTo>
                      <a:pt x="120" y="137"/>
                    </a:lnTo>
                    <a:lnTo>
                      <a:pt x="142" y="126"/>
                    </a:lnTo>
                    <a:lnTo>
                      <a:pt x="153" y="113"/>
                    </a:lnTo>
                    <a:lnTo>
                      <a:pt x="161" y="94"/>
                    </a:lnTo>
                    <a:lnTo>
                      <a:pt x="166" y="75"/>
                    </a:lnTo>
                    <a:lnTo>
                      <a:pt x="163" y="56"/>
                    </a:lnTo>
                    <a:lnTo>
                      <a:pt x="158" y="43"/>
                    </a:lnTo>
                    <a:lnTo>
                      <a:pt x="145" y="24"/>
                    </a:lnTo>
                    <a:lnTo>
                      <a:pt x="131" y="8"/>
                    </a:lnTo>
                    <a:lnTo>
                      <a:pt x="118" y="0"/>
                    </a:lnTo>
                    <a:lnTo>
                      <a:pt x="107" y="0"/>
                    </a:lnTo>
                    <a:lnTo>
                      <a:pt x="99" y="3"/>
                    </a:lnTo>
                    <a:lnTo>
                      <a:pt x="91" y="6"/>
                    </a:lnTo>
                    <a:lnTo>
                      <a:pt x="83" y="14"/>
                    </a:lnTo>
                    <a:lnTo>
                      <a:pt x="80" y="24"/>
                    </a:lnTo>
                    <a:lnTo>
                      <a:pt x="80" y="35"/>
                    </a:lnTo>
                    <a:lnTo>
                      <a:pt x="91" y="51"/>
                    </a:lnTo>
                    <a:lnTo>
                      <a:pt x="107" y="62"/>
                    </a:lnTo>
                    <a:lnTo>
                      <a:pt x="126" y="70"/>
                    </a:lnTo>
                    <a:lnTo>
                      <a:pt x="147" y="72"/>
                    </a:lnTo>
                    <a:lnTo>
                      <a:pt x="166" y="70"/>
                    </a:lnTo>
                    <a:lnTo>
                      <a:pt x="187" y="62"/>
                    </a:lnTo>
                    <a:lnTo>
                      <a:pt x="203" y="51"/>
                    </a:lnTo>
                    <a:lnTo>
                      <a:pt x="217" y="40"/>
                    </a:lnTo>
                    <a:lnTo>
                      <a:pt x="235" y="32"/>
                    </a:lnTo>
                    <a:lnTo>
                      <a:pt x="259" y="32"/>
                    </a:lnTo>
                    <a:lnTo>
                      <a:pt x="284" y="38"/>
                    </a:lnTo>
                    <a:lnTo>
                      <a:pt x="310" y="46"/>
                    </a:lnTo>
                    <a:lnTo>
                      <a:pt x="337" y="59"/>
                    </a:lnTo>
                    <a:lnTo>
                      <a:pt x="356" y="75"/>
                    </a:lnTo>
                    <a:lnTo>
                      <a:pt x="361" y="94"/>
                    </a:lnTo>
                    <a:lnTo>
                      <a:pt x="364" y="115"/>
                    </a:lnTo>
                    <a:lnTo>
                      <a:pt x="358" y="139"/>
                    </a:lnTo>
                    <a:lnTo>
                      <a:pt x="350" y="161"/>
                    </a:lnTo>
                    <a:lnTo>
                      <a:pt x="337" y="177"/>
                    </a:lnTo>
                    <a:lnTo>
                      <a:pt x="342" y="177"/>
                    </a:lnTo>
                    <a:lnTo>
                      <a:pt x="348" y="177"/>
                    </a:lnTo>
                    <a:lnTo>
                      <a:pt x="353" y="177"/>
                    </a:lnTo>
                    <a:lnTo>
                      <a:pt x="292" y="179"/>
                    </a:lnTo>
                    <a:lnTo>
                      <a:pt x="235" y="190"/>
                    </a:lnTo>
                    <a:lnTo>
                      <a:pt x="179" y="211"/>
                    </a:lnTo>
                    <a:lnTo>
                      <a:pt x="161" y="225"/>
                    </a:lnTo>
                    <a:lnTo>
                      <a:pt x="145" y="243"/>
                    </a:lnTo>
                    <a:lnTo>
                      <a:pt x="139" y="265"/>
                    </a:lnTo>
                    <a:lnTo>
                      <a:pt x="142" y="289"/>
                    </a:lnTo>
                    <a:lnTo>
                      <a:pt x="153" y="305"/>
                    </a:lnTo>
                    <a:lnTo>
                      <a:pt x="166" y="318"/>
                    </a:lnTo>
                    <a:lnTo>
                      <a:pt x="187" y="326"/>
                    </a:lnTo>
                    <a:lnTo>
                      <a:pt x="209" y="329"/>
                    </a:lnTo>
                    <a:lnTo>
                      <a:pt x="246" y="334"/>
                    </a:lnTo>
                    <a:lnTo>
                      <a:pt x="289" y="334"/>
                    </a:lnTo>
                    <a:lnTo>
                      <a:pt x="332" y="329"/>
                    </a:lnTo>
                    <a:lnTo>
                      <a:pt x="374" y="316"/>
                    </a:lnTo>
                    <a:lnTo>
                      <a:pt x="412" y="300"/>
                    </a:lnTo>
                    <a:lnTo>
                      <a:pt x="444" y="273"/>
                    </a:lnTo>
                    <a:lnTo>
                      <a:pt x="465" y="238"/>
                    </a:lnTo>
                    <a:lnTo>
                      <a:pt x="479" y="206"/>
                    </a:lnTo>
                    <a:lnTo>
                      <a:pt x="484" y="171"/>
                    </a:lnTo>
                    <a:lnTo>
                      <a:pt x="484" y="137"/>
                    </a:lnTo>
                    <a:lnTo>
                      <a:pt x="476" y="102"/>
                    </a:lnTo>
                    <a:lnTo>
                      <a:pt x="463" y="72"/>
                    </a:lnTo>
                    <a:lnTo>
                      <a:pt x="439" y="51"/>
                    </a:lnTo>
                    <a:lnTo>
                      <a:pt x="407" y="35"/>
                    </a:lnTo>
                    <a:lnTo>
                      <a:pt x="364" y="27"/>
                    </a:lnTo>
                    <a:lnTo>
                      <a:pt x="321" y="27"/>
                    </a:lnTo>
                    <a:lnTo>
                      <a:pt x="278" y="38"/>
                    </a:lnTo>
                    <a:lnTo>
                      <a:pt x="241" y="59"/>
                    </a:lnTo>
                    <a:lnTo>
                      <a:pt x="219" y="78"/>
                    </a:lnTo>
                    <a:lnTo>
                      <a:pt x="206" y="102"/>
                    </a:lnTo>
                    <a:lnTo>
                      <a:pt x="203" y="126"/>
                    </a:lnTo>
                    <a:lnTo>
                      <a:pt x="206" y="150"/>
                    </a:lnTo>
                    <a:lnTo>
                      <a:pt x="225" y="174"/>
                    </a:lnTo>
                    <a:lnTo>
                      <a:pt x="246" y="193"/>
                    </a:lnTo>
                    <a:lnTo>
                      <a:pt x="270" y="203"/>
                    </a:lnTo>
                    <a:lnTo>
                      <a:pt x="297" y="214"/>
                    </a:lnTo>
                    <a:lnTo>
                      <a:pt x="324" y="225"/>
                    </a:lnTo>
                    <a:lnTo>
                      <a:pt x="356" y="246"/>
                    </a:lnTo>
                    <a:lnTo>
                      <a:pt x="388" y="267"/>
                    </a:lnTo>
                    <a:lnTo>
                      <a:pt x="409" y="278"/>
                    </a:lnTo>
                    <a:lnTo>
                      <a:pt x="433" y="289"/>
                    </a:lnTo>
                    <a:lnTo>
                      <a:pt x="457" y="300"/>
                    </a:lnTo>
                    <a:lnTo>
                      <a:pt x="479" y="313"/>
                    </a:lnTo>
                    <a:lnTo>
                      <a:pt x="495" y="326"/>
                    </a:lnTo>
                    <a:lnTo>
                      <a:pt x="503" y="348"/>
                    </a:lnTo>
                    <a:lnTo>
                      <a:pt x="503" y="372"/>
                    </a:lnTo>
                    <a:lnTo>
                      <a:pt x="495" y="393"/>
                    </a:lnTo>
                    <a:lnTo>
                      <a:pt x="484" y="406"/>
                    </a:lnTo>
                    <a:lnTo>
                      <a:pt x="463" y="417"/>
                    </a:lnTo>
                    <a:lnTo>
                      <a:pt x="423" y="436"/>
                    </a:lnTo>
                    <a:lnTo>
                      <a:pt x="380" y="457"/>
                    </a:lnTo>
                    <a:lnTo>
                      <a:pt x="334" y="471"/>
                    </a:lnTo>
                    <a:lnTo>
                      <a:pt x="300" y="476"/>
                    </a:lnTo>
                    <a:lnTo>
                      <a:pt x="259" y="479"/>
                    </a:lnTo>
                    <a:lnTo>
                      <a:pt x="222" y="479"/>
                    </a:lnTo>
                    <a:lnTo>
                      <a:pt x="203" y="479"/>
                    </a:lnTo>
                    <a:lnTo>
                      <a:pt x="177" y="479"/>
                    </a:lnTo>
                    <a:lnTo>
                      <a:pt x="153" y="476"/>
                    </a:lnTo>
                    <a:lnTo>
                      <a:pt x="131" y="468"/>
                    </a:lnTo>
                    <a:lnTo>
                      <a:pt x="118" y="449"/>
                    </a:lnTo>
                    <a:lnTo>
                      <a:pt x="115" y="428"/>
                    </a:lnTo>
                    <a:lnTo>
                      <a:pt x="118" y="404"/>
                    </a:lnTo>
                    <a:lnTo>
                      <a:pt x="128" y="369"/>
                    </a:lnTo>
                    <a:lnTo>
                      <a:pt x="147" y="345"/>
                    </a:lnTo>
                    <a:lnTo>
                      <a:pt x="171" y="326"/>
                    </a:lnTo>
                    <a:lnTo>
                      <a:pt x="201" y="318"/>
                    </a:lnTo>
                    <a:lnTo>
                      <a:pt x="233" y="313"/>
                    </a:lnTo>
                    <a:lnTo>
                      <a:pt x="265" y="316"/>
                    </a:lnTo>
                    <a:lnTo>
                      <a:pt x="297" y="318"/>
                    </a:lnTo>
                    <a:lnTo>
                      <a:pt x="326" y="326"/>
                    </a:lnTo>
                    <a:lnTo>
                      <a:pt x="358" y="340"/>
                    </a:lnTo>
                    <a:lnTo>
                      <a:pt x="382" y="361"/>
                    </a:lnTo>
                    <a:lnTo>
                      <a:pt x="404" y="388"/>
                    </a:lnTo>
                    <a:lnTo>
                      <a:pt x="420" y="417"/>
                    </a:lnTo>
                    <a:lnTo>
                      <a:pt x="431" y="452"/>
                    </a:lnTo>
                    <a:lnTo>
                      <a:pt x="436" y="473"/>
                    </a:lnTo>
                    <a:lnTo>
                      <a:pt x="441" y="495"/>
                    </a:lnTo>
                    <a:lnTo>
                      <a:pt x="455" y="516"/>
                    </a:lnTo>
                    <a:lnTo>
                      <a:pt x="476" y="532"/>
                    </a:lnTo>
                    <a:lnTo>
                      <a:pt x="503" y="545"/>
                    </a:lnTo>
                    <a:lnTo>
                      <a:pt x="530" y="553"/>
                    </a:lnTo>
                    <a:lnTo>
                      <a:pt x="556" y="556"/>
                    </a:lnTo>
                    <a:lnTo>
                      <a:pt x="591" y="548"/>
                    </a:lnTo>
                    <a:lnTo>
                      <a:pt x="620" y="532"/>
                    </a:lnTo>
                    <a:lnTo>
                      <a:pt x="642" y="511"/>
                    </a:lnTo>
                    <a:lnTo>
                      <a:pt x="658" y="481"/>
                    </a:lnTo>
                    <a:lnTo>
                      <a:pt x="669" y="449"/>
                    </a:lnTo>
                    <a:lnTo>
                      <a:pt x="674" y="417"/>
                    </a:lnTo>
                    <a:lnTo>
                      <a:pt x="677" y="382"/>
                    </a:lnTo>
                    <a:lnTo>
                      <a:pt x="677" y="348"/>
                    </a:lnTo>
                    <a:lnTo>
                      <a:pt x="674" y="316"/>
                    </a:lnTo>
                    <a:lnTo>
                      <a:pt x="669" y="209"/>
                    </a:lnTo>
                    <a:lnTo>
                      <a:pt x="661" y="105"/>
                    </a:lnTo>
                    <a:lnTo>
                      <a:pt x="658" y="78"/>
                    </a:lnTo>
                    <a:lnTo>
                      <a:pt x="653" y="62"/>
                    </a:lnTo>
                    <a:lnTo>
                      <a:pt x="634" y="51"/>
                    </a:lnTo>
                    <a:lnTo>
                      <a:pt x="596" y="43"/>
                    </a:lnTo>
                    <a:lnTo>
                      <a:pt x="559" y="51"/>
                    </a:lnTo>
                    <a:lnTo>
                      <a:pt x="524" y="70"/>
                    </a:lnTo>
                    <a:lnTo>
                      <a:pt x="497" y="96"/>
                    </a:lnTo>
                    <a:lnTo>
                      <a:pt x="476" y="131"/>
                    </a:lnTo>
                    <a:lnTo>
                      <a:pt x="465" y="166"/>
                    </a:lnTo>
                    <a:lnTo>
                      <a:pt x="463" y="195"/>
                    </a:lnTo>
                    <a:lnTo>
                      <a:pt x="471" y="219"/>
                    </a:lnTo>
                    <a:lnTo>
                      <a:pt x="484" y="241"/>
                    </a:lnTo>
                    <a:lnTo>
                      <a:pt x="503" y="259"/>
                    </a:lnTo>
                    <a:lnTo>
                      <a:pt x="522" y="281"/>
                    </a:lnTo>
                    <a:lnTo>
                      <a:pt x="559" y="318"/>
                    </a:lnTo>
                    <a:lnTo>
                      <a:pt x="596" y="356"/>
                    </a:lnTo>
                    <a:lnTo>
                      <a:pt x="615" y="369"/>
                    </a:lnTo>
                    <a:lnTo>
                      <a:pt x="637" y="385"/>
                    </a:lnTo>
                    <a:lnTo>
                      <a:pt x="653" y="404"/>
                    </a:lnTo>
                    <a:lnTo>
                      <a:pt x="666" y="430"/>
                    </a:lnTo>
                    <a:lnTo>
                      <a:pt x="666" y="454"/>
                    </a:lnTo>
                    <a:lnTo>
                      <a:pt x="661" y="481"/>
                    </a:lnTo>
                    <a:lnTo>
                      <a:pt x="647" y="505"/>
                    </a:lnTo>
                    <a:lnTo>
                      <a:pt x="620" y="540"/>
                    </a:lnTo>
                    <a:lnTo>
                      <a:pt x="591" y="569"/>
                    </a:lnTo>
                    <a:lnTo>
                      <a:pt x="556" y="591"/>
                    </a:lnTo>
                    <a:lnTo>
                      <a:pt x="514" y="601"/>
                    </a:lnTo>
                    <a:lnTo>
                      <a:pt x="465" y="604"/>
                    </a:lnTo>
                    <a:lnTo>
                      <a:pt x="412" y="599"/>
                    </a:lnTo>
                    <a:lnTo>
                      <a:pt x="361" y="593"/>
                    </a:lnTo>
                    <a:lnTo>
                      <a:pt x="342" y="591"/>
                    </a:lnTo>
                    <a:lnTo>
                      <a:pt x="318" y="588"/>
                    </a:lnTo>
                    <a:lnTo>
                      <a:pt x="294" y="580"/>
                    </a:lnTo>
                    <a:lnTo>
                      <a:pt x="276" y="569"/>
                    </a:lnTo>
                    <a:lnTo>
                      <a:pt x="265" y="553"/>
                    </a:lnTo>
                    <a:lnTo>
                      <a:pt x="305" y="532"/>
                    </a:lnTo>
                    <a:lnTo>
                      <a:pt x="345" y="524"/>
                    </a:lnTo>
                    <a:lnTo>
                      <a:pt x="382" y="532"/>
                    </a:lnTo>
                    <a:lnTo>
                      <a:pt x="420" y="548"/>
                    </a:lnTo>
                    <a:lnTo>
                      <a:pt x="452" y="572"/>
                    </a:lnTo>
                    <a:lnTo>
                      <a:pt x="484" y="604"/>
                    </a:lnTo>
                    <a:lnTo>
                      <a:pt x="511" y="639"/>
                    </a:lnTo>
                    <a:lnTo>
                      <a:pt x="532" y="674"/>
                    </a:lnTo>
                    <a:lnTo>
                      <a:pt x="559" y="676"/>
                    </a:lnTo>
                    <a:lnTo>
                      <a:pt x="583" y="684"/>
                    </a:lnTo>
                    <a:lnTo>
                      <a:pt x="607" y="690"/>
                    </a:lnTo>
                    <a:lnTo>
                      <a:pt x="631" y="692"/>
                    </a:lnTo>
                    <a:lnTo>
                      <a:pt x="658" y="682"/>
                    </a:lnTo>
                    <a:lnTo>
                      <a:pt x="682" y="660"/>
                    </a:lnTo>
                    <a:lnTo>
                      <a:pt x="698" y="631"/>
                    </a:lnTo>
                    <a:lnTo>
                      <a:pt x="709" y="599"/>
                    </a:lnTo>
                    <a:lnTo>
                      <a:pt x="714" y="567"/>
                    </a:lnTo>
                    <a:lnTo>
                      <a:pt x="717" y="535"/>
                    </a:lnTo>
                    <a:lnTo>
                      <a:pt x="714" y="503"/>
                    </a:lnTo>
                    <a:lnTo>
                      <a:pt x="703" y="479"/>
                    </a:lnTo>
                    <a:lnTo>
                      <a:pt x="687" y="457"/>
                    </a:lnTo>
                    <a:lnTo>
                      <a:pt x="661" y="441"/>
                    </a:lnTo>
                    <a:lnTo>
                      <a:pt x="645" y="433"/>
                    </a:lnTo>
                    <a:lnTo>
                      <a:pt x="626" y="425"/>
                    </a:lnTo>
                    <a:lnTo>
                      <a:pt x="607" y="422"/>
                    </a:lnTo>
                    <a:lnTo>
                      <a:pt x="588" y="430"/>
                    </a:lnTo>
                    <a:lnTo>
                      <a:pt x="570" y="449"/>
                    </a:lnTo>
                    <a:lnTo>
                      <a:pt x="556" y="476"/>
                    </a:lnTo>
                    <a:lnTo>
                      <a:pt x="548" y="500"/>
                    </a:lnTo>
                    <a:lnTo>
                      <a:pt x="540" y="521"/>
                    </a:lnTo>
                    <a:lnTo>
                      <a:pt x="543" y="551"/>
                    </a:lnTo>
                    <a:lnTo>
                      <a:pt x="551" y="580"/>
                    </a:lnTo>
                    <a:lnTo>
                      <a:pt x="564" y="607"/>
                    </a:lnTo>
                    <a:lnTo>
                      <a:pt x="580" y="631"/>
                    </a:lnTo>
                    <a:lnTo>
                      <a:pt x="602" y="652"/>
                    </a:lnTo>
                    <a:lnTo>
                      <a:pt x="626" y="668"/>
                    </a:lnTo>
                    <a:lnTo>
                      <a:pt x="653" y="684"/>
                    </a:lnTo>
                    <a:lnTo>
                      <a:pt x="701" y="719"/>
                    </a:lnTo>
                    <a:lnTo>
                      <a:pt x="751" y="748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" name="Freeform 29"/>
              <p:cNvSpPr>
                <a:spLocks/>
              </p:cNvSpPr>
              <p:nvPr/>
            </p:nvSpPr>
            <p:spPr bwMode="auto">
              <a:xfrm>
                <a:off x="3146" y="657"/>
                <a:ext cx="730" cy="785"/>
              </a:xfrm>
              <a:custGeom>
                <a:avLst/>
                <a:gdLst/>
                <a:ahLst/>
                <a:cxnLst>
                  <a:cxn ang="0">
                    <a:pos x="65" y="769"/>
                  </a:cxn>
                  <a:cxn ang="0">
                    <a:pos x="94" y="743"/>
                  </a:cxn>
                  <a:cxn ang="0">
                    <a:pos x="83" y="735"/>
                  </a:cxn>
                  <a:cxn ang="0">
                    <a:pos x="67" y="713"/>
                  </a:cxn>
                  <a:cxn ang="0">
                    <a:pos x="115" y="684"/>
                  </a:cxn>
                  <a:cxn ang="0">
                    <a:pos x="123" y="713"/>
                  </a:cxn>
                  <a:cxn ang="0">
                    <a:pos x="134" y="676"/>
                  </a:cxn>
                  <a:cxn ang="0">
                    <a:pos x="204" y="660"/>
                  </a:cxn>
                  <a:cxn ang="0">
                    <a:pos x="238" y="735"/>
                  </a:cxn>
                  <a:cxn ang="0">
                    <a:pos x="198" y="751"/>
                  </a:cxn>
                  <a:cxn ang="0">
                    <a:pos x="145" y="769"/>
                  </a:cxn>
                  <a:cxn ang="0">
                    <a:pos x="252" y="780"/>
                  </a:cxn>
                  <a:cxn ang="0">
                    <a:pos x="297" y="705"/>
                  </a:cxn>
                  <a:cxn ang="0">
                    <a:pos x="254" y="622"/>
                  </a:cxn>
                  <a:cxn ang="0">
                    <a:pos x="220" y="505"/>
                  </a:cxn>
                  <a:cxn ang="0">
                    <a:pos x="257" y="435"/>
                  </a:cxn>
                  <a:cxn ang="0">
                    <a:pos x="348" y="459"/>
                  </a:cxn>
                  <a:cxn ang="0">
                    <a:pos x="351" y="542"/>
                  </a:cxn>
                  <a:cxn ang="0">
                    <a:pos x="188" y="532"/>
                  </a:cxn>
                  <a:cxn ang="0">
                    <a:pos x="129" y="441"/>
                  </a:cxn>
                  <a:cxn ang="0">
                    <a:pos x="150" y="366"/>
                  </a:cxn>
                  <a:cxn ang="0">
                    <a:pos x="137" y="318"/>
                  </a:cxn>
                  <a:cxn ang="0">
                    <a:pos x="78" y="342"/>
                  </a:cxn>
                  <a:cxn ang="0">
                    <a:pos x="62" y="443"/>
                  </a:cxn>
                  <a:cxn ang="0">
                    <a:pos x="62" y="497"/>
                  </a:cxn>
                  <a:cxn ang="0">
                    <a:pos x="115" y="524"/>
                  </a:cxn>
                  <a:cxn ang="0">
                    <a:pos x="220" y="510"/>
                  </a:cxn>
                  <a:cxn ang="0">
                    <a:pos x="262" y="419"/>
                  </a:cxn>
                  <a:cxn ang="0">
                    <a:pos x="249" y="286"/>
                  </a:cxn>
                  <a:cxn ang="0">
                    <a:pos x="297" y="222"/>
                  </a:cxn>
                  <a:cxn ang="0">
                    <a:pos x="399" y="216"/>
                  </a:cxn>
                  <a:cxn ang="0">
                    <a:pos x="511" y="267"/>
                  </a:cxn>
                  <a:cxn ang="0">
                    <a:pos x="503" y="366"/>
                  </a:cxn>
                  <a:cxn ang="0">
                    <a:pos x="402" y="409"/>
                  </a:cxn>
                  <a:cxn ang="0">
                    <a:pos x="303" y="411"/>
                  </a:cxn>
                  <a:cxn ang="0">
                    <a:pos x="238" y="451"/>
                  </a:cxn>
                  <a:cxn ang="0">
                    <a:pos x="300" y="494"/>
                  </a:cxn>
                  <a:cxn ang="0">
                    <a:pos x="391" y="497"/>
                  </a:cxn>
                  <a:cxn ang="0">
                    <a:pos x="426" y="449"/>
                  </a:cxn>
                  <a:cxn ang="0">
                    <a:pos x="343" y="390"/>
                  </a:cxn>
                  <a:cxn ang="0">
                    <a:pos x="412" y="361"/>
                  </a:cxn>
                  <a:cxn ang="0">
                    <a:pos x="436" y="366"/>
                  </a:cxn>
                  <a:cxn ang="0">
                    <a:pos x="447" y="395"/>
                  </a:cxn>
                  <a:cxn ang="0">
                    <a:pos x="530" y="414"/>
                  </a:cxn>
                  <a:cxn ang="0">
                    <a:pos x="581" y="315"/>
                  </a:cxn>
                  <a:cxn ang="0">
                    <a:pos x="487" y="192"/>
                  </a:cxn>
                  <a:cxn ang="0">
                    <a:pos x="356" y="147"/>
                  </a:cxn>
                  <a:cxn ang="0">
                    <a:pos x="313" y="187"/>
                  </a:cxn>
                  <a:cxn ang="0">
                    <a:pos x="388" y="251"/>
                  </a:cxn>
                  <a:cxn ang="0">
                    <a:pos x="506" y="235"/>
                  </a:cxn>
                  <a:cxn ang="0">
                    <a:pos x="525" y="157"/>
                  </a:cxn>
                  <a:cxn ang="0">
                    <a:pos x="533" y="101"/>
                  </a:cxn>
                  <a:cxn ang="0">
                    <a:pos x="623" y="99"/>
                  </a:cxn>
                  <a:cxn ang="0">
                    <a:pos x="672" y="157"/>
                  </a:cxn>
                  <a:cxn ang="0">
                    <a:pos x="626" y="208"/>
                  </a:cxn>
                  <a:cxn ang="0">
                    <a:pos x="589" y="262"/>
                  </a:cxn>
                  <a:cxn ang="0">
                    <a:pos x="605" y="286"/>
                  </a:cxn>
                  <a:cxn ang="0">
                    <a:pos x="698" y="299"/>
                  </a:cxn>
                  <a:cxn ang="0">
                    <a:pos x="730" y="224"/>
                  </a:cxn>
                  <a:cxn ang="0">
                    <a:pos x="682" y="144"/>
                  </a:cxn>
                  <a:cxn ang="0">
                    <a:pos x="688" y="45"/>
                  </a:cxn>
                </a:cxnLst>
                <a:rect l="0" t="0" r="r" b="b"/>
                <a:pathLst>
                  <a:path w="730" h="785">
                    <a:moveTo>
                      <a:pt x="0" y="777"/>
                    </a:moveTo>
                    <a:lnTo>
                      <a:pt x="22" y="775"/>
                    </a:lnTo>
                    <a:lnTo>
                      <a:pt x="43" y="772"/>
                    </a:lnTo>
                    <a:lnTo>
                      <a:pt x="65" y="769"/>
                    </a:lnTo>
                    <a:lnTo>
                      <a:pt x="83" y="759"/>
                    </a:lnTo>
                    <a:lnTo>
                      <a:pt x="91" y="753"/>
                    </a:lnTo>
                    <a:lnTo>
                      <a:pt x="94" y="748"/>
                    </a:lnTo>
                    <a:lnTo>
                      <a:pt x="94" y="743"/>
                    </a:lnTo>
                    <a:lnTo>
                      <a:pt x="94" y="740"/>
                    </a:lnTo>
                    <a:lnTo>
                      <a:pt x="91" y="737"/>
                    </a:lnTo>
                    <a:lnTo>
                      <a:pt x="86" y="737"/>
                    </a:lnTo>
                    <a:lnTo>
                      <a:pt x="83" y="735"/>
                    </a:lnTo>
                    <a:lnTo>
                      <a:pt x="78" y="732"/>
                    </a:lnTo>
                    <a:lnTo>
                      <a:pt x="75" y="729"/>
                    </a:lnTo>
                    <a:lnTo>
                      <a:pt x="73" y="727"/>
                    </a:lnTo>
                    <a:lnTo>
                      <a:pt x="67" y="713"/>
                    </a:lnTo>
                    <a:lnTo>
                      <a:pt x="73" y="700"/>
                    </a:lnTo>
                    <a:lnTo>
                      <a:pt x="86" y="692"/>
                    </a:lnTo>
                    <a:lnTo>
                      <a:pt x="99" y="684"/>
                    </a:lnTo>
                    <a:lnTo>
                      <a:pt x="115" y="684"/>
                    </a:lnTo>
                    <a:lnTo>
                      <a:pt x="129" y="689"/>
                    </a:lnTo>
                    <a:lnTo>
                      <a:pt x="137" y="697"/>
                    </a:lnTo>
                    <a:lnTo>
                      <a:pt x="137" y="716"/>
                    </a:lnTo>
                    <a:lnTo>
                      <a:pt x="123" y="713"/>
                    </a:lnTo>
                    <a:lnTo>
                      <a:pt x="121" y="708"/>
                    </a:lnTo>
                    <a:lnTo>
                      <a:pt x="123" y="697"/>
                    </a:lnTo>
                    <a:lnTo>
                      <a:pt x="129" y="686"/>
                    </a:lnTo>
                    <a:lnTo>
                      <a:pt x="134" y="676"/>
                    </a:lnTo>
                    <a:lnTo>
                      <a:pt x="142" y="668"/>
                    </a:lnTo>
                    <a:lnTo>
                      <a:pt x="161" y="657"/>
                    </a:lnTo>
                    <a:lnTo>
                      <a:pt x="185" y="654"/>
                    </a:lnTo>
                    <a:lnTo>
                      <a:pt x="204" y="660"/>
                    </a:lnTo>
                    <a:lnTo>
                      <a:pt x="222" y="673"/>
                    </a:lnTo>
                    <a:lnTo>
                      <a:pt x="233" y="692"/>
                    </a:lnTo>
                    <a:lnTo>
                      <a:pt x="238" y="719"/>
                    </a:lnTo>
                    <a:lnTo>
                      <a:pt x="238" y="735"/>
                    </a:lnTo>
                    <a:lnTo>
                      <a:pt x="233" y="745"/>
                    </a:lnTo>
                    <a:lnTo>
                      <a:pt x="225" y="751"/>
                    </a:lnTo>
                    <a:lnTo>
                      <a:pt x="212" y="751"/>
                    </a:lnTo>
                    <a:lnTo>
                      <a:pt x="198" y="751"/>
                    </a:lnTo>
                    <a:lnTo>
                      <a:pt x="185" y="751"/>
                    </a:lnTo>
                    <a:lnTo>
                      <a:pt x="169" y="753"/>
                    </a:lnTo>
                    <a:lnTo>
                      <a:pt x="156" y="759"/>
                    </a:lnTo>
                    <a:lnTo>
                      <a:pt x="145" y="769"/>
                    </a:lnTo>
                    <a:lnTo>
                      <a:pt x="166" y="780"/>
                    </a:lnTo>
                    <a:lnTo>
                      <a:pt x="193" y="785"/>
                    </a:lnTo>
                    <a:lnTo>
                      <a:pt x="222" y="785"/>
                    </a:lnTo>
                    <a:lnTo>
                      <a:pt x="252" y="780"/>
                    </a:lnTo>
                    <a:lnTo>
                      <a:pt x="273" y="772"/>
                    </a:lnTo>
                    <a:lnTo>
                      <a:pt x="292" y="753"/>
                    </a:lnTo>
                    <a:lnTo>
                      <a:pt x="300" y="729"/>
                    </a:lnTo>
                    <a:lnTo>
                      <a:pt x="297" y="705"/>
                    </a:lnTo>
                    <a:lnTo>
                      <a:pt x="289" y="684"/>
                    </a:lnTo>
                    <a:lnTo>
                      <a:pt x="276" y="662"/>
                    </a:lnTo>
                    <a:lnTo>
                      <a:pt x="268" y="646"/>
                    </a:lnTo>
                    <a:lnTo>
                      <a:pt x="254" y="622"/>
                    </a:lnTo>
                    <a:lnTo>
                      <a:pt x="244" y="596"/>
                    </a:lnTo>
                    <a:lnTo>
                      <a:pt x="233" y="566"/>
                    </a:lnTo>
                    <a:lnTo>
                      <a:pt x="225" y="534"/>
                    </a:lnTo>
                    <a:lnTo>
                      <a:pt x="220" y="505"/>
                    </a:lnTo>
                    <a:lnTo>
                      <a:pt x="220" y="478"/>
                    </a:lnTo>
                    <a:lnTo>
                      <a:pt x="225" y="457"/>
                    </a:lnTo>
                    <a:lnTo>
                      <a:pt x="238" y="441"/>
                    </a:lnTo>
                    <a:lnTo>
                      <a:pt x="257" y="435"/>
                    </a:lnTo>
                    <a:lnTo>
                      <a:pt x="279" y="435"/>
                    </a:lnTo>
                    <a:lnTo>
                      <a:pt x="305" y="441"/>
                    </a:lnTo>
                    <a:lnTo>
                      <a:pt x="329" y="451"/>
                    </a:lnTo>
                    <a:lnTo>
                      <a:pt x="348" y="459"/>
                    </a:lnTo>
                    <a:lnTo>
                      <a:pt x="372" y="478"/>
                    </a:lnTo>
                    <a:lnTo>
                      <a:pt x="388" y="502"/>
                    </a:lnTo>
                    <a:lnTo>
                      <a:pt x="391" y="534"/>
                    </a:lnTo>
                    <a:lnTo>
                      <a:pt x="351" y="542"/>
                    </a:lnTo>
                    <a:lnTo>
                      <a:pt x="300" y="548"/>
                    </a:lnTo>
                    <a:lnTo>
                      <a:pt x="252" y="548"/>
                    </a:lnTo>
                    <a:lnTo>
                      <a:pt x="212" y="542"/>
                    </a:lnTo>
                    <a:lnTo>
                      <a:pt x="188" y="532"/>
                    </a:lnTo>
                    <a:lnTo>
                      <a:pt x="164" y="513"/>
                    </a:lnTo>
                    <a:lnTo>
                      <a:pt x="145" y="489"/>
                    </a:lnTo>
                    <a:lnTo>
                      <a:pt x="131" y="462"/>
                    </a:lnTo>
                    <a:lnTo>
                      <a:pt x="129" y="441"/>
                    </a:lnTo>
                    <a:lnTo>
                      <a:pt x="134" y="419"/>
                    </a:lnTo>
                    <a:lnTo>
                      <a:pt x="142" y="401"/>
                    </a:lnTo>
                    <a:lnTo>
                      <a:pt x="148" y="379"/>
                    </a:lnTo>
                    <a:lnTo>
                      <a:pt x="150" y="366"/>
                    </a:lnTo>
                    <a:lnTo>
                      <a:pt x="150" y="350"/>
                    </a:lnTo>
                    <a:lnTo>
                      <a:pt x="150" y="336"/>
                    </a:lnTo>
                    <a:lnTo>
                      <a:pt x="148" y="326"/>
                    </a:lnTo>
                    <a:lnTo>
                      <a:pt x="137" y="318"/>
                    </a:lnTo>
                    <a:lnTo>
                      <a:pt x="121" y="318"/>
                    </a:lnTo>
                    <a:lnTo>
                      <a:pt x="105" y="318"/>
                    </a:lnTo>
                    <a:lnTo>
                      <a:pt x="91" y="323"/>
                    </a:lnTo>
                    <a:lnTo>
                      <a:pt x="78" y="342"/>
                    </a:lnTo>
                    <a:lnTo>
                      <a:pt x="73" y="366"/>
                    </a:lnTo>
                    <a:lnTo>
                      <a:pt x="70" y="393"/>
                    </a:lnTo>
                    <a:lnTo>
                      <a:pt x="67" y="414"/>
                    </a:lnTo>
                    <a:lnTo>
                      <a:pt x="62" y="443"/>
                    </a:lnTo>
                    <a:lnTo>
                      <a:pt x="62" y="470"/>
                    </a:lnTo>
                    <a:lnTo>
                      <a:pt x="62" y="481"/>
                    </a:lnTo>
                    <a:lnTo>
                      <a:pt x="62" y="489"/>
                    </a:lnTo>
                    <a:lnTo>
                      <a:pt x="62" y="497"/>
                    </a:lnTo>
                    <a:lnTo>
                      <a:pt x="67" y="502"/>
                    </a:lnTo>
                    <a:lnTo>
                      <a:pt x="73" y="510"/>
                    </a:lnTo>
                    <a:lnTo>
                      <a:pt x="91" y="518"/>
                    </a:lnTo>
                    <a:lnTo>
                      <a:pt x="115" y="524"/>
                    </a:lnTo>
                    <a:lnTo>
                      <a:pt x="145" y="524"/>
                    </a:lnTo>
                    <a:lnTo>
                      <a:pt x="172" y="524"/>
                    </a:lnTo>
                    <a:lnTo>
                      <a:pt x="190" y="521"/>
                    </a:lnTo>
                    <a:lnTo>
                      <a:pt x="220" y="510"/>
                    </a:lnTo>
                    <a:lnTo>
                      <a:pt x="238" y="494"/>
                    </a:lnTo>
                    <a:lnTo>
                      <a:pt x="249" y="473"/>
                    </a:lnTo>
                    <a:lnTo>
                      <a:pt x="257" y="449"/>
                    </a:lnTo>
                    <a:lnTo>
                      <a:pt x="262" y="419"/>
                    </a:lnTo>
                    <a:lnTo>
                      <a:pt x="262" y="387"/>
                    </a:lnTo>
                    <a:lnTo>
                      <a:pt x="260" y="353"/>
                    </a:lnTo>
                    <a:lnTo>
                      <a:pt x="252" y="318"/>
                    </a:lnTo>
                    <a:lnTo>
                      <a:pt x="249" y="286"/>
                    </a:lnTo>
                    <a:lnTo>
                      <a:pt x="254" y="254"/>
                    </a:lnTo>
                    <a:lnTo>
                      <a:pt x="262" y="238"/>
                    </a:lnTo>
                    <a:lnTo>
                      <a:pt x="279" y="227"/>
                    </a:lnTo>
                    <a:lnTo>
                      <a:pt x="297" y="222"/>
                    </a:lnTo>
                    <a:lnTo>
                      <a:pt x="316" y="219"/>
                    </a:lnTo>
                    <a:lnTo>
                      <a:pt x="335" y="216"/>
                    </a:lnTo>
                    <a:lnTo>
                      <a:pt x="364" y="216"/>
                    </a:lnTo>
                    <a:lnTo>
                      <a:pt x="399" y="216"/>
                    </a:lnTo>
                    <a:lnTo>
                      <a:pt x="434" y="222"/>
                    </a:lnTo>
                    <a:lnTo>
                      <a:pt x="466" y="230"/>
                    </a:lnTo>
                    <a:lnTo>
                      <a:pt x="495" y="246"/>
                    </a:lnTo>
                    <a:lnTo>
                      <a:pt x="511" y="267"/>
                    </a:lnTo>
                    <a:lnTo>
                      <a:pt x="519" y="291"/>
                    </a:lnTo>
                    <a:lnTo>
                      <a:pt x="519" y="318"/>
                    </a:lnTo>
                    <a:lnTo>
                      <a:pt x="514" y="345"/>
                    </a:lnTo>
                    <a:lnTo>
                      <a:pt x="503" y="366"/>
                    </a:lnTo>
                    <a:lnTo>
                      <a:pt x="482" y="387"/>
                    </a:lnTo>
                    <a:lnTo>
                      <a:pt x="458" y="398"/>
                    </a:lnTo>
                    <a:lnTo>
                      <a:pt x="431" y="406"/>
                    </a:lnTo>
                    <a:lnTo>
                      <a:pt x="402" y="409"/>
                    </a:lnTo>
                    <a:lnTo>
                      <a:pt x="372" y="409"/>
                    </a:lnTo>
                    <a:lnTo>
                      <a:pt x="343" y="411"/>
                    </a:lnTo>
                    <a:lnTo>
                      <a:pt x="324" y="411"/>
                    </a:lnTo>
                    <a:lnTo>
                      <a:pt x="303" y="411"/>
                    </a:lnTo>
                    <a:lnTo>
                      <a:pt x="281" y="414"/>
                    </a:lnTo>
                    <a:lnTo>
                      <a:pt x="262" y="419"/>
                    </a:lnTo>
                    <a:lnTo>
                      <a:pt x="246" y="433"/>
                    </a:lnTo>
                    <a:lnTo>
                      <a:pt x="238" y="451"/>
                    </a:lnTo>
                    <a:lnTo>
                      <a:pt x="244" y="467"/>
                    </a:lnTo>
                    <a:lnTo>
                      <a:pt x="257" y="478"/>
                    </a:lnTo>
                    <a:lnTo>
                      <a:pt x="279" y="489"/>
                    </a:lnTo>
                    <a:lnTo>
                      <a:pt x="300" y="494"/>
                    </a:lnTo>
                    <a:lnTo>
                      <a:pt x="319" y="497"/>
                    </a:lnTo>
                    <a:lnTo>
                      <a:pt x="337" y="499"/>
                    </a:lnTo>
                    <a:lnTo>
                      <a:pt x="364" y="499"/>
                    </a:lnTo>
                    <a:lnTo>
                      <a:pt x="391" y="497"/>
                    </a:lnTo>
                    <a:lnTo>
                      <a:pt x="415" y="491"/>
                    </a:lnTo>
                    <a:lnTo>
                      <a:pt x="434" y="481"/>
                    </a:lnTo>
                    <a:lnTo>
                      <a:pt x="436" y="465"/>
                    </a:lnTo>
                    <a:lnTo>
                      <a:pt x="426" y="449"/>
                    </a:lnTo>
                    <a:lnTo>
                      <a:pt x="410" y="433"/>
                    </a:lnTo>
                    <a:lnTo>
                      <a:pt x="385" y="417"/>
                    </a:lnTo>
                    <a:lnTo>
                      <a:pt x="361" y="403"/>
                    </a:lnTo>
                    <a:lnTo>
                      <a:pt x="343" y="390"/>
                    </a:lnTo>
                    <a:lnTo>
                      <a:pt x="329" y="379"/>
                    </a:lnTo>
                    <a:lnTo>
                      <a:pt x="367" y="371"/>
                    </a:lnTo>
                    <a:lnTo>
                      <a:pt x="407" y="361"/>
                    </a:lnTo>
                    <a:lnTo>
                      <a:pt x="412" y="361"/>
                    </a:lnTo>
                    <a:lnTo>
                      <a:pt x="420" y="358"/>
                    </a:lnTo>
                    <a:lnTo>
                      <a:pt x="426" y="358"/>
                    </a:lnTo>
                    <a:lnTo>
                      <a:pt x="431" y="361"/>
                    </a:lnTo>
                    <a:lnTo>
                      <a:pt x="436" y="366"/>
                    </a:lnTo>
                    <a:lnTo>
                      <a:pt x="442" y="371"/>
                    </a:lnTo>
                    <a:lnTo>
                      <a:pt x="442" y="379"/>
                    </a:lnTo>
                    <a:lnTo>
                      <a:pt x="444" y="387"/>
                    </a:lnTo>
                    <a:lnTo>
                      <a:pt x="447" y="395"/>
                    </a:lnTo>
                    <a:lnTo>
                      <a:pt x="452" y="401"/>
                    </a:lnTo>
                    <a:lnTo>
                      <a:pt x="474" y="414"/>
                    </a:lnTo>
                    <a:lnTo>
                      <a:pt x="503" y="419"/>
                    </a:lnTo>
                    <a:lnTo>
                      <a:pt x="530" y="414"/>
                    </a:lnTo>
                    <a:lnTo>
                      <a:pt x="557" y="401"/>
                    </a:lnTo>
                    <a:lnTo>
                      <a:pt x="575" y="382"/>
                    </a:lnTo>
                    <a:lnTo>
                      <a:pt x="583" y="358"/>
                    </a:lnTo>
                    <a:lnTo>
                      <a:pt x="581" y="315"/>
                    </a:lnTo>
                    <a:lnTo>
                      <a:pt x="570" y="278"/>
                    </a:lnTo>
                    <a:lnTo>
                      <a:pt x="549" y="246"/>
                    </a:lnTo>
                    <a:lnTo>
                      <a:pt x="522" y="216"/>
                    </a:lnTo>
                    <a:lnTo>
                      <a:pt x="487" y="192"/>
                    </a:lnTo>
                    <a:lnTo>
                      <a:pt x="452" y="174"/>
                    </a:lnTo>
                    <a:lnTo>
                      <a:pt x="412" y="160"/>
                    </a:lnTo>
                    <a:lnTo>
                      <a:pt x="375" y="149"/>
                    </a:lnTo>
                    <a:lnTo>
                      <a:pt x="356" y="147"/>
                    </a:lnTo>
                    <a:lnTo>
                      <a:pt x="337" y="147"/>
                    </a:lnTo>
                    <a:lnTo>
                      <a:pt x="324" y="152"/>
                    </a:lnTo>
                    <a:lnTo>
                      <a:pt x="316" y="166"/>
                    </a:lnTo>
                    <a:lnTo>
                      <a:pt x="313" y="187"/>
                    </a:lnTo>
                    <a:lnTo>
                      <a:pt x="321" y="208"/>
                    </a:lnTo>
                    <a:lnTo>
                      <a:pt x="340" y="227"/>
                    </a:lnTo>
                    <a:lnTo>
                      <a:pt x="364" y="240"/>
                    </a:lnTo>
                    <a:lnTo>
                      <a:pt x="388" y="251"/>
                    </a:lnTo>
                    <a:lnTo>
                      <a:pt x="412" y="256"/>
                    </a:lnTo>
                    <a:lnTo>
                      <a:pt x="447" y="259"/>
                    </a:lnTo>
                    <a:lnTo>
                      <a:pt x="476" y="251"/>
                    </a:lnTo>
                    <a:lnTo>
                      <a:pt x="506" y="235"/>
                    </a:lnTo>
                    <a:lnTo>
                      <a:pt x="525" y="219"/>
                    </a:lnTo>
                    <a:lnTo>
                      <a:pt x="533" y="203"/>
                    </a:lnTo>
                    <a:lnTo>
                      <a:pt x="530" y="182"/>
                    </a:lnTo>
                    <a:lnTo>
                      <a:pt x="525" y="157"/>
                    </a:lnTo>
                    <a:lnTo>
                      <a:pt x="519" y="139"/>
                    </a:lnTo>
                    <a:lnTo>
                      <a:pt x="517" y="120"/>
                    </a:lnTo>
                    <a:lnTo>
                      <a:pt x="519" y="109"/>
                    </a:lnTo>
                    <a:lnTo>
                      <a:pt x="533" y="101"/>
                    </a:lnTo>
                    <a:lnTo>
                      <a:pt x="554" y="96"/>
                    </a:lnTo>
                    <a:lnTo>
                      <a:pt x="575" y="96"/>
                    </a:lnTo>
                    <a:lnTo>
                      <a:pt x="599" y="96"/>
                    </a:lnTo>
                    <a:lnTo>
                      <a:pt x="623" y="99"/>
                    </a:lnTo>
                    <a:lnTo>
                      <a:pt x="645" y="107"/>
                    </a:lnTo>
                    <a:lnTo>
                      <a:pt x="661" y="120"/>
                    </a:lnTo>
                    <a:lnTo>
                      <a:pt x="669" y="139"/>
                    </a:lnTo>
                    <a:lnTo>
                      <a:pt x="672" y="157"/>
                    </a:lnTo>
                    <a:lnTo>
                      <a:pt x="669" y="176"/>
                    </a:lnTo>
                    <a:lnTo>
                      <a:pt x="658" y="192"/>
                    </a:lnTo>
                    <a:lnTo>
                      <a:pt x="642" y="203"/>
                    </a:lnTo>
                    <a:lnTo>
                      <a:pt x="626" y="208"/>
                    </a:lnTo>
                    <a:lnTo>
                      <a:pt x="610" y="216"/>
                    </a:lnTo>
                    <a:lnTo>
                      <a:pt x="597" y="230"/>
                    </a:lnTo>
                    <a:lnTo>
                      <a:pt x="589" y="251"/>
                    </a:lnTo>
                    <a:lnTo>
                      <a:pt x="589" y="262"/>
                    </a:lnTo>
                    <a:lnTo>
                      <a:pt x="589" y="270"/>
                    </a:lnTo>
                    <a:lnTo>
                      <a:pt x="591" y="278"/>
                    </a:lnTo>
                    <a:lnTo>
                      <a:pt x="597" y="283"/>
                    </a:lnTo>
                    <a:lnTo>
                      <a:pt x="605" y="286"/>
                    </a:lnTo>
                    <a:lnTo>
                      <a:pt x="615" y="291"/>
                    </a:lnTo>
                    <a:lnTo>
                      <a:pt x="645" y="302"/>
                    </a:lnTo>
                    <a:lnTo>
                      <a:pt x="677" y="304"/>
                    </a:lnTo>
                    <a:lnTo>
                      <a:pt x="698" y="299"/>
                    </a:lnTo>
                    <a:lnTo>
                      <a:pt x="714" y="286"/>
                    </a:lnTo>
                    <a:lnTo>
                      <a:pt x="725" y="267"/>
                    </a:lnTo>
                    <a:lnTo>
                      <a:pt x="730" y="246"/>
                    </a:lnTo>
                    <a:lnTo>
                      <a:pt x="730" y="224"/>
                    </a:lnTo>
                    <a:lnTo>
                      <a:pt x="725" y="198"/>
                    </a:lnTo>
                    <a:lnTo>
                      <a:pt x="709" y="176"/>
                    </a:lnTo>
                    <a:lnTo>
                      <a:pt x="693" y="160"/>
                    </a:lnTo>
                    <a:lnTo>
                      <a:pt x="682" y="144"/>
                    </a:lnTo>
                    <a:lnTo>
                      <a:pt x="674" y="125"/>
                    </a:lnTo>
                    <a:lnTo>
                      <a:pt x="669" y="99"/>
                    </a:lnTo>
                    <a:lnTo>
                      <a:pt x="674" y="72"/>
                    </a:lnTo>
                    <a:lnTo>
                      <a:pt x="688" y="45"/>
                    </a:lnTo>
                    <a:lnTo>
                      <a:pt x="706" y="24"/>
                    </a:lnTo>
                    <a:lnTo>
                      <a:pt x="725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" name="Freeform 30"/>
              <p:cNvSpPr>
                <a:spLocks/>
              </p:cNvSpPr>
              <p:nvPr/>
            </p:nvSpPr>
            <p:spPr bwMode="auto">
              <a:xfrm>
                <a:off x="3154" y="868"/>
                <a:ext cx="797" cy="462"/>
              </a:xfrm>
              <a:custGeom>
                <a:avLst/>
                <a:gdLst/>
                <a:ahLst/>
                <a:cxnLst>
                  <a:cxn ang="0">
                    <a:pos x="30" y="446"/>
                  </a:cxn>
                  <a:cxn ang="0">
                    <a:pos x="97" y="443"/>
                  </a:cxn>
                  <a:cxn ang="0">
                    <a:pos x="156" y="401"/>
                  </a:cxn>
                  <a:cxn ang="0">
                    <a:pos x="137" y="350"/>
                  </a:cxn>
                  <a:cxn ang="0">
                    <a:pos x="78" y="331"/>
                  </a:cxn>
                  <a:cxn ang="0">
                    <a:pos x="59" y="345"/>
                  </a:cxn>
                  <a:cxn ang="0">
                    <a:pos x="59" y="371"/>
                  </a:cxn>
                  <a:cxn ang="0">
                    <a:pos x="99" y="385"/>
                  </a:cxn>
                  <a:cxn ang="0">
                    <a:pos x="164" y="379"/>
                  </a:cxn>
                  <a:cxn ang="0">
                    <a:pos x="206" y="326"/>
                  </a:cxn>
                  <a:cxn ang="0">
                    <a:pos x="166" y="286"/>
                  </a:cxn>
                  <a:cxn ang="0">
                    <a:pos x="110" y="254"/>
                  </a:cxn>
                  <a:cxn ang="0">
                    <a:pos x="140" y="206"/>
                  </a:cxn>
                  <a:cxn ang="0">
                    <a:pos x="193" y="163"/>
                  </a:cxn>
                  <a:cxn ang="0">
                    <a:pos x="273" y="142"/>
                  </a:cxn>
                  <a:cxn ang="0">
                    <a:pos x="319" y="166"/>
                  </a:cxn>
                  <a:cxn ang="0">
                    <a:pos x="351" y="203"/>
                  </a:cxn>
                  <a:cxn ang="0">
                    <a:pos x="356" y="248"/>
                  </a:cxn>
                  <a:cxn ang="0">
                    <a:pos x="305" y="307"/>
                  </a:cxn>
                  <a:cxn ang="0">
                    <a:pos x="249" y="355"/>
                  </a:cxn>
                  <a:cxn ang="0">
                    <a:pos x="271" y="411"/>
                  </a:cxn>
                  <a:cxn ang="0">
                    <a:pos x="335" y="430"/>
                  </a:cxn>
                  <a:cxn ang="0">
                    <a:pos x="410" y="395"/>
                  </a:cxn>
                  <a:cxn ang="0">
                    <a:pos x="436" y="329"/>
                  </a:cxn>
                  <a:cxn ang="0">
                    <a:pos x="434" y="288"/>
                  </a:cxn>
                  <a:cxn ang="0">
                    <a:pos x="476" y="275"/>
                  </a:cxn>
                  <a:cxn ang="0">
                    <a:pos x="511" y="302"/>
                  </a:cxn>
                  <a:cxn ang="0">
                    <a:pos x="517" y="358"/>
                  </a:cxn>
                  <a:cxn ang="0">
                    <a:pos x="466" y="377"/>
                  </a:cxn>
                  <a:cxn ang="0">
                    <a:pos x="426" y="406"/>
                  </a:cxn>
                  <a:cxn ang="0">
                    <a:pos x="458" y="457"/>
                  </a:cxn>
                  <a:cxn ang="0">
                    <a:pos x="519" y="449"/>
                  </a:cxn>
                  <a:cxn ang="0">
                    <a:pos x="578" y="334"/>
                  </a:cxn>
                  <a:cxn ang="0">
                    <a:pos x="589" y="275"/>
                  </a:cxn>
                  <a:cxn ang="0">
                    <a:pos x="610" y="211"/>
                  </a:cxn>
                  <a:cxn ang="0">
                    <a:pos x="653" y="219"/>
                  </a:cxn>
                  <a:cxn ang="0">
                    <a:pos x="674" y="270"/>
                  </a:cxn>
                  <a:cxn ang="0">
                    <a:pos x="661" y="321"/>
                  </a:cxn>
                  <a:cxn ang="0">
                    <a:pos x="634" y="374"/>
                  </a:cxn>
                  <a:cxn ang="0">
                    <a:pos x="672" y="403"/>
                  </a:cxn>
                  <a:cxn ang="0">
                    <a:pos x="725" y="355"/>
                  </a:cxn>
                  <a:cxn ang="0">
                    <a:pos x="712" y="270"/>
                  </a:cxn>
                  <a:cxn ang="0">
                    <a:pos x="696" y="195"/>
                  </a:cxn>
                  <a:cxn ang="0">
                    <a:pos x="669" y="128"/>
                  </a:cxn>
                  <a:cxn ang="0">
                    <a:pos x="621" y="115"/>
                  </a:cxn>
                  <a:cxn ang="0">
                    <a:pos x="607" y="117"/>
                  </a:cxn>
                  <a:cxn ang="0">
                    <a:pos x="632" y="142"/>
                  </a:cxn>
                  <a:cxn ang="0">
                    <a:pos x="680" y="150"/>
                  </a:cxn>
                  <a:cxn ang="0">
                    <a:pos x="690" y="107"/>
                  </a:cxn>
                  <a:cxn ang="0">
                    <a:pos x="669" y="61"/>
                  </a:cxn>
                  <a:cxn ang="0">
                    <a:pos x="642" y="24"/>
                  </a:cxn>
                  <a:cxn ang="0">
                    <a:pos x="656" y="0"/>
                  </a:cxn>
                  <a:cxn ang="0">
                    <a:pos x="698" y="11"/>
                  </a:cxn>
                  <a:cxn ang="0">
                    <a:pos x="741" y="67"/>
                  </a:cxn>
                  <a:cxn ang="0">
                    <a:pos x="744" y="120"/>
                  </a:cxn>
                  <a:cxn ang="0">
                    <a:pos x="755" y="184"/>
                  </a:cxn>
                </a:cxnLst>
                <a:rect l="0" t="0" r="r" b="b"/>
                <a:pathLst>
                  <a:path w="797" h="462">
                    <a:moveTo>
                      <a:pt x="0" y="449"/>
                    </a:moveTo>
                    <a:lnTo>
                      <a:pt x="14" y="443"/>
                    </a:lnTo>
                    <a:lnTo>
                      <a:pt x="30" y="446"/>
                    </a:lnTo>
                    <a:lnTo>
                      <a:pt x="46" y="449"/>
                    </a:lnTo>
                    <a:lnTo>
                      <a:pt x="62" y="451"/>
                    </a:lnTo>
                    <a:lnTo>
                      <a:pt x="97" y="443"/>
                    </a:lnTo>
                    <a:lnTo>
                      <a:pt x="131" y="427"/>
                    </a:lnTo>
                    <a:lnTo>
                      <a:pt x="145" y="417"/>
                    </a:lnTo>
                    <a:lnTo>
                      <a:pt x="156" y="401"/>
                    </a:lnTo>
                    <a:lnTo>
                      <a:pt x="156" y="382"/>
                    </a:lnTo>
                    <a:lnTo>
                      <a:pt x="148" y="363"/>
                    </a:lnTo>
                    <a:lnTo>
                      <a:pt x="137" y="350"/>
                    </a:lnTo>
                    <a:lnTo>
                      <a:pt x="118" y="339"/>
                    </a:lnTo>
                    <a:lnTo>
                      <a:pt x="97" y="331"/>
                    </a:lnTo>
                    <a:lnTo>
                      <a:pt x="78" y="331"/>
                    </a:lnTo>
                    <a:lnTo>
                      <a:pt x="70" y="334"/>
                    </a:lnTo>
                    <a:lnTo>
                      <a:pt x="65" y="339"/>
                    </a:lnTo>
                    <a:lnTo>
                      <a:pt x="59" y="345"/>
                    </a:lnTo>
                    <a:lnTo>
                      <a:pt x="54" y="353"/>
                    </a:lnTo>
                    <a:lnTo>
                      <a:pt x="54" y="361"/>
                    </a:lnTo>
                    <a:lnTo>
                      <a:pt x="59" y="371"/>
                    </a:lnTo>
                    <a:lnTo>
                      <a:pt x="70" y="379"/>
                    </a:lnTo>
                    <a:lnTo>
                      <a:pt x="86" y="382"/>
                    </a:lnTo>
                    <a:lnTo>
                      <a:pt x="99" y="385"/>
                    </a:lnTo>
                    <a:lnTo>
                      <a:pt x="113" y="385"/>
                    </a:lnTo>
                    <a:lnTo>
                      <a:pt x="140" y="385"/>
                    </a:lnTo>
                    <a:lnTo>
                      <a:pt x="164" y="379"/>
                    </a:lnTo>
                    <a:lnTo>
                      <a:pt x="185" y="363"/>
                    </a:lnTo>
                    <a:lnTo>
                      <a:pt x="201" y="345"/>
                    </a:lnTo>
                    <a:lnTo>
                      <a:pt x="206" y="326"/>
                    </a:lnTo>
                    <a:lnTo>
                      <a:pt x="201" y="310"/>
                    </a:lnTo>
                    <a:lnTo>
                      <a:pt x="182" y="291"/>
                    </a:lnTo>
                    <a:lnTo>
                      <a:pt x="166" y="286"/>
                    </a:lnTo>
                    <a:lnTo>
                      <a:pt x="142" y="275"/>
                    </a:lnTo>
                    <a:lnTo>
                      <a:pt x="121" y="267"/>
                    </a:lnTo>
                    <a:lnTo>
                      <a:pt x="110" y="254"/>
                    </a:lnTo>
                    <a:lnTo>
                      <a:pt x="113" y="240"/>
                    </a:lnTo>
                    <a:lnTo>
                      <a:pt x="123" y="224"/>
                    </a:lnTo>
                    <a:lnTo>
                      <a:pt x="140" y="206"/>
                    </a:lnTo>
                    <a:lnTo>
                      <a:pt x="161" y="187"/>
                    </a:lnTo>
                    <a:lnTo>
                      <a:pt x="180" y="174"/>
                    </a:lnTo>
                    <a:lnTo>
                      <a:pt x="193" y="163"/>
                    </a:lnTo>
                    <a:lnTo>
                      <a:pt x="217" y="152"/>
                    </a:lnTo>
                    <a:lnTo>
                      <a:pt x="244" y="144"/>
                    </a:lnTo>
                    <a:lnTo>
                      <a:pt x="273" y="142"/>
                    </a:lnTo>
                    <a:lnTo>
                      <a:pt x="297" y="147"/>
                    </a:lnTo>
                    <a:lnTo>
                      <a:pt x="305" y="155"/>
                    </a:lnTo>
                    <a:lnTo>
                      <a:pt x="319" y="166"/>
                    </a:lnTo>
                    <a:lnTo>
                      <a:pt x="332" y="182"/>
                    </a:lnTo>
                    <a:lnTo>
                      <a:pt x="345" y="195"/>
                    </a:lnTo>
                    <a:lnTo>
                      <a:pt x="351" y="203"/>
                    </a:lnTo>
                    <a:lnTo>
                      <a:pt x="356" y="216"/>
                    </a:lnTo>
                    <a:lnTo>
                      <a:pt x="356" y="235"/>
                    </a:lnTo>
                    <a:lnTo>
                      <a:pt x="356" y="248"/>
                    </a:lnTo>
                    <a:lnTo>
                      <a:pt x="345" y="272"/>
                    </a:lnTo>
                    <a:lnTo>
                      <a:pt x="327" y="291"/>
                    </a:lnTo>
                    <a:lnTo>
                      <a:pt x="305" y="307"/>
                    </a:lnTo>
                    <a:lnTo>
                      <a:pt x="281" y="323"/>
                    </a:lnTo>
                    <a:lnTo>
                      <a:pt x="263" y="339"/>
                    </a:lnTo>
                    <a:lnTo>
                      <a:pt x="249" y="355"/>
                    </a:lnTo>
                    <a:lnTo>
                      <a:pt x="244" y="379"/>
                    </a:lnTo>
                    <a:lnTo>
                      <a:pt x="252" y="398"/>
                    </a:lnTo>
                    <a:lnTo>
                      <a:pt x="271" y="411"/>
                    </a:lnTo>
                    <a:lnTo>
                      <a:pt x="292" y="422"/>
                    </a:lnTo>
                    <a:lnTo>
                      <a:pt x="313" y="427"/>
                    </a:lnTo>
                    <a:lnTo>
                      <a:pt x="335" y="430"/>
                    </a:lnTo>
                    <a:lnTo>
                      <a:pt x="364" y="427"/>
                    </a:lnTo>
                    <a:lnTo>
                      <a:pt x="388" y="414"/>
                    </a:lnTo>
                    <a:lnTo>
                      <a:pt x="410" y="395"/>
                    </a:lnTo>
                    <a:lnTo>
                      <a:pt x="426" y="371"/>
                    </a:lnTo>
                    <a:lnTo>
                      <a:pt x="436" y="342"/>
                    </a:lnTo>
                    <a:lnTo>
                      <a:pt x="436" y="329"/>
                    </a:lnTo>
                    <a:lnTo>
                      <a:pt x="436" y="313"/>
                    </a:lnTo>
                    <a:lnTo>
                      <a:pt x="434" y="302"/>
                    </a:lnTo>
                    <a:lnTo>
                      <a:pt x="434" y="288"/>
                    </a:lnTo>
                    <a:lnTo>
                      <a:pt x="439" y="280"/>
                    </a:lnTo>
                    <a:lnTo>
                      <a:pt x="452" y="275"/>
                    </a:lnTo>
                    <a:lnTo>
                      <a:pt x="476" y="275"/>
                    </a:lnTo>
                    <a:lnTo>
                      <a:pt x="495" y="280"/>
                    </a:lnTo>
                    <a:lnTo>
                      <a:pt x="506" y="288"/>
                    </a:lnTo>
                    <a:lnTo>
                      <a:pt x="511" y="302"/>
                    </a:lnTo>
                    <a:lnTo>
                      <a:pt x="517" y="321"/>
                    </a:lnTo>
                    <a:lnTo>
                      <a:pt x="519" y="345"/>
                    </a:lnTo>
                    <a:lnTo>
                      <a:pt x="517" y="358"/>
                    </a:lnTo>
                    <a:lnTo>
                      <a:pt x="506" y="366"/>
                    </a:lnTo>
                    <a:lnTo>
                      <a:pt x="482" y="371"/>
                    </a:lnTo>
                    <a:lnTo>
                      <a:pt x="466" y="377"/>
                    </a:lnTo>
                    <a:lnTo>
                      <a:pt x="447" y="385"/>
                    </a:lnTo>
                    <a:lnTo>
                      <a:pt x="434" y="393"/>
                    </a:lnTo>
                    <a:lnTo>
                      <a:pt x="426" y="406"/>
                    </a:lnTo>
                    <a:lnTo>
                      <a:pt x="426" y="422"/>
                    </a:lnTo>
                    <a:lnTo>
                      <a:pt x="436" y="441"/>
                    </a:lnTo>
                    <a:lnTo>
                      <a:pt x="458" y="457"/>
                    </a:lnTo>
                    <a:lnTo>
                      <a:pt x="479" y="462"/>
                    </a:lnTo>
                    <a:lnTo>
                      <a:pt x="500" y="462"/>
                    </a:lnTo>
                    <a:lnTo>
                      <a:pt x="519" y="449"/>
                    </a:lnTo>
                    <a:lnTo>
                      <a:pt x="543" y="414"/>
                    </a:lnTo>
                    <a:lnTo>
                      <a:pt x="562" y="374"/>
                    </a:lnTo>
                    <a:lnTo>
                      <a:pt x="578" y="334"/>
                    </a:lnTo>
                    <a:lnTo>
                      <a:pt x="581" y="321"/>
                    </a:lnTo>
                    <a:lnTo>
                      <a:pt x="583" y="299"/>
                    </a:lnTo>
                    <a:lnTo>
                      <a:pt x="589" y="275"/>
                    </a:lnTo>
                    <a:lnTo>
                      <a:pt x="591" y="251"/>
                    </a:lnTo>
                    <a:lnTo>
                      <a:pt x="599" y="227"/>
                    </a:lnTo>
                    <a:lnTo>
                      <a:pt x="610" y="211"/>
                    </a:lnTo>
                    <a:lnTo>
                      <a:pt x="626" y="203"/>
                    </a:lnTo>
                    <a:lnTo>
                      <a:pt x="645" y="208"/>
                    </a:lnTo>
                    <a:lnTo>
                      <a:pt x="653" y="219"/>
                    </a:lnTo>
                    <a:lnTo>
                      <a:pt x="664" y="232"/>
                    </a:lnTo>
                    <a:lnTo>
                      <a:pt x="669" y="251"/>
                    </a:lnTo>
                    <a:lnTo>
                      <a:pt x="674" y="270"/>
                    </a:lnTo>
                    <a:lnTo>
                      <a:pt x="677" y="280"/>
                    </a:lnTo>
                    <a:lnTo>
                      <a:pt x="672" y="302"/>
                    </a:lnTo>
                    <a:lnTo>
                      <a:pt x="661" y="321"/>
                    </a:lnTo>
                    <a:lnTo>
                      <a:pt x="648" y="339"/>
                    </a:lnTo>
                    <a:lnTo>
                      <a:pt x="637" y="355"/>
                    </a:lnTo>
                    <a:lnTo>
                      <a:pt x="634" y="374"/>
                    </a:lnTo>
                    <a:lnTo>
                      <a:pt x="634" y="387"/>
                    </a:lnTo>
                    <a:lnTo>
                      <a:pt x="648" y="398"/>
                    </a:lnTo>
                    <a:lnTo>
                      <a:pt x="672" y="403"/>
                    </a:lnTo>
                    <a:lnTo>
                      <a:pt x="696" y="398"/>
                    </a:lnTo>
                    <a:lnTo>
                      <a:pt x="714" y="382"/>
                    </a:lnTo>
                    <a:lnTo>
                      <a:pt x="725" y="355"/>
                    </a:lnTo>
                    <a:lnTo>
                      <a:pt x="725" y="326"/>
                    </a:lnTo>
                    <a:lnTo>
                      <a:pt x="720" y="299"/>
                    </a:lnTo>
                    <a:lnTo>
                      <a:pt x="712" y="270"/>
                    </a:lnTo>
                    <a:lnTo>
                      <a:pt x="704" y="243"/>
                    </a:lnTo>
                    <a:lnTo>
                      <a:pt x="698" y="222"/>
                    </a:lnTo>
                    <a:lnTo>
                      <a:pt x="696" y="195"/>
                    </a:lnTo>
                    <a:lnTo>
                      <a:pt x="688" y="171"/>
                    </a:lnTo>
                    <a:lnTo>
                      <a:pt x="680" y="147"/>
                    </a:lnTo>
                    <a:lnTo>
                      <a:pt x="669" y="128"/>
                    </a:lnTo>
                    <a:lnTo>
                      <a:pt x="650" y="117"/>
                    </a:lnTo>
                    <a:lnTo>
                      <a:pt x="626" y="115"/>
                    </a:lnTo>
                    <a:lnTo>
                      <a:pt x="621" y="115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07" y="117"/>
                    </a:lnTo>
                    <a:lnTo>
                      <a:pt x="605" y="120"/>
                    </a:lnTo>
                    <a:lnTo>
                      <a:pt x="615" y="131"/>
                    </a:lnTo>
                    <a:lnTo>
                      <a:pt x="632" y="142"/>
                    </a:lnTo>
                    <a:lnTo>
                      <a:pt x="648" y="150"/>
                    </a:lnTo>
                    <a:lnTo>
                      <a:pt x="664" y="152"/>
                    </a:lnTo>
                    <a:lnTo>
                      <a:pt x="680" y="150"/>
                    </a:lnTo>
                    <a:lnTo>
                      <a:pt x="690" y="142"/>
                    </a:lnTo>
                    <a:lnTo>
                      <a:pt x="693" y="123"/>
                    </a:lnTo>
                    <a:lnTo>
                      <a:pt x="690" y="107"/>
                    </a:lnTo>
                    <a:lnTo>
                      <a:pt x="682" y="85"/>
                    </a:lnTo>
                    <a:lnTo>
                      <a:pt x="674" y="69"/>
                    </a:lnTo>
                    <a:lnTo>
                      <a:pt x="669" y="61"/>
                    </a:lnTo>
                    <a:lnTo>
                      <a:pt x="658" y="51"/>
                    </a:lnTo>
                    <a:lnTo>
                      <a:pt x="650" y="37"/>
                    </a:lnTo>
                    <a:lnTo>
                      <a:pt x="642" y="24"/>
                    </a:lnTo>
                    <a:lnTo>
                      <a:pt x="637" y="16"/>
                    </a:lnTo>
                    <a:lnTo>
                      <a:pt x="645" y="5"/>
                    </a:lnTo>
                    <a:lnTo>
                      <a:pt x="656" y="0"/>
                    </a:lnTo>
                    <a:lnTo>
                      <a:pt x="672" y="0"/>
                    </a:lnTo>
                    <a:lnTo>
                      <a:pt x="685" y="5"/>
                    </a:lnTo>
                    <a:lnTo>
                      <a:pt x="698" y="11"/>
                    </a:lnTo>
                    <a:lnTo>
                      <a:pt x="712" y="24"/>
                    </a:lnTo>
                    <a:lnTo>
                      <a:pt x="728" y="45"/>
                    </a:lnTo>
                    <a:lnTo>
                      <a:pt x="741" y="67"/>
                    </a:lnTo>
                    <a:lnTo>
                      <a:pt x="749" y="85"/>
                    </a:lnTo>
                    <a:lnTo>
                      <a:pt x="749" y="104"/>
                    </a:lnTo>
                    <a:lnTo>
                      <a:pt x="744" y="120"/>
                    </a:lnTo>
                    <a:lnTo>
                      <a:pt x="741" y="136"/>
                    </a:lnTo>
                    <a:lnTo>
                      <a:pt x="744" y="163"/>
                    </a:lnTo>
                    <a:lnTo>
                      <a:pt x="755" y="184"/>
                    </a:lnTo>
                    <a:lnTo>
                      <a:pt x="773" y="198"/>
                    </a:lnTo>
                    <a:lnTo>
                      <a:pt x="797" y="20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" name="Freeform 31"/>
              <p:cNvSpPr>
                <a:spLocks/>
              </p:cNvSpPr>
              <p:nvPr/>
            </p:nvSpPr>
            <p:spPr bwMode="auto">
              <a:xfrm>
                <a:off x="3596" y="1285"/>
                <a:ext cx="353" cy="187"/>
              </a:xfrm>
              <a:custGeom>
                <a:avLst/>
                <a:gdLst/>
                <a:ahLst/>
                <a:cxnLst>
                  <a:cxn ang="0">
                    <a:pos x="0" y="187"/>
                  </a:cxn>
                  <a:cxn ang="0">
                    <a:pos x="8" y="168"/>
                  </a:cxn>
                  <a:cxn ang="0">
                    <a:pos x="16" y="152"/>
                  </a:cxn>
                  <a:cxn ang="0">
                    <a:pos x="21" y="133"/>
                  </a:cxn>
                  <a:cxn ang="0">
                    <a:pos x="18" y="120"/>
                  </a:cxn>
                  <a:cxn ang="0">
                    <a:pos x="16" y="104"/>
                  </a:cxn>
                  <a:cxn ang="0">
                    <a:pos x="13" y="91"/>
                  </a:cxn>
                  <a:cxn ang="0">
                    <a:pos x="18" y="77"/>
                  </a:cxn>
                  <a:cxn ang="0">
                    <a:pos x="32" y="61"/>
                  </a:cxn>
                  <a:cxn ang="0">
                    <a:pos x="50" y="56"/>
                  </a:cxn>
                  <a:cxn ang="0">
                    <a:pos x="69" y="56"/>
                  </a:cxn>
                  <a:cxn ang="0">
                    <a:pos x="85" y="64"/>
                  </a:cxn>
                  <a:cxn ang="0">
                    <a:pos x="96" y="77"/>
                  </a:cxn>
                  <a:cxn ang="0">
                    <a:pos x="99" y="96"/>
                  </a:cxn>
                  <a:cxn ang="0">
                    <a:pos x="96" y="115"/>
                  </a:cxn>
                  <a:cxn ang="0">
                    <a:pos x="91" y="131"/>
                  </a:cxn>
                  <a:cxn ang="0">
                    <a:pos x="91" y="149"/>
                  </a:cxn>
                  <a:cxn ang="0">
                    <a:pos x="112" y="152"/>
                  </a:cxn>
                  <a:cxn ang="0">
                    <a:pos x="128" y="149"/>
                  </a:cxn>
                  <a:cxn ang="0">
                    <a:pos x="139" y="141"/>
                  </a:cxn>
                  <a:cxn ang="0">
                    <a:pos x="147" y="131"/>
                  </a:cxn>
                  <a:cxn ang="0">
                    <a:pos x="155" y="115"/>
                  </a:cxn>
                  <a:cxn ang="0">
                    <a:pos x="160" y="96"/>
                  </a:cxn>
                  <a:cxn ang="0">
                    <a:pos x="163" y="88"/>
                  </a:cxn>
                  <a:cxn ang="0">
                    <a:pos x="165" y="80"/>
                  </a:cxn>
                  <a:cxn ang="0">
                    <a:pos x="171" y="72"/>
                  </a:cxn>
                  <a:cxn ang="0">
                    <a:pos x="176" y="67"/>
                  </a:cxn>
                  <a:cxn ang="0">
                    <a:pos x="181" y="61"/>
                  </a:cxn>
                  <a:cxn ang="0">
                    <a:pos x="192" y="56"/>
                  </a:cxn>
                  <a:cxn ang="0">
                    <a:pos x="208" y="53"/>
                  </a:cxn>
                  <a:cxn ang="0">
                    <a:pos x="222" y="58"/>
                  </a:cxn>
                  <a:cxn ang="0">
                    <a:pos x="232" y="64"/>
                  </a:cxn>
                  <a:cxn ang="0">
                    <a:pos x="246" y="75"/>
                  </a:cxn>
                  <a:cxn ang="0">
                    <a:pos x="235" y="83"/>
                  </a:cxn>
                  <a:cxn ang="0">
                    <a:pos x="211" y="88"/>
                  </a:cxn>
                  <a:cxn ang="0">
                    <a:pos x="184" y="93"/>
                  </a:cxn>
                  <a:cxn ang="0">
                    <a:pos x="155" y="99"/>
                  </a:cxn>
                  <a:cxn ang="0">
                    <a:pos x="139" y="104"/>
                  </a:cxn>
                  <a:cxn ang="0">
                    <a:pos x="152" y="117"/>
                  </a:cxn>
                  <a:cxn ang="0">
                    <a:pos x="173" y="128"/>
                  </a:cxn>
                  <a:cxn ang="0">
                    <a:pos x="200" y="133"/>
                  </a:cxn>
                  <a:cxn ang="0">
                    <a:pos x="227" y="133"/>
                  </a:cxn>
                  <a:cxn ang="0">
                    <a:pos x="251" y="128"/>
                  </a:cxn>
                  <a:cxn ang="0">
                    <a:pos x="270" y="120"/>
                  </a:cxn>
                  <a:cxn ang="0">
                    <a:pos x="264" y="117"/>
                  </a:cxn>
                  <a:cxn ang="0">
                    <a:pos x="259" y="112"/>
                  </a:cxn>
                  <a:cxn ang="0">
                    <a:pos x="256" y="109"/>
                  </a:cxn>
                  <a:cxn ang="0">
                    <a:pos x="262" y="88"/>
                  </a:cxn>
                  <a:cxn ang="0">
                    <a:pos x="264" y="67"/>
                  </a:cxn>
                  <a:cxn ang="0">
                    <a:pos x="267" y="45"/>
                  </a:cxn>
                  <a:cxn ang="0">
                    <a:pos x="272" y="24"/>
                  </a:cxn>
                  <a:cxn ang="0">
                    <a:pos x="288" y="8"/>
                  </a:cxn>
                  <a:cxn ang="0">
                    <a:pos x="302" y="0"/>
                  </a:cxn>
                  <a:cxn ang="0">
                    <a:pos x="318" y="0"/>
                  </a:cxn>
                  <a:cxn ang="0">
                    <a:pos x="331" y="5"/>
                  </a:cxn>
                  <a:cxn ang="0">
                    <a:pos x="337" y="10"/>
                  </a:cxn>
                  <a:cxn ang="0">
                    <a:pos x="339" y="16"/>
                  </a:cxn>
                  <a:cxn ang="0">
                    <a:pos x="342" y="21"/>
                  </a:cxn>
                  <a:cxn ang="0">
                    <a:pos x="342" y="26"/>
                  </a:cxn>
                  <a:cxn ang="0">
                    <a:pos x="345" y="32"/>
                  </a:cxn>
                  <a:cxn ang="0">
                    <a:pos x="347" y="37"/>
                  </a:cxn>
                  <a:cxn ang="0">
                    <a:pos x="353" y="40"/>
                  </a:cxn>
                </a:cxnLst>
                <a:rect l="0" t="0" r="r" b="b"/>
                <a:pathLst>
                  <a:path w="353" h="187">
                    <a:moveTo>
                      <a:pt x="0" y="187"/>
                    </a:moveTo>
                    <a:lnTo>
                      <a:pt x="8" y="168"/>
                    </a:lnTo>
                    <a:lnTo>
                      <a:pt x="16" y="152"/>
                    </a:lnTo>
                    <a:lnTo>
                      <a:pt x="21" y="133"/>
                    </a:lnTo>
                    <a:lnTo>
                      <a:pt x="18" y="120"/>
                    </a:lnTo>
                    <a:lnTo>
                      <a:pt x="16" y="104"/>
                    </a:lnTo>
                    <a:lnTo>
                      <a:pt x="13" y="91"/>
                    </a:lnTo>
                    <a:lnTo>
                      <a:pt x="18" y="77"/>
                    </a:lnTo>
                    <a:lnTo>
                      <a:pt x="32" y="61"/>
                    </a:lnTo>
                    <a:lnTo>
                      <a:pt x="50" y="56"/>
                    </a:lnTo>
                    <a:lnTo>
                      <a:pt x="69" y="56"/>
                    </a:lnTo>
                    <a:lnTo>
                      <a:pt x="85" y="64"/>
                    </a:lnTo>
                    <a:lnTo>
                      <a:pt x="96" y="77"/>
                    </a:lnTo>
                    <a:lnTo>
                      <a:pt x="99" y="96"/>
                    </a:lnTo>
                    <a:lnTo>
                      <a:pt x="96" y="115"/>
                    </a:lnTo>
                    <a:lnTo>
                      <a:pt x="91" y="131"/>
                    </a:lnTo>
                    <a:lnTo>
                      <a:pt x="91" y="149"/>
                    </a:lnTo>
                    <a:lnTo>
                      <a:pt x="112" y="152"/>
                    </a:lnTo>
                    <a:lnTo>
                      <a:pt x="128" y="149"/>
                    </a:lnTo>
                    <a:lnTo>
                      <a:pt x="139" y="141"/>
                    </a:lnTo>
                    <a:lnTo>
                      <a:pt x="147" y="131"/>
                    </a:lnTo>
                    <a:lnTo>
                      <a:pt x="155" y="115"/>
                    </a:lnTo>
                    <a:lnTo>
                      <a:pt x="160" y="96"/>
                    </a:lnTo>
                    <a:lnTo>
                      <a:pt x="163" y="88"/>
                    </a:lnTo>
                    <a:lnTo>
                      <a:pt x="165" y="80"/>
                    </a:lnTo>
                    <a:lnTo>
                      <a:pt x="171" y="72"/>
                    </a:lnTo>
                    <a:lnTo>
                      <a:pt x="176" y="67"/>
                    </a:lnTo>
                    <a:lnTo>
                      <a:pt x="181" y="61"/>
                    </a:lnTo>
                    <a:lnTo>
                      <a:pt x="192" y="56"/>
                    </a:lnTo>
                    <a:lnTo>
                      <a:pt x="208" y="53"/>
                    </a:lnTo>
                    <a:lnTo>
                      <a:pt x="222" y="58"/>
                    </a:lnTo>
                    <a:lnTo>
                      <a:pt x="232" y="64"/>
                    </a:lnTo>
                    <a:lnTo>
                      <a:pt x="246" y="75"/>
                    </a:lnTo>
                    <a:lnTo>
                      <a:pt x="235" y="83"/>
                    </a:lnTo>
                    <a:lnTo>
                      <a:pt x="211" y="88"/>
                    </a:lnTo>
                    <a:lnTo>
                      <a:pt x="184" y="93"/>
                    </a:lnTo>
                    <a:lnTo>
                      <a:pt x="155" y="99"/>
                    </a:lnTo>
                    <a:lnTo>
                      <a:pt x="139" y="104"/>
                    </a:lnTo>
                    <a:lnTo>
                      <a:pt x="152" y="117"/>
                    </a:lnTo>
                    <a:lnTo>
                      <a:pt x="173" y="128"/>
                    </a:lnTo>
                    <a:lnTo>
                      <a:pt x="200" y="133"/>
                    </a:lnTo>
                    <a:lnTo>
                      <a:pt x="227" y="133"/>
                    </a:lnTo>
                    <a:lnTo>
                      <a:pt x="251" y="128"/>
                    </a:lnTo>
                    <a:lnTo>
                      <a:pt x="270" y="120"/>
                    </a:lnTo>
                    <a:lnTo>
                      <a:pt x="264" y="117"/>
                    </a:lnTo>
                    <a:lnTo>
                      <a:pt x="259" y="112"/>
                    </a:lnTo>
                    <a:lnTo>
                      <a:pt x="256" y="109"/>
                    </a:lnTo>
                    <a:lnTo>
                      <a:pt x="262" y="88"/>
                    </a:lnTo>
                    <a:lnTo>
                      <a:pt x="264" y="67"/>
                    </a:lnTo>
                    <a:lnTo>
                      <a:pt x="267" y="45"/>
                    </a:lnTo>
                    <a:lnTo>
                      <a:pt x="272" y="24"/>
                    </a:lnTo>
                    <a:lnTo>
                      <a:pt x="288" y="8"/>
                    </a:lnTo>
                    <a:lnTo>
                      <a:pt x="302" y="0"/>
                    </a:lnTo>
                    <a:lnTo>
                      <a:pt x="318" y="0"/>
                    </a:lnTo>
                    <a:lnTo>
                      <a:pt x="331" y="5"/>
                    </a:lnTo>
                    <a:lnTo>
                      <a:pt x="337" y="10"/>
                    </a:lnTo>
                    <a:lnTo>
                      <a:pt x="339" y="16"/>
                    </a:lnTo>
                    <a:lnTo>
                      <a:pt x="342" y="21"/>
                    </a:lnTo>
                    <a:lnTo>
                      <a:pt x="342" y="26"/>
                    </a:lnTo>
                    <a:lnTo>
                      <a:pt x="345" y="32"/>
                    </a:lnTo>
                    <a:lnTo>
                      <a:pt x="347" y="37"/>
                    </a:lnTo>
                    <a:lnTo>
                      <a:pt x="353" y="4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" name="Freeform 32"/>
              <p:cNvSpPr>
                <a:spLocks/>
              </p:cNvSpPr>
              <p:nvPr/>
            </p:nvSpPr>
            <p:spPr bwMode="auto">
              <a:xfrm>
                <a:off x="3481" y="1191"/>
                <a:ext cx="476" cy="275"/>
              </a:xfrm>
              <a:custGeom>
                <a:avLst/>
                <a:gdLst/>
                <a:ahLst/>
                <a:cxnLst>
                  <a:cxn ang="0">
                    <a:pos x="460" y="238"/>
                  </a:cxn>
                  <a:cxn ang="0">
                    <a:pos x="433" y="209"/>
                  </a:cxn>
                  <a:cxn ang="0">
                    <a:pos x="414" y="182"/>
                  </a:cxn>
                  <a:cxn ang="0">
                    <a:pos x="401" y="161"/>
                  </a:cxn>
                  <a:cxn ang="0">
                    <a:pos x="363" y="155"/>
                  </a:cxn>
                  <a:cxn ang="0">
                    <a:pos x="363" y="174"/>
                  </a:cxn>
                  <a:cxn ang="0">
                    <a:pos x="379" y="182"/>
                  </a:cxn>
                  <a:cxn ang="0">
                    <a:pos x="393" y="190"/>
                  </a:cxn>
                  <a:cxn ang="0">
                    <a:pos x="382" y="211"/>
                  </a:cxn>
                  <a:cxn ang="0">
                    <a:pos x="337" y="241"/>
                  </a:cxn>
                  <a:cxn ang="0">
                    <a:pos x="313" y="241"/>
                  </a:cxn>
                  <a:cxn ang="0">
                    <a:pos x="323" y="233"/>
                  </a:cxn>
                  <a:cxn ang="0">
                    <a:pos x="323" y="219"/>
                  </a:cxn>
                  <a:cxn ang="0">
                    <a:pos x="305" y="203"/>
                  </a:cxn>
                  <a:cxn ang="0">
                    <a:pos x="313" y="163"/>
                  </a:cxn>
                  <a:cxn ang="0">
                    <a:pos x="329" y="118"/>
                  </a:cxn>
                  <a:cxn ang="0">
                    <a:pos x="337" y="80"/>
                  </a:cxn>
                  <a:cxn ang="0">
                    <a:pos x="315" y="54"/>
                  </a:cxn>
                  <a:cxn ang="0">
                    <a:pos x="256" y="32"/>
                  </a:cxn>
                  <a:cxn ang="0">
                    <a:pos x="192" y="14"/>
                  </a:cxn>
                  <a:cxn ang="0">
                    <a:pos x="152" y="6"/>
                  </a:cxn>
                  <a:cxn ang="0">
                    <a:pos x="104" y="0"/>
                  </a:cxn>
                  <a:cxn ang="0">
                    <a:pos x="59" y="6"/>
                  </a:cxn>
                  <a:cxn ang="0">
                    <a:pos x="34" y="32"/>
                  </a:cxn>
                  <a:cxn ang="0">
                    <a:pos x="48" y="78"/>
                  </a:cxn>
                  <a:cxn ang="0">
                    <a:pos x="80" y="126"/>
                  </a:cxn>
                  <a:cxn ang="0">
                    <a:pos x="80" y="174"/>
                  </a:cxn>
                  <a:cxn ang="0">
                    <a:pos x="53" y="187"/>
                  </a:cxn>
                  <a:cxn ang="0">
                    <a:pos x="24" y="179"/>
                  </a:cxn>
                  <a:cxn ang="0">
                    <a:pos x="13" y="150"/>
                  </a:cxn>
                  <a:cxn ang="0">
                    <a:pos x="37" y="136"/>
                  </a:cxn>
                  <a:cxn ang="0">
                    <a:pos x="64" y="163"/>
                  </a:cxn>
                  <a:cxn ang="0">
                    <a:pos x="67" y="198"/>
                  </a:cxn>
                  <a:cxn ang="0">
                    <a:pos x="61" y="209"/>
                  </a:cxn>
                  <a:cxn ang="0">
                    <a:pos x="56" y="211"/>
                  </a:cxn>
                  <a:cxn ang="0">
                    <a:pos x="42" y="209"/>
                  </a:cxn>
                  <a:cxn ang="0">
                    <a:pos x="26" y="211"/>
                  </a:cxn>
                  <a:cxn ang="0">
                    <a:pos x="0" y="227"/>
                  </a:cxn>
                  <a:cxn ang="0">
                    <a:pos x="5" y="251"/>
                  </a:cxn>
                  <a:cxn ang="0">
                    <a:pos x="21" y="275"/>
                  </a:cxn>
                </a:cxnLst>
                <a:rect l="0" t="0" r="r" b="b"/>
                <a:pathLst>
                  <a:path w="476" h="275">
                    <a:moveTo>
                      <a:pt x="476" y="243"/>
                    </a:moveTo>
                    <a:lnTo>
                      <a:pt x="460" y="238"/>
                    </a:lnTo>
                    <a:lnTo>
                      <a:pt x="444" y="225"/>
                    </a:lnTo>
                    <a:lnTo>
                      <a:pt x="433" y="209"/>
                    </a:lnTo>
                    <a:lnTo>
                      <a:pt x="422" y="195"/>
                    </a:lnTo>
                    <a:lnTo>
                      <a:pt x="414" y="182"/>
                    </a:lnTo>
                    <a:lnTo>
                      <a:pt x="409" y="171"/>
                    </a:lnTo>
                    <a:lnTo>
                      <a:pt x="401" y="161"/>
                    </a:lnTo>
                    <a:lnTo>
                      <a:pt x="385" y="155"/>
                    </a:lnTo>
                    <a:lnTo>
                      <a:pt x="363" y="155"/>
                    </a:lnTo>
                    <a:lnTo>
                      <a:pt x="361" y="166"/>
                    </a:lnTo>
                    <a:lnTo>
                      <a:pt x="363" y="174"/>
                    </a:lnTo>
                    <a:lnTo>
                      <a:pt x="371" y="177"/>
                    </a:lnTo>
                    <a:lnTo>
                      <a:pt x="379" y="182"/>
                    </a:lnTo>
                    <a:lnTo>
                      <a:pt x="387" y="185"/>
                    </a:lnTo>
                    <a:lnTo>
                      <a:pt x="393" y="190"/>
                    </a:lnTo>
                    <a:lnTo>
                      <a:pt x="393" y="198"/>
                    </a:lnTo>
                    <a:lnTo>
                      <a:pt x="382" y="211"/>
                    </a:lnTo>
                    <a:lnTo>
                      <a:pt x="363" y="230"/>
                    </a:lnTo>
                    <a:lnTo>
                      <a:pt x="337" y="241"/>
                    </a:lnTo>
                    <a:lnTo>
                      <a:pt x="310" y="243"/>
                    </a:lnTo>
                    <a:lnTo>
                      <a:pt x="313" y="241"/>
                    </a:lnTo>
                    <a:lnTo>
                      <a:pt x="318" y="238"/>
                    </a:lnTo>
                    <a:lnTo>
                      <a:pt x="323" y="233"/>
                    </a:lnTo>
                    <a:lnTo>
                      <a:pt x="323" y="227"/>
                    </a:lnTo>
                    <a:lnTo>
                      <a:pt x="323" y="219"/>
                    </a:lnTo>
                    <a:lnTo>
                      <a:pt x="310" y="214"/>
                    </a:lnTo>
                    <a:lnTo>
                      <a:pt x="305" y="203"/>
                    </a:lnTo>
                    <a:lnTo>
                      <a:pt x="305" y="185"/>
                    </a:lnTo>
                    <a:lnTo>
                      <a:pt x="313" y="163"/>
                    </a:lnTo>
                    <a:lnTo>
                      <a:pt x="321" y="142"/>
                    </a:lnTo>
                    <a:lnTo>
                      <a:pt x="329" y="118"/>
                    </a:lnTo>
                    <a:lnTo>
                      <a:pt x="334" y="99"/>
                    </a:lnTo>
                    <a:lnTo>
                      <a:pt x="337" y="80"/>
                    </a:lnTo>
                    <a:lnTo>
                      <a:pt x="331" y="67"/>
                    </a:lnTo>
                    <a:lnTo>
                      <a:pt x="315" y="54"/>
                    </a:lnTo>
                    <a:lnTo>
                      <a:pt x="288" y="43"/>
                    </a:lnTo>
                    <a:lnTo>
                      <a:pt x="256" y="32"/>
                    </a:lnTo>
                    <a:lnTo>
                      <a:pt x="222" y="22"/>
                    </a:lnTo>
                    <a:lnTo>
                      <a:pt x="192" y="14"/>
                    </a:lnTo>
                    <a:lnTo>
                      <a:pt x="168" y="11"/>
                    </a:lnTo>
                    <a:lnTo>
                      <a:pt x="152" y="6"/>
                    </a:lnTo>
                    <a:lnTo>
                      <a:pt x="128" y="3"/>
                    </a:lnTo>
                    <a:lnTo>
                      <a:pt x="104" y="0"/>
                    </a:lnTo>
                    <a:lnTo>
                      <a:pt x="80" y="0"/>
                    </a:lnTo>
                    <a:lnTo>
                      <a:pt x="59" y="6"/>
                    </a:lnTo>
                    <a:lnTo>
                      <a:pt x="42" y="14"/>
                    </a:lnTo>
                    <a:lnTo>
                      <a:pt x="34" y="32"/>
                    </a:lnTo>
                    <a:lnTo>
                      <a:pt x="37" y="54"/>
                    </a:lnTo>
                    <a:lnTo>
                      <a:pt x="48" y="78"/>
                    </a:lnTo>
                    <a:lnTo>
                      <a:pt x="64" y="102"/>
                    </a:lnTo>
                    <a:lnTo>
                      <a:pt x="80" y="126"/>
                    </a:lnTo>
                    <a:lnTo>
                      <a:pt x="85" y="150"/>
                    </a:lnTo>
                    <a:lnTo>
                      <a:pt x="80" y="174"/>
                    </a:lnTo>
                    <a:lnTo>
                      <a:pt x="67" y="182"/>
                    </a:lnTo>
                    <a:lnTo>
                      <a:pt x="53" y="187"/>
                    </a:lnTo>
                    <a:lnTo>
                      <a:pt x="37" y="185"/>
                    </a:lnTo>
                    <a:lnTo>
                      <a:pt x="24" y="179"/>
                    </a:lnTo>
                    <a:lnTo>
                      <a:pt x="16" y="166"/>
                    </a:lnTo>
                    <a:lnTo>
                      <a:pt x="13" y="150"/>
                    </a:lnTo>
                    <a:lnTo>
                      <a:pt x="13" y="134"/>
                    </a:lnTo>
                    <a:lnTo>
                      <a:pt x="37" y="136"/>
                    </a:lnTo>
                    <a:lnTo>
                      <a:pt x="53" y="144"/>
                    </a:lnTo>
                    <a:lnTo>
                      <a:pt x="64" y="163"/>
                    </a:lnTo>
                    <a:lnTo>
                      <a:pt x="67" y="187"/>
                    </a:lnTo>
                    <a:lnTo>
                      <a:pt x="67" y="198"/>
                    </a:lnTo>
                    <a:lnTo>
                      <a:pt x="64" y="203"/>
                    </a:lnTo>
                    <a:lnTo>
                      <a:pt x="61" y="209"/>
                    </a:lnTo>
                    <a:lnTo>
                      <a:pt x="59" y="211"/>
                    </a:lnTo>
                    <a:lnTo>
                      <a:pt x="56" y="211"/>
                    </a:lnTo>
                    <a:lnTo>
                      <a:pt x="50" y="211"/>
                    </a:lnTo>
                    <a:lnTo>
                      <a:pt x="42" y="209"/>
                    </a:lnTo>
                    <a:lnTo>
                      <a:pt x="34" y="209"/>
                    </a:lnTo>
                    <a:lnTo>
                      <a:pt x="26" y="211"/>
                    </a:lnTo>
                    <a:lnTo>
                      <a:pt x="8" y="219"/>
                    </a:lnTo>
                    <a:lnTo>
                      <a:pt x="0" y="227"/>
                    </a:lnTo>
                    <a:lnTo>
                      <a:pt x="0" y="238"/>
                    </a:lnTo>
                    <a:lnTo>
                      <a:pt x="5" y="251"/>
                    </a:lnTo>
                    <a:lnTo>
                      <a:pt x="13" y="265"/>
                    </a:lnTo>
                    <a:lnTo>
                      <a:pt x="21" y="275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" name="Freeform 33"/>
              <p:cNvSpPr>
                <a:spLocks/>
              </p:cNvSpPr>
              <p:nvPr/>
            </p:nvSpPr>
            <p:spPr bwMode="auto">
              <a:xfrm>
                <a:off x="3157" y="1197"/>
                <a:ext cx="265" cy="277"/>
              </a:xfrm>
              <a:custGeom>
                <a:avLst/>
                <a:gdLst/>
                <a:ahLst/>
                <a:cxnLst>
                  <a:cxn ang="0">
                    <a:pos x="209" y="251"/>
                  </a:cxn>
                  <a:cxn ang="0">
                    <a:pos x="219" y="213"/>
                  </a:cxn>
                  <a:cxn ang="0">
                    <a:pos x="249" y="179"/>
                  </a:cxn>
                  <a:cxn ang="0">
                    <a:pos x="265" y="144"/>
                  </a:cxn>
                  <a:cxn ang="0">
                    <a:pos x="265" y="114"/>
                  </a:cxn>
                  <a:cxn ang="0">
                    <a:pos x="257" y="96"/>
                  </a:cxn>
                  <a:cxn ang="0">
                    <a:pos x="249" y="80"/>
                  </a:cxn>
                  <a:cxn ang="0">
                    <a:pos x="211" y="45"/>
                  </a:cxn>
                  <a:cxn ang="0">
                    <a:pos x="166" y="10"/>
                  </a:cxn>
                  <a:cxn ang="0">
                    <a:pos x="131" y="0"/>
                  </a:cxn>
                  <a:cxn ang="0">
                    <a:pos x="102" y="5"/>
                  </a:cxn>
                  <a:cxn ang="0">
                    <a:pos x="91" y="29"/>
                  </a:cxn>
                  <a:cxn ang="0">
                    <a:pos x="110" y="56"/>
                  </a:cxn>
                  <a:cxn ang="0">
                    <a:pos x="142" y="72"/>
                  </a:cxn>
                  <a:cxn ang="0">
                    <a:pos x="166" y="98"/>
                  </a:cxn>
                  <a:cxn ang="0">
                    <a:pos x="166" y="128"/>
                  </a:cxn>
                  <a:cxn ang="0">
                    <a:pos x="134" y="141"/>
                  </a:cxn>
                  <a:cxn ang="0">
                    <a:pos x="99" y="128"/>
                  </a:cxn>
                  <a:cxn ang="0">
                    <a:pos x="70" y="112"/>
                  </a:cxn>
                  <a:cxn ang="0">
                    <a:pos x="43" y="112"/>
                  </a:cxn>
                  <a:cxn ang="0">
                    <a:pos x="24" y="130"/>
                  </a:cxn>
                  <a:cxn ang="0">
                    <a:pos x="38" y="160"/>
                  </a:cxn>
                  <a:cxn ang="0">
                    <a:pos x="72" y="173"/>
                  </a:cxn>
                  <a:cxn ang="0">
                    <a:pos x="104" y="187"/>
                  </a:cxn>
                  <a:cxn ang="0">
                    <a:pos x="110" y="213"/>
                  </a:cxn>
                  <a:cxn ang="0">
                    <a:pos x="86" y="221"/>
                  </a:cxn>
                  <a:cxn ang="0">
                    <a:pos x="56" y="216"/>
                  </a:cxn>
                  <a:cxn ang="0">
                    <a:pos x="40" y="213"/>
                  </a:cxn>
                  <a:cxn ang="0">
                    <a:pos x="27" y="211"/>
                  </a:cxn>
                  <a:cxn ang="0">
                    <a:pos x="14" y="208"/>
                  </a:cxn>
                  <a:cxn ang="0">
                    <a:pos x="5" y="211"/>
                  </a:cxn>
                  <a:cxn ang="0">
                    <a:pos x="0" y="219"/>
                  </a:cxn>
                  <a:cxn ang="0">
                    <a:pos x="8" y="232"/>
                  </a:cxn>
                  <a:cxn ang="0">
                    <a:pos x="19" y="240"/>
                  </a:cxn>
                  <a:cxn ang="0">
                    <a:pos x="30" y="243"/>
                  </a:cxn>
                  <a:cxn ang="0">
                    <a:pos x="43" y="245"/>
                  </a:cxn>
                  <a:cxn ang="0">
                    <a:pos x="54" y="256"/>
                  </a:cxn>
                  <a:cxn ang="0">
                    <a:pos x="64" y="269"/>
                  </a:cxn>
                </a:cxnLst>
                <a:rect l="0" t="0" r="r" b="b"/>
                <a:pathLst>
                  <a:path w="265" h="277">
                    <a:moveTo>
                      <a:pt x="217" y="277"/>
                    </a:moveTo>
                    <a:lnTo>
                      <a:pt x="209" y="251"/>
                    </a:lnTo>
                    <a:lnTo>
                      <a:pt x="211" y="232"/>
                    </a:lnTo>
                    <a:lnTo>
                      <a:pt x="219" y="213"/>
                    </a:lnTo>
                    <a:lnTo>
                      <a:pt x="233" y="197"/>
                    </a:lnTo>
                    <a:lnTo>
                      <a:pt x="249" y="179"/>
                    </a:lnTo>
                    <a:lnTo>
                      <a:pt x="260" y="157"/>
                    </a:lnTo>
                    <a:lnTo>
                      <a:pt x="265" y="144"/>
                    </a:lnTo>
                    <a:lnTo>
                      <a:pt x="265" y="130"/>
                    </a:lnTo>
                    <a:lnTo>
                      <a:pt x="265" y="114"/>
                    </a:lnTo>
                    <a:lnTo>
                      <a:pt x="262" y="106"/>
                    </a:lnTo>
                    <a:lnTo>
                      <a:pt x="257" y="96"/>
                    </a:lnTo>
                    <a:lnTo>
                      <a:pt x="251" y="88"/>
                    </a:lnTo>
                    <a:lnTo>
                      <a:pt x="249" y="80"/>
                    </a:lnTo>
                    <a:lnTo>
                      <a:pt x="233" y="64"/>
                    </a:lnTo>
                    <a:lnTo>
                      <a:pt x="211" y="45"/>
                    </a:lnTo>
                    <a:lnTo>
                      <a:pt x="187" y="26"/>
                    </a:lnTo>
                    <a:lnTo>
                      <a:pt x="166" y="10"/>
                    </a:lnTo>
                    <a:lnTo>
                      <a:pt x="145" y="2"/>
                    </a:lnTo>
                    <a:lnTo>
                      <a:pt x="131" y="0"/>
                    </a:lnTo>
                    <a:lnTo>
                      <a:pt x="115" y="0"/>
                    </a:lnTo>
                    <a:lnTo>
                      <a:pt x="102" y="5"/>
                    </a:lnTo>
                    <a:lnTo>
                      <a:pt x="94" y="16"/>
                    </a:lnTo>
                    <a:lnTo>
                      <a:pt x="91" y="29"/>
                    </a:lnTo>
                    <a:lnTo>
                      <a:pt x="96" y="45"/>
                    </a:lnTo>
                    <a:lnTo>
                      <a:pt x="110" y="56"/>
                    </a:lnTo>
                    <a:lnTo>
                      <a:pt x="126" y="64"/>
                    </a:lnTo>
                    <a:lnTo>
                      <a:pt x="142" y="72"/>
                    </a:lnTo>
                    <a:lnTo>
                      <a:pt x="155" y="82"/>
                    </a:lnTo>
                    <a:lnTo>
                      <a:pt x="166" y="98"/>
                    </a:lnTo>
                    <a:lnTo>
                      <a:pt x="169" y="114"/>
                    </a:lnTo>
                    <a:lnTo>
                      <a:pt x="166" y="128"/>
                    </a:lnTo>
                    <a:lnTo>
                      <a:pt x="153" y="138"/>
                    </a:lnTo>
                    <a:lnTo>
                      <a:pt x="134" y="141"/>
                    </a:lnTo>
                    <a:lnTo>
                      <a:pt x="115" y="138"/>
                    </a:lnTo>
                    <a:lnTo>
                      <a:pt x="99" y="128"/>
                    </a:lnTo>
                    <a:lnTo>
                      <a:pt x="86" y="117"/>
                    </a:lnTo>
                    <a:lnTo>
                      <a:pt x="70" y="112"/>
                    </a:lnTo>
                    <a:lnTo>
                      <a:pt x="56" y="109"/>
                    </a:lnTo>
                    <a:lnTo>
                      <a:pt x="43" y="112"/>
                    </a:lnTo>
                    <a:lnTo>
                      <a:pt x="30" y="120"/>
                    </a:lnTo>
                    <a:lnTo>
                      <a:pt x="24" y="130"/>
                    </a:lnTo>
                    <a:lnTo>
                      <a:pt x="27" y="146"/>
                    </a:lnTo>
                    <a:lnTo>
                      <a:pt x="38" y="160"/>
                    </a:lnTo>
                    <a:lnTo>
                      <a:pt x="54" y="168"/>
                    </a:lnTo>
                    <a:lnTo>
                      <a:pt x="72" y="173"/>
                    </a:lnTo>
                    <a:lnTo>
                      <a:pt x="91" y="179"/>
                    </a:lnTo>
                    <a:lnTo>
                      <a:pt x="104" y="187"/>
                    </a:lnTo>
                    <a:lnTo>
                      <a:pt x="112" y="200"/>
                    </a:lnTo>
                    <a:lnTo>
                      <a:pt x="110" y="213"/>
                    </a:lnTo>
                    <a:lnTo>
                      <a:pt x="99" y="221"/>
                    </a:lnTo>
                    <a:lnTo>
                      <a:pt x="86" y="221"/>
                    </a:lnTo>
                    <a:lnTo>
                      <a:pt x="70" y="221"/>
                    </a:lnTo>
                    <a:lnTo>
                      <a:pt x="56" y="216"/>
                    </a:lnTo>
                    <a:lnTo>
                      <a:pt x="46" y="213"/>
                    </a:lnTo>
                    <a:lnTo>
                      <a:pt x="40" y="213"/>
                    </a:lnTo>
                    <a:lnTo>
                      <a:pt x="35" y="211"/>
                    </a:lnTo>
                    <a:lnTo>
                      <a:pt x="27" y="211"/>
                    </a:lnTo>
                    <a:lnTo>
                      <a:pt x="22" y="208"/>
                    </a:lnTo>
                    <a:lnTo>
                      <a:pt x="14" y="208"/>
                    </a:lnTo>
                    <a:lnTo>
                      <a:pt x="8" y="211"/>
                    </a:lnTo>
                    <a:lnTo>
                      <a:pt x="5" y="211"/>
                    </a:lnTo>
                    <a:lnTo>
                      <a:pt x="3" y="216"/>
                    </a:lnTo>
                    <a:lnTo>
                      <a:pt x="0" y="219"/>
                    </a:lnTo>
                    <a:lnTo>
                      <a:pt x="3" y="224"/>
                    </a:lnTo>
                    <a:lnTo>
                      <a:pt x="8" y="232"/>
                    </a:lnTo>
                    <a:lnTo>
                      <a:pt x="14" y="237"/>
                    </a:lnTo>
                    <a:lnTo>
                      <a:pt x="19" y="240"/>
                    </a:lnTo>
                    <a:lnTo>
                      <a:pt x="24" y="243"/>
                    </a:lnTo>
                    <a:lnTo>
                      <a:pt x="30" y="243"/>
                    </a:lnTo>
                    <a:lnTo>
                      <a:pt x="38" y="243"/>
                    </a:lnTo>
                    <a:lnTo>
                      <a:pt x="43" y="245"/>
                    </a:lnTo>
                    <a:lnTo>
                      <a:pt x="48" y="251"/>
                    </a:lnTo>
                    <a:lnTo>
                      <a:pt x="54" y="256"/>
                    </a:lnTo>
                    <a:lnTo>
                      <a:pt x="59" y="264"/>
                    </a:lnTo>
                    <a:lnTo>
                      <a:pt x="64" y="269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7" name="Freeform 34"/>
              <p:cNvSpPr>
                <a:spLocks/>
              </p:cNvSpPr>
              <p:nvPr/>
            </p:nvSpPr>
            <p:spPr bwMode="auto">
              <a:xfrm>
                <a:off x="3146" y="911"/>
                <a:ext cx="233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27" y="331"/>
                  </a:cxn>
                  <a:cxn ang="0">
                    <a:pos x="49" y="315"/>
                  </a:cxn>
                  <a:cxn ang="0">
                    <a:pos x="65" y="296"/>
                  </a:cxn>
                  <a:cxn ang="0">
                    <a:pos x="78" y="270"/>
                  </a:cxn>
                  <a:cxn ang="0">
                    <a:pos x="89" y="243"/>
                  </a:cxn>
                  <a:cxn ang="0">
                    <a:pos x="99" y="216"/>
                  </a:cxn>
                  <a:cxn ang="0">
                    <a:pos x="110" y="192"/>
                  </a:cxn>
                  <a:cxn ang="0">
                    <a:pos x="123" y="173"/>
                  </a:cxn>
                  <a:cxn ang="0">
                    <a:pos x="139" y="165"/>
                  </a:cxn>
                  <a:cxn ang="0">
                    <a:pos x="161" y="160"/>
                  </a:cxn>
                  <a:cxn ang="0">
                    <a:pos x="182" y="157"/>
                  </a:cxn>
                  <a:cxn ang="0">
                    <a:pos x="204" y="152"/>
                  </a:cxn>
                  <a:cxn ang="0">
                    <a:pos x="222" y="141"/>
                  </a:cxn>
                  <a:cxn ang="0">
                    <a:pos x="233" y="120"/>
                  </a:cxn>
                  <a:cxn ang="0">
                    <a:pos x="233" y="96"/>
                  </a:cxn>
                  <a:cxn ang="0">
                    <a:pos x="230" y="72"/>
                  </a:cxn>
                  <a:cxn ang="0">
                    <a:pos x="228" y="48"/>
                  </a:cxn>
                  <a:cxn ang="0">
                    <a:pos x="172" y="29"/>
                  </a:cxn>
                  <a:cxn ang="0">
                    <a:pos x="115" y="8"/>
                  </a:cxn>
                  <a:cxn ang="0">
                    <a:pos x="102" y="2"/>
                  </a:cxn>
                  <a:cxn ang="0">
                    <a:pos x="89" y="0"/>
                  </a:cxn>
                  <a:cxn ang="0">
                    <a:pos x="75" y="0"/>
                  </a:cxn>
                  <a:cxn ang="0">
                    <a:pos x="65" y="8"/>
                  </a:cxn>
                  <a:cxn ang="0">
                    <a:pos x="62" y="24"/>
                  </a:cxn>
                  <a:cxn ang="0">
                    <a:pos x="67" y="37"/>
                  </a:cxn>
                  <a:cxn ang="0">
                    <a:pos x="81" y="50"/>
                  </a:cxn>
                  <a:cxn ang="0">
                    <a:pos x="94" y="64"/>
                  </a:cxn>
                  <a:cxn ang="0">
                    <a:pos x="102" y="74"/>
                  </a:cxn>
                  <a:cxn ang="0">
                    <a:pos x="107" y="88"/>
                  </a:cxn>
                  <a:cxn ang="0">
                    <a:pos x="115" y="104"/>
                  </a:cxn>
                  <a:cxn ang="0">
                    <a:pos x="115" y="120"/>
                  </a:cxn>
                  <a:cxn ang="0">
                    <a:pos x="113" y="136"/>
                  </a:cxn>
                  <a:cxn ang="0">
                    <a:pos x="99" y="147"/>
                  </a:cxn>
                  <a:cxn ang="0">
                    <a:pos x="81" y="149"/>
                  </a:cxn>
                  <a:cxn ang="0">
                    <a:pos x="67" y="141"/>
                  </a:cxn>
                  <a:cxn ang="0">
                    <a:pos x="59" y="128"/>
                  </a:cxn>
                  <a:cxn ang="0">
                    <a:pos x="57" y="109"/>
                  </a:cxn>
                  <a:cxn ang="0">
                    <a:pos x="38" y="107"/>
                  </a:cxn>
                  <a:cxn ang="0">
                    <a:pos x="19" y="101"/>
                  </a:cxn>
                  <a:cxn ang="0">
                    <a:pos x="3" y="104"/>
                  </a:cxn>
                </a:cxnLst>
                <a:rect l="0" t="0" r="r" b="b"/>
                <a:pathLst>
                  <a:path w="233" h="334">
                    <a:moveTo>
                      <a:pt x="0" y="334"/>
                    </a:moveTo>
                    <a:lnTo>
                      <a:pt x="27" y="331"/>
                    </a:lnTo>
                    <a:lnTo>
                      <a:pt x="49" y="315"/>
                    </a:lnTo>
                    <a:lnTo>
                      <a:pt x="65" y="296"/>
                    </a:lnTo>
                    <a:lnTo>
                      <a:pt x="78" y="270"/>
                    </a:lnTo>
                    <a:lnTo>
                      <a:pt x="89" y="243"/>
                    </a:lnTo>
                    <a:lnTo>
                      <a:pt x="99" y="216"/>
                    </a:lnTo>
                    <a:lnTo>
                      <a:pt x="110" y="192"/>
                    </a:lnTo>
                    <a:lnTo>
                      <a:pt x="123" y="173"/>
                    </a:lnTo>
                    <a:lnTo>
                      <a:pt x="139" y="165"/>
                    </a:lnTo>
                    <a:lnTo>
                      <a:pt x="161" y="160"/>
                    </a:lnTo>
                    <a:lnTo>
                      <a:pt x="182" y="157"/>
                    </a:lnTo>
                    <a:lnTo>
                      <a:pt x="204" y="152"/>
                    </a:lnTo>
                    <a:lnTo>
                      <a:pt x="222" y="141"/>
                    </a:lnTo>
                    <a:lnTo>
                      <a:pt x="233" y="120"/>
                    </a:lnTo>
                    <a:lnTo>
                      <a:pt x="233" y="96"/>
                    </a:lnTo>
                    <a:lnTo>
                      <a:pt x="230" y="72"/>
                    </a:lnTo>
                    <a:lnTo>
                      <a:pt x="228" y="48"/>
                    </a:lnTo>
                    <a:lnTo>
                      <a:pt x="172" y="29"/>
                    </a:lnTo>
                    <a:lnTo>
                      <a:pt x="115" y="8"/>
                    </a:lnTo>
                    <a:lnTo>
                      <a:pt x="102" y="2"/>
                    </a:lnTo>
                    <a:lnTo>
                      <a:pt x="89" y="0"/>
                    </a:lnTo>
                    <a:lnTo>
                      <a:pt x="75" y="0"/>
                    </a:lnTo>
                    <a:lnTo>
                      <a:pt x="65" y="8"/>
                    </a:lnTo>
                    <a:lnTo>
                      <a:pt x="62" y="24"/>
                    </a:lnTo>
                    <a:lnTo>
                      <a:pt x="67" y="37"/>
                    </a:lnTo>
                    <a:lnTo>
                      <a:pt x="81" y="50"/>
                    </a:lnTo>
                    <a:lnTo>
                      <a:pt x="94" y="64"/>
                    </a:lnTo>
                    <a:lnTo>
                      <a:pt x="102" y="74"/>
                    </a:lnTo>
                    <a:lnTo>
                      <a:pt x="107" y="88"/>
                    </a:lnTo>
                    <a:lnTo>
                      <a:pt x="115" y="104"/>
                    </a:lnTo>
                    <a:lnTo>
                      <a:pt x="115" y="120"/>
                    </a:lnTo>
                    <a:lnTo>
                      <a:pt x="113" y="136"/>
                    </a:lnTo>
                    <a:lnTo>
                      <a:pt x="99" y="147"/>
                    </a:lnTo>
                    <a:lnTo>
                      <a:pt x="81" y="149"/>
                    </a:lnTo>
                    <a:lnTo>
                      <a:pt x="67" y="141"/>
                    </a:lnTo>
                    <a:lnTo>
                      <a:pt x="59" y="128"/>
                    </a:lnTo>
                    <a:lnTo>
                      <a:pt x="57" y="109"/>
                    </a:lnTo>
                    <a:lnTo>
                      <a:pt x="38" y="107"/>
                    </a:lnTo>
                    <a:lnTo>
                      <a:pt x="19" y="101"/>
                    </a:lnTo>
                    <a:lnTo>
                      <a:pt x="3" y="104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8" name="Freeform 35"/>
              <p:cNvSpPr>
                <a:spLocks/>
              </p:cNvSpPr>
              <p:nvPr/>
            </p:nvSpPr>
            <p:spPr bwMode="auto">
              <a:xfrm>
                <a:off x="3192" y="657"/>
                <a:ext cx="623" cy="230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45" y="51"/>
                  </a:cxn>
                  <a:cxn ang="0">
                    <a:pos x="85" y="64"/>
                  </a:cxn>
                  <a:cxn ang="0">
                    <a:pos x="131" y="53"/>
                  </a:cxn>
                  <a:cxn ang="0">
                    <a:pos x="163" y="53"/>
                  </a:cxn>
                  <a:cxn ang="0">
                    <a:pos x="184" y="72"/>
                  </a:cxn>
                  <a:cxn ang="0">
                    <a:pos x="190" y="107"/>
                  </a:cxn>
                  <a:cxn ang="0">
                    <a:pos x="182" y="139"/>
                  </a:cxn>
                  <a:cxn ang="0">
                    <a:pos x="166" y="163"/>
                  </a:cxn>
                  <a:cxn ang="0">
                    <a:pos x="134" y="176"/>
                  </a:cxn>
                  <a:cxn ang="0">
                    <a:pos x="107" y="195"/>
                  </a:cxn>
                  <a:cxn ang="0">
                    <a:pos x="118" y="219"/>
                  </a:cxn>
                  <a:cxn ang="0">
                    <a:pos x="163" y="230"/>
                  </a:cxn>
                  <a:cxn ang="0">
                    <a:pos x="214" y="227"/>
                  </a:cxn>
                  <a:cxn ang="0">
                    <a:pos x="235" y="214"/>
                  </a:cxn>
                  <a:cxn ang="0">
                    <a:pos x="278" y="200"/>
                  </a:cxn>
                  <a:cxn ang="0">
                    <a:pos x="281" y="141"/>
                  </a:cxn>
                  <a:cxn ang="0">
                    <a:pos x="302" y="83"/>
                  </a:cxn>
                  <a:cxn ang="0">
                    <a:pos x="337" y="53"/>
                  </a:cxn>
                  <a:cxn ang="0">
                    <a:pos x="374" y="67"/>
                  </a:cxn>
                  <a:cxn ang="0">
                    <a:pos x="398" y="101"/>
                  </a:cxn>
                  <a:cxn ang="0">
                    <a:pos x="393" y="133"/>
                  </a:cxn>
                  <a:cxn ang="0">
                    <a:pos x="401" y="163"/>
                  </a:cxn>
                  <a:cxn ang="0">
                    <a:pos x="430" y="184"/>
                  </a:cxn>
                  <a:cxn ang="0">
                    <a:pos x="465" y="187"/>
                  </a:cxn>
                  <a:cxn ang="0">
                    <a:pos x="497" y="147"/>
                  </a:cxn>
                  <a:cxn ang="0">
                    <a:pos x="521" y="99"/>
                  </a:cxn>
                  <a:cxn ang="0">
                    <a:pos x="532" y="83"/>
                  </a:cxn>
                  <a:cxn ang="0">
                    <a:pos x="543" y="69"/>
                  </a:cxn>
                  <a:cxn ang="0">
                    <a:pos x="569" y="64"/>
                  </a:cxn>
                  <a:cxn ang="0">
                    <a:pos x="612" y="83"/>
                  </a:cxn>
                  <a:cxn ang="0">
                    <a:pos x="623" y="117"/>
                  </a:cxn>
                  <a:cxn ang="0">
                    <a:pos x="599" y="139"/>
                  </a:cxn>
                  <a:cxn ang="0">
                    <a:pos x="564" y="149"/>
                  </a:cxn>
                  <a:cxn ang="0">
                    <a:pos x="537" y="160"/>
                  </a:cxn>
                  <a:cxn ang="0">
                    <a:pos x="503" y="176"/>
                  </a:cxn>
                  <a:cxn ang="0">
                    <a:pos x="471" y="179"/>
                  </a:cxn>
                  <a:cxn ang="0">
                    <a:pos x="462" y="171"/>
                  </a:cxn>
                  <a:cxn ang="0">
                    <a:pos x="457" y="155"/>
                  </a:cxn>
                  <a:cxn ang="0">
                    <a:pos x="454" y="141"/>
                  </a:cxn>
                  <a:cxn ang="0">
                    <a:pos x="452" y="117"/>
                  </a:cxn>
                  <a:cxn ang="0">
                    <a:pos x="454" y="93"/>
                  </a:cxn>
                  <a:cxn ang="0">
                    <a:pos x="438" y="59"/>
                  </a:cxn>
                  <a:cxn ang="0">
                    <a:pos x="414" y="29"/>
                  </a:cxn>
                  <a:cxn ang="0">
                    <a:pos x="409" y="13"/>
                  </a:cxn>
                  <a:cxn ang="0">
                    <a:pos x="404" y="0"/>
                  </a:cxn>
                </a:cxnLst>
                <a:rect l="0" t="0" r="r" b="b"/>
                <a:pathLst>
                  <a:path w="623" h="230">
                    <a:moveTo>
                      <a:pt x="0" y="0"/>
                    </a:moveTo>
                    <a:lnTo>
                      <a:pt x="16" y="19"/>
                    </a:lnTo>
                    <a:lnTo>
                      <a:pt x="32" y="37"/>
                    </a:lnTo>
                    <a:lnTo>
                      <a:pt x="45" y="51"/>
                    </a:lnTo>
                    <a:lnTo>
                      <a:pt x="64" y="59"/>
                    </a:lnTo>
                    <a:lnTo>
                      <a:pt x="85" y="64"/>
                    </a:lnTo>
                    <a:lnTo>
                      <a:pt x="112" y="59"/>
                    </a:lnTo>
                    <a:lnTo>
                      <a:pt x="131" y="53"/>
                    </a:lnTo>
                    <a:lnTo>
                      <a:pt x="147" y="51"/>
                    </a:lnTo>
                    <a:lnTo>
                      <a:pt x="163" y="53"/>
                    </a:lnTo>
                    <a:lnTo>
                      <a:pt x="176" y="59"/>
                    </a:lnTo>
                    <a:lnTo>
                      <a:pt x="184" y="72"/>
                    </a:lnTo>
                    <a:lnTo>
                      <a:pt x="190" y="96"/>
                    </a:lnTo>
                    <a:lnTo>
                      <a:pt x="190" y="107"/>
                    </a:lnTo>
                    <a:lnTo>
                      <a:pt x="187" y="123"/>
                    </a:lnTo>
                    <a:lnTo>
                      <a:pt x="182" y="139"/>
                    </a:lnTo>
                    <a:lnTo>
                      <a:pt x="179" y="149"/>
                    </a:lnTo>
                    <a:lnTo>
                      <a:pt x="166" y="163"/>
                    </a:lnTo>
                    <a:lnTo>
                      <a:pt x="150" y="171"/>
                    </a:lnTo>
                    <a:lnTo>
                      <a:pt x="134" y="176"/>
                    </a:lnTo>
                    <a:lnTo>
                      <a:pt x="118" y="184"/>
                    </a:lnTo>
                    <a:lnTo>
                      <a:pt x="107" y="195"/>
                    </a:lnTo>
                    <a:lnTo>
                      <a:pt x="107" y="208"/>
                    </a:lnTo>
                    <a:lnTo>
                      <a:pt x="118" y="219"/>
                    </a:lnTo>
                    <a:lnTo>
                      <a:pt x="139" y="227"/>
                    </a:lnTo>
                    <a:lnTo>
                      <a:pt x="163" y="230"/>
                    </a:lnTo>
                    <a:lnTo>
                      <a:pt x="190" y="230"/>
                    </a:lnTo>
                    <a:lnTo>
                      <a:pt x="214" y="227"/>
                    </a:lnTo>
                    <a:lnTo>
                      <a:pt x="230" y="222"/>
                    </a:lnTo>
                    <a:lnTo>
                      <a:pt x="235" y="214"/>
                    </a:lnTo>
                    <a:lnTo>
                      <a:pt x="257" y="206"/>
                    </a:lnTo>
                    <a:lnTo>
                      <a:pt x="278" y="200"/>
                    </a:lnTo>
                    <a:lnTo>
                      <a:pt x="278" y="174"/>
                    </a:lnTo>
                    <a:lnTo>
                      <a:pt x="281" y="141"/>
                    </a:lnTo>
                    <a:lnTo>
                      <a:pt x="289" y="109"/>
                    </a:lnTo>
                    <a:lnTo>
                      <a:pt x="302" y="83"/>
                    </a:lnTo>
                    <a:lnTo>
                      <a:pt x="318" y="61"/>
                    </a:lnTo>
                    <a:lnTo>
                      <a:pt x="337" y="53"/>
                    </a:lnTo>
                    <a:lnTo>
                      <a:pt x="356" y="56"/>
                    </a:lnTo>
                    <a:lnTo>
                      <a:pt x="374" y="67"/>
                    </a:lnTo>
                    <a:lnTo>
                      <a:pt x="390" y="83"/>
                    </a:lnTo>
                    <a:lnTo>
                      <a:pt x="398" y="101"/>
                    </a:lnTo>
                    <a:lnTo>
                      <a:pt x="398" y="117"/>
                    </a:lnTo>
                    <a:lnTo>
                      <a:pt x="393" y="133"/>
                    </a:lnTo>
                    <a:lnTo>
                      <a:pt x="393" y="149"/>
                    </a:lnTo>
                    <a:lnTo>
                      <a:pt x="401" y="163"/>
                    </a:lnTo>
                    <a:lnTo>
                      <a:pt x="414" y="174"/>
                    </a:lnTo>
                    <a:lnTo>
                      <a:pt x="430" y="184"/>
                    </a:lnTo>
                    <a:lnTo>
                      <a:pt x="449" y="190"/>
                    </a:lnTo>
                    <a:lnTo>
                      <a:pt x="465" y="187"/>
                    </a:lnTo>
                    <a:lnTo>
                      <a:pt x="484" y="171"/>
                    </a:lnTo>
                    <a:lnTo>
                      <a:pt x="497" y="147"/>
                    </a:lnTo>
                    <a:lnTo>
                      <a:pt x="511" y="120"/>
                    </a:lnTo>
                    <a:lnTo>
                      <a:pt x="521" y="99"/>
                    </a:lnTo>
                    <a:lnTo>
                      <a:pt x="527" y="91"/>
                    </a:lnTo>
                    <a:lnTo>
                      <a:pt x="532" y="83"/>
                    </a:lnTo>
                    <a:lnTo>
                      <a:pt x="537" y="75"/>
                    </a:lnTo>
                    <a:lnTo>
                      <a:pt x="543" y="69"/>
                    </a:lnTo>
                    <a:lnTo>
                      <a:pt x="551" y="64"/>
                    </a:lnTo>
                    <a:lnTo>
                      <a:pt x="569" y="64"/>
                    </a:lnTo>
                    <a:lnTo>
                      <a:pt x="591" y="72"/>
                    </a:lnTo>
                    <a:lnTo>
                      <a:pt x="612" y="83"/>
                    </a:lnTo>
                    <a:lnTo>
                      <a:pt x="623" y="99"/>
                    </a:lnTo>
                    <a:lnTo>
                      <a:pt x="623" y="117"/>
                    </a:lnTo>
                    <a:lnTo>
                      <a:pt x="612" y="128"/>
                    </a:lnTo>
                    <a:lnTo>
                      <a:pt x="599" y="139"/>
                    </a:lnTo>
                    <a:lnTo>
                      <a:pt x="580" y="144"/>
                    </a:lnTo>
                    <a:lnTo>
                      <a:pt x="564" y="149"/>
                    </a:lnTo>
                    <a:lnTo>
                      <a:pt x="548" y="155"/>
                    </a:lnTo>
                    <a:lnTo>
                      <a:pt x="537" y="160"/>
                    </a:lnTo>
                    <a:lnTo>
                      <a:pt x="519" y="168"/>
                    </a:lnTo>
                    <a:lnTo>
                      <a:pt x="503" y="176"/>
                    </a:lnTo>
                    <a:lnTo>
                      <a:pt x="484" y="182"/>
                    </a:lnTo>
                    <a:lnTo>
                      <a:pt x="471" y="179"/>
                    </a:lnTo>
                    <a:lnTo>
                      <a:pt x="465" y="176"/>
                    </a:lnTo>
                    <a:lnTo>
                      <a:pt x="462" y="171"/>
                    </a:lnTo>
                    <a:lnTo>
                      <a:pt x="460" y="163"/>
                    </a:lnTo>
                    <a:lnTo>
                      <a:pt x="457" y="155"/>
                    </a:lnTo>
                    <a:lnTo>
                      <a:pt x="454" y="147"/>
                    </a:lnTo>
                    <a:lnTo>
                      <a:pt x="454" y="141"/>
                    </a:lnTo>
                    <a:lnTo>
                      <a:pt x="452" y="128"/>
                    </a:lnTo>
                    <a:lnTo>
                      <a:pt x="452" y="117"/>
                    </a:lnTo>
                    <a:lnTo>
                      <a:pt x="452" y="107"/>
                    </a:lnTo>
                    <a:lnTo>
                      <a:pt x="454" y="93"/>
                    </a:lnTo>
                    <a:lnTo>
                      <a:pt x="449" y="75"/>
                    </a:lnTo>
                    <a:lnTo>
                      <a:pt x="438" y="59"/>
                    </a:lnTo>
                    <a:lnTo>
                      <a:pt x="425" y="45"/>
                    </a:lnTo>
                    <a:lnTo>
                      <a:pt x="414" y="29"/>
                    </a:lnTo>
                    <a:lnTo>
                      <a:pt x="412" y="21"/>
                    </a:lnTo>
                    <a:lnTo>
                      <a:pt x="409" y="13"/>
                    </a:lnTo>
                    <a:lnTo>
                      <a:pt x="406" y="8"/>
                    </a:lnTo>
                    <a:lnTo>
                      <a:pt x="404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" name="Freeform 36"/>
              <p:cNvSpPr>
                <a:spLocks/>
              </p:cNvSpPr>
              <p:nvPr/>
            </p:nvSpPr>
            <p:spPr bwMode="auto">
              <a:xfrm>
                <a:off x="3149" y="686"/>
                <a:ext cx="372" cy="230"/>
              </a:xfrm>
              <a:custGeom>
                <a:avLst/>
                <a:gdLst/>
                <a:ahLst/>
                <a:cxnLst>
                  <a:cxn ang="0">
                    <a:pos x="16" y="214"/>
                  </a:cxn>
                  <a:cxn ang="0">
                    <a:pos x="56" y="214"/>
                  </a:cxn>
                  <a:cxn ang="0">
                    <a:pos x="209" y="230"/>
                  </a:cxn>
                  <a:cxn ang="0">
                    <a:pos x="259" y="222"/>
                  </a:cxn>
                  <a:cxn ang="0">
                    <a:pos x="284" y="190"/>
                  </a:cxn>
                  <a:cxn ang="0">
                    <a:pos x="292" y="145"/>
                  </a:cxn>
                  <a:cxn ang="0">
                    <a:pos x="294" y="110"/>
                  </a:cxn>
                  <a:cxn ang="0">
                    <a:pos x="278" y="80"/>
                  </a:cxn>
                  <a:cxn ang="0">
                    <a:pos x="251" y="72"/>
                  </a:cxn>
                  <a:cxn ang="0">
                    <a:pos x="235" y="78"/>
                  </a:cxn>
                  <a:cxn ang="0">
                    <a:pos x="225" y="88"/>
                  </a:cxn>
                  <a:cxn ang="0">
                    <a:pos x="222" y="104"/>
                  </a:cxn>
                  <a:cxn ang="0">
                    <a:pos x="227" y="115"/>
                  </a:cxn>
                  <a:cxn ang="0">
                    <a:pos x="235" y="126"/>
                  </a:cxn>
                  <a:cxn ang="0">
                    <a:pos x="241" y="137"/>
                  </a:cxn>
                  <a:cxn ang="0">
                    <a:pos x="225" y="153"/>
                  </a:cxn>
                  <a:cxn ang="0">
                    <a:pos x="190" y="153"/>
                  </a:cxn>
                  <a:cxn ang="0">
                    <a:pos x="158" y="145"/>
                  </a:cxn>
                  <a:cxn ang="0">
                    <a:pos x="126" y="126"/>
                  </a:cxn>
                  <a:cxn ang="0">
                    <a:pos x="94" y="86"/>
                  </a:cxn>
                  <a:cxn ang="0">
                    <a:pos x="102" y="43"/>
                  </a:cxn>
                  <a:cxn ang="0">
                    <a:pos x="150" y="16"/>
                  </a:cxn>
                  <a:cxn ang="0">
                    <a:pos x="206" y="3"/>
                  </a:cxn>
                  <a:cxn ang="0">
                    <a:pos x="262" y="3"/>
                  </a:cxn>
                  <a:cxn ang="0">
                    <a:pos x="313" y="22"/>
                  </a:cxn>
                  <a:cxn ang="0">
                    <a:pos x="324" y="32"/>
                  </a:cxn>
                  <a:cxn ang="0">
                    <a:pos x="334" y="46"/>
                  </a:cxn>
                  <a:cxn ang="0">
                    <a:pos x="348" y="54"/>
                  </a:cxn>
                  <a:cxn ang="0">
                    <a:pos x="361" y="62"/>
                  </a:cxn>
                  <a:cxn ang="0">
                    <a:pos x="369" y="67"/>
                  </a:cxn>
                  <a:cxn ang="0">
                    <a:pos x="372" y="78"/>
                  </a:cxn>
                  <a:cxn ang="0">
                    <a:pos x="361" y="88"/>
                  </a:cxn>
                  <a:cxn ang="0">
                    <a:pos x="318" y="96"/>
                  </a:cxn>
                  <a:cxn ang="0">
                    <a:pos x="270" y="91"/>
                  </a:cxn>
                  <a:cxn ang="0">
                    <a:pos x="185" y="75"/>
                  </a:cxn>
                  <a:cxn ang="0">
                    <a:pos x="107" y="59"/>
                  </a:cxn>
                  <a:cxn ang="0">
                    <a:pos x="75" y="56"/>
                  </a:cxn>
                  <a:cxn ang="0">
                    <a:pos x="54" y="67"/>
                  </a:cxn>
                  <a:cxn ang="0">
                    <a:pos x="46" y="86"/>
                  </a:cxn>
                  <a:cxn ang="0">
                    <a:pos x="35" y="86"/>
                  </a:cxn>
                  <a:cxn ang="0">
                    <a:pos x="27" y="75"/>
                  </a:cxn>
                  <a:cxn ang="0">
                    <a:pos x="27" y="67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54" y="48"/>
                  </a:cxn>
                  <a:cxn ang="0">
                    <a:pos x="80" y="24"/>
                  </a:cxn>
                  <a:cxn ang="0">
                    <a:pos x="104" y="8"/>
                  </a:cxn>
                  <a:cxn ang="0">
                    <a:pos x="131" y="35"/>
                  </a:cxn>
                  <a:cxn ang="0">
                    <a:pos x="128" y="75"/>
                  </a:cxn>
                  <a:cxn ang="0">
                    <a:pos x="96" y="102"/>
                  </a:cxn>
                  <a:cxn ang="0">
                    <a:pos x="67" y="112"/>
                  </a:cxn>
                  <a:cxn ang="0">
                    <a:pos x="54" y="112"/>
                  </a:cxn>
                  <a:cxn ang="0">
                    <a:pos x="46" y="107"/>
                  </a:cxn>
                  <a:cxn ang="0">
                    <a:pos x="43" y="96"/>
                  </a:cxn>
                  <a:cxn ang="0">
                    <a:pos x="43" y="78"/>
                  </a:cxn>
                  <a:cxn ang="0">
                    <a:pos x="38" y="59"/>
                  </a:cxn>
                  <a:cxn ang="0">
                    <a:pos x="30" y="48"/>
                  </a:cxn>
                  <a:cxn ang="0">
                    <a:pos x="16" y="40"/>
                  </a:cxn>
                </a:cxnLst>
                <a:rect l="0" t="0" r="r" b="b"/>
                <a:pathLst>
                  <a:path w="372" h="230">
                    <a:moveTo>
                      <a:pt x="0" y="211"/>
                    </a:moveTo>
                    <a:lnTo>
                      <a:pt x="16" y="214"/>
                    </a:lnTo>
                    <a:lnTo>
                      <a:pt x="38" y="214"/>
                    </a:lnTo>
                    <a:lnTo>
                      <a:pt x="56" y="214"/>
                    </a:lnTo>
                    <a:lnTo>
                      <a:pt x="131" y="222"/>
                    </a:lnTo>
                    <a:lnTo>
                      <a:pt x="209" y="230"/>
                    </a:lnTo>
                    <a:lnTo>
                      <a:pt x="238" y="230"/>
                    </a:lnTo>
                    <a:lnTo>
                      <a:pt x="259" y="222"/>
                    </a:lnTo>
                    <a:lnTo>
                      <a:pt x="276" y="209"/>
                    </a:lnTo>
                    <a:lnTo>
                      <a:pt x="284" y="190"/>
                    </a:lnTo>
                    <a:lnTo>
                      <a:pt x="289" y="163"/>
                    </a:lnTo>
                    <a:lnTo>
                      <a:pt x="292" y="145"/>
                    </a:lnTo>
                    <a:lnTo>
                      <a:pt x="294" y="126"/>
                    </a:lnTo>
                    <a:lnTo>
                      <a:pt x="294" y="110"/>
                    </a:lnTo>
                    <a:lnTo>
                      <a:pt x="289" y="94"/>
                    </a:lnTo>
                    <a:lnTo>
                      <a:pt x="278" y="80"/>
                    </a:lnTo>
                    <a:lnTo>
                      <a:pt x="259" y="75"/>
                    </a:lnTo>
                    <a:lnTo>
                      <a:pt x="251" y="72"/>
                    </a:lnTo>
                    <a:lnTo>
                      <a:pt x="243" y="75"/>
                    </a:lnTo>
                    <a:lnTo>
                      <a:pt x="235" y="78"/>
                    </a:lnTo>
                    <a:lnTo>
                      <a:pt x="230" y="80"/>
                    </a:lnTo>
                    <a:lnTo>
                      <a:pt x="225" y="88"/>
                    </a:lnTo>
                    <a:lnTo>
                      <a:pt x="222" y="96"/>
                    </a:lnTo>
                    <a:lnTo>
                      <a:pt x="222" y="104"/>
                    </a:lnTo>
                    <a:lnTo>
                      <a:pt x="225" y="110"/>
                    </a:lnTo>
                    <a:lnTo>
                      <a:pt x="227" y="115"/>
                    </a:lnTo>
                    <a:lnTo>
                      <a:pt x="233" y="120"/>
                    </a:lnTo>
                    <a:lnTo>
                      <a:pt x="235" y="126"/>
                    </a:lnTo>
                    <a:lnTo>
                      <a:pt x="238" y="131"/>
                    </a:lnTo>
                    <a:lnTo>
                      <a:pt x="241" y="137"/>
                    </a:lnTo>
                    <a:lnTo>
                      <a:pt x="235" y="147"/>
                    </a:lnTo>
                    <a:lnTo>
                      <a:pt x="225" y="153"/>
                    </a:lnTo>
                    <a:lnTo>
                      <a:pt x="209" y="155"/>
                    </a:lnTo>
                    <a:lnTo>
                      <a:pt x="190" y="153"/>
                    </a:lnTo>
                    <a:lnTo>
                      <a:pt x="171" y="150"/>
                    </a:lnTo>
                    <a:lnTo>
                      <a:pt x="158" y="145"/>
                    </a:lnTo>
                    <a:lnTo>
                      <a:pt x="147" y="142"/>
                    </a:lnTo>
                    <a:lnTo>
                      <a:pt x="126" y="126"/>
                    </a:lnTo>
                    <a:lnTo>
                      <a:pt x="107" y="107"/>
                    </a:lnTo>
                    <a:lnTo>
                      <a:pt x="94" y="86"/>
                    </a:lnTo>
                    <a:lnTo>
                      <a:pt x="91" y="64"/>
                    </a:lnTo>
                    <a:lnTo>
                      <a:pt x="102" y="43"/>
                    </a:lnTo>
                    <a:lnTo>
                      <a:pt x="123" y="27"/>
                    </a:lnTo>
                    <a:lnTo>
                      <a:pt x="150" y="16"/>
                    </a:lnTo>
                    <a:lnTo>
                      <a:pt x="179" y="8"/>
                    </a:lnTo>
                    <a:lnTo>
                      <a:pt x="206" y="3"/>
                    </a:lnTo>
                    <a:lnTo>
                      <a:pt x="233" y="0"/>
                    </a:lnTo>
                    <a:lnTo>
                      <a:pt x="262" y="3"/>
                    </a:lnTo>
                    <a:lnTo>
                      <a:pt x="289" y="8"/>
                    </a:lnTo>
                    <a:lnTo>
                      <a:pt x="313" y="22"/>
                    </a:lnTo>
                    <a:lnTo>
                      <a:pt x="318" y="27"/>
                    </a:lnTo>
                    <a:lnTo>
                      <a:pt x="324" y="32"/>
                    </a:lnTo>
                    <a:lnTo>
                      <a:pt x="329" y="40"/>
                    </a:lnTo>
                    <a:lnTo>
                      <a:pt x="334" y="46"/>
                    </a:lnTo>
                    <a:lnTo>
                      <a:pt x="342" y="51"/>
                    </a:lnTo>
                    <a:lnTo>
                      <a:pt x="348" y="54"/>
                    </a:lnTo>
                    <a:lnTo>
                      <a:pt x="353" y="56"/>
                    </a:lnTo>
                    <a:lnTo>
                      <a:pt x="361" y="62"/>
                    </a:lnTo>
                    <a:lnTo>
                      <a:pt x="366" y="64"/>
                    </a:lnTo>
                    <a:lnTo>
                      <a:pt x="369" y="67"/>
                    </a:lnTo>
                    <a:lnTo>
                      <a:pt x="372" y="72"/>
                    </a:lnTo>
                    <a:lnTo>
                      <a:pt x="372" y="78"/>
                    </a:lnTo>
                    <a:lnTo>
                      <a:pt x="366" y="83"/>
                    </a:lnTo>
                    <a:lnTo>
                      <a:pt x="361" y="88"/>
                    </a:lnTo>
                    <a:lnTo>
                      <a:pt x="342" y="96"/>
                    </a:lnTo>
                    <a:lnTo>
                      <a:pt x="318" y="96"/>
                    </a:lnTo>
                    <a:lnTo>
                      <a:pt x="294" y="94"/>
                    </a:lnTo>
                    <a:lnTo>
                      <a:pt x="270" y="91"/>
                    </a:lnTo>
                    <a:lnTo>
                      <a:pt x="249" y="86"/>
                    </a:lnTo>
                    <a:lnTo>
                      <a:pt x="185" y="75"/>
                    </a:lnTo>
                    <a:lnTo>
                      <a:pt x="120" y="62"/>
                    </a:lnTo>
                    <a:lnTo>
                      <a:pt x="107" y="59"/>
                    </a:lnTo>
                    <a:lnTo>
                      <a:pt x="91" y="56"/>
                    </a:lnTo>
                    <a:lnTo>
                      <a:pt x="75" y="56"/>
                    </a:lnTo>
                    <a:lnTo>
                      <a:pt x="62" y="59"/>
                    </a:lnTo>
                    <a:lnTo>
                      <a:pt x="54" y="67"/>
                    </a:lnTo>
                    <a:lnTo>
                      <a:pt x="51" y="86"/>
                    </a:lnTo>
                    <a:lnTo>
                      <a:pt x="46" y="86"/>
                    </a:lnTo>
                    <a:lnTo>
                      <a:pt x="40" y="86"/>
                    </a:lnTo>
                    <a:lnTo>
                      <a:pt x="35" y="86"/>
                    </a:lnTo>
                    <a:lnTo>
                      <a:pt x="30" y="80"/>
                    </a:lnTo>
                    <a:lnTo>
                      <a:pt x="27" y="75"/>
                    </a:lnTo>
                    <a:lnTo>
                      <a:pt x="27" y="70"/>
                    </a:lnTo>
                    <a:lnTo>
                      <a:pt x="27" y="67"/>
                    </a:lnTo>
                    <a:lnTo>
                      <a:pt x="30" y="67"/>
                    </a:lnTo>
                    <a:lnTo>
                      <a:pt x="32" y="64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2"/>
                    </a:lnTo>
                    <a:lnTo>
                      <a:pt x="54" y="48"/>
                    </a:lnTo>
                    <a:lnTo>
                      <a:pt x="67" y="38"/>
                    </a:lnTo>
                    <a:lnTo>
                      <a:pt x="80" y="24"/>
                    </a:lnTo>
                    <a:lnTo>
                      <a:pt x="83" y="6"/>
                    </a:lnTo>
                    <a:lnTo>
                      <a:pt x="104" y="8"/>
                    </a:lnTo>
                    <a:lnTo>
                      <a:pt x="120" y="19"/>
                    </a:lnTo>
                    <a:lnTo>
                      <a:pt x="131" y="35"/>
                    </a:lnTo>
                    <a:lnTo>
                      <a:pt x="134" y="56"/>
                    </a:lnTo>
                    <a:lnTo>
                      <a:pt x="128" y="75"/>
                    </a:lnTo>
                    <a:lnTo>
                      <a:pt x="115" y="91"/>
                    </a:lnTo>
                    <a:lnTo>
                      <a:pt x="96" y="102"/>
                    </a:lnTo>
                    <a:lnTo>
                      <a:pt x="78" y="110"/>
                    </a:lnTo>
                    <a:lnTo>
                      <a:pt x="67" y="112"/>
                    </a:lnTo>
                    <a:lnTo>
                      <a:pt x="59" y="115"/>
                    </a:lnTo>
                    <a:lnTo>
                      <a:pt x="54" y="112"/>
                    </a:lnTo>
                    <a:lnTo>
                      <a:pt x="48" y="112"/>
                    </a:lnTo>
                    <a:lnTo>
                      <a:pt x="46" y="107"/>
                    </a:lnTo>
                    <a:lnTo>
                      <a:pt x="46" y="102"/>
                    </a:lnTo>
                    <a:lnTo>
                      <a:pt x="43" y="96"/>
                    </a:lnTo>
                    <a:lnTo>
                      <a:pt x="43" y="88"/>
                    </a:lnTo>
                    <a:lnTo>
                      <a:pt x="43" y="78"/>
                    </a:lnTo>
                    <a:lnTo>
                      <a:pt x="40" y="67"/>
                    </a:lnTo>
                    <a:lnTo>
                      <a:pt x="38" y="59"/>
                    </a:lnTo>
                    <a:lnTo>
                      <a:pt x="35" y="54"/>
                    </a:lnTo>
                    <a:lnTo>
                      <a:pt x="30" y="48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8" y="35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0" name="Freeform 37"/>
              <p:cNvSpPr>
                <a:spLocks/>
              </p:cNvSpPr>
              <p:nvPr/>
            </p:nvSpPr>
            <p:spPr bwMode="auto">
              <a:xfrm>
                <a:off x="3721" y="654"/>
                <a:ext cx="228" cy="209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46"/>
                  </a:cxn>
                  <a:cxn ang="0">
                    <a:pos x="3" y="83"/>
                  </a:cxn>
                  <a:cxn ang="0">
                    <a:pos x="19" y="104"/>
                  </a:cxn>
                  <a:cxn ang="0">
                    <a:pos x="48" y="99"/>
                  </a:cxn>
                  <a:cxn ang="0">
                    <a:pos x="59" y="78"/>
                  </a:cxn>
                  <a:cxn ang="0">
                    <a:pos x="70" y="56"/>
                  </a:cxn>
                  <a:cxn ang="0">
                    <a:pos x="97" y="56"/>
                  </a:cxn>
                  <a:cxn ang="0">
                    <a:pos x="107" y="64"/>
                  </a:cxn>
                  <a:cxn ang="0">
                    <a:pos x="118" y="78"/>
                  </a:cxn>
                  <a:cxn ang="0">
                    <a:pos x="123" y="91"/>
                  </a:cxn>
                  <a:cxn ang="0">
                    <a:pos x="115" y="115"/>
                  </a:cxn>
                  <a:cxn ang="0">
                    <a:pos x="89" y="123"/>
                  </a:cxn>
                  <a:cxn ang="0">
                    <a:pos x="56" y="131"/>
                  </a:cxn>
                  <a:cxn ang="0">
                    <a:pos x="24" y="152"/>
                  </a:cxn>
                  <a:cxn ang="0">
                    <a:pos x="19" y="187"/>
                  </a:cxn>
                  <a:cxn ang="0">
                    <a:pos x="48" y="206"/>
                  </a:cxn>
                  <a:cxn ang="0">
                    <a:pos x="94" y="209"/>
                  </a:cxn>
                  <a:cxn ang="0">
                    <a:pos x="129" y="193"/>
                  </a:cxn>
                  <a:cxn ang="0">
                    <a:pos x="153" y="147"/>
                  </a:cxn>
                  <a:cxn ang="0">
                    <a:pos x="161" y="110"/>
                  </a:cxn>
                  <a:cxn ang="0">
                    <a:pos x="163" y="78"/>
                  </a:cxn>
                  <a:cxn ang="0">
                    <a:pos x="153" y="64"/>
                  </a:cxn>
                  <a:cxn ang="0">
                    <a:pos x="145" y="62"/>
                  </a:cxn>
                  <a:cxn ang="0">
                    <a:pos x="134" y="59"/>
                  </a:cxn>
                  <a:cxn ang="0">
                    <a:pos x="129" y="56"/>
                  </a:cxn>
                  <a:cxn ang="0">
                    <a:pos x="131" y="48"/>
                  </a:cxn>
                  <a:cxn ang="0">
                    <a:pos x="139" y="40"/>
                  </a:cxn>
                  <a:cxn ang="0">
                    <a:pos x="153" y="40"/>
                  </a:cxn>
                  <a:cxn ang="0">
                    <a:pos x="163" y="43"/>
                  </a:cxn>
                  <a:cxn ang="0">
                    <a:pos x="190" y="67"/>
                  </a:cxn>
                  <a:cxn ang="0">
                    <a:pos x="179" y="102"/>
                  </a:cxn>
                  <a:cxn ang="0">
                    <a:pos x="153" y="112"/>
                  </a:cxn>
                  <a:cxn ang="0">
                    <a:pos x="126" y="126"/>
                  </a:cxn>
                  <a:cxn ang="0">
                    <a:pos x="126" y="147"/>
                  </a:cxn>
                  <a:cxn ang="0">
                    <a:pos x="158" y="160"/>
                  </a:cxn>
                  <a:cxn ang="0">
                    <a:pos x="188" y="158"/>
                  </a:cxn>
                  <a:cxn ang="0">
                    <a:pos x="214" y="128"/>
                  </a:cxn>
                </a:cxnLst>
                <a:rect l="0" t="0" r="r" b="b"/>
                <a:pathLst>
                  <a:path w="228" h="209">
                    <a:moveTo>
                      <a:pt x="6" y="0"/>
                    </a:moveTo>
                    <a:lnTo>
                      <a:pt x="6" y="11"/>
                    </a:lnTo>
                    <a:lnTo>
                      <a:pt x="3" y="27"/>
                    </a:lnTo>
                    <a:lnTo>
                      <a:pt x="0" y="46"/>
                    </a:lnTo>
                    <a:lnTo>
                      <a:pt x="0" y="64"/>
                    </a:lnTo>
                    <a:lnTo>
                      <a:pt x="3" y="83"/>
                    </a:lnTo>
                    <a:lnTo>
                      <a:pt x="8" y="96"/>
                    </a:lnTo>
                    <a:lnTo>
                      <a:pt x="19" y="104"/>
                    </a:lnTo>
                    <a:lnTo>
                      <a:pt x="35" y="104"/>
                    </a:lnTo>
                    <a:lnTo>
                      <a:pt x="48" y="99"/>
                    </a:lnTo>
                    <a:lnTo>
                      <a:pt x="56" y="88"/>
                    </a:lnTo>
                    <a:lnTo>
                      <a:pt x="59" y="78"/>
                    </a:lnTo>
                    <a:lnTo>
                      <a:pt x="65" y="67"/>
                    </a:lnTo>
                    <a:lnTo>
                      <a:pt x="70" y="56"/>
                    </a:lnTo>
                    <a:lnTo>
                      <a:pt x="81" y="54"/>
                    </a:lnTo>
                    <a:lnTo>
                      <a:pt x="97" y="56"/>
                    </a:lnTo>
                    <a:lnTo>
                      <a:pt x="102" y="59"/>
                    </a:lnTo>
                    <a:lnTo>
                      <a:pt x="107" y="64"/>
                    </a:lnTo>
                    <a:lnTo>
                      <a:pt x="113" y="70"/>
                    </a:lnTo>
                    <a:lnTo>
                      <a:pt x="118" y="78"/>
                    </a:lnTo>
                    <a:lnTo>
                      <a:pt x="123" y="83"/>
                    </a:lnTo>
                    <a:lnTo>
                      <a:pt x="123" y="91"/>
                    </a:lnTo>
                    <a:lnTo>
                      <a:pt x="121" y="104"/>
                    </a:lnTo>
                    <a:lnTo>
                      <a:pt x="115" y="115"/>
                    </a:lnTo>
                    <a:lnTo>
                      <a:pt x="102" y="120"/>
                    </a:lnTo>
                    <a:lnTo>
                      <a:pt x="89" y="123"/>
                    </a:lnTo>
                    <a:lnTo>
                      <a:pt x="75" y="126"/>
                    </a:lnTo>
                    <a:lnTo>
                      <a:pt x="56" y="131"/>
                    </a:lnTo>
                    <a:lnTo>
                      <a:pt x="38" y="142"/>
                    </a:lnTo>
                    <a:lnTo>
                      <a:pt x="24" y="152"/>
                    </a:lnTo>
                    <a:lnTo>
                      <a:pt x="16" y="169"/>
                    </a:lnTo>
                    <a:lnTo>
                      <a:pt x="19" y="187"/>
                    </a:lnTo>
                    <a:lnTo>
                      <a:pt x="30" y="201"/>
                    </a:lnTo>
                    <a:lnTo>
                      <a:pt x="48" y="206"/>
                    </a:lnTo>
                    <a:lnTo>
                      <a:pt x="73" y="209"/>
                    </a:lnTo>
                    <a:lnTo>
                      <a:pt x="94" y="209"/>
                    </a:lnTo>
                    <a:lnTo>
                      <a:pt x="110" y="206"/>
                    </a:lnTo>
                    <a:lnTo>
                      <a:pt x="129" y="193"/>
                    </a:lnTo>
                    <a:lnTo>
                      <a:pt x="145" y="171"/>
                    </a:lnTo>
                    <a:lnTo>
                      <a:pt x="153" y="147"/>
                    </a:lnTo>
                    <a:lnTo>
                      <a:pt x="158" y="126"/>
                    </a:lnTo>
                    <a:lnTo>
                      <a:pt x="161" y="110"/>
                    </a:lnTo>
                    <a:lnTo>
                      <a:pt x="163" y="94"/>
                    </a:lnTo>
                    <a:lnTo>
                      <a:pt x="163" y="78"/>
                    </a:lnTo>
                    <a:lnTo>
                      <a:pt x="155" y="64"/>
                    </a:lnTo>
                    <a:lnTo>
                      <a:pt x="153" y="64"/>
                    </a:lnTo>
                    <a:lnTo>
                      <a:pt x="147" y="62"/>
                    </a:lnTo>
                    <a:lnTo>
                      <a:pt x="145" y="62"/>
                    </a:lnTo>
                    <a:lnTo>
                      <a:pt x="139" y="62"/>
                    </a:lnTo>
                    <a:lnTo>
                      <a:pt x="134" y="59"/>
                    </a:lnTo>
                    <a:lnTo>
                      <a:pt x="131" y="59"/>
                    </a:lnTo>
                    <a:lnTo>
                      <a:pt x="129" y="56"/>
                    </a:lnTo>
                    <a:lnTo>
                      <a:pt x="129" y="54"/>
                    </a:lnTo>
                    <a:lnTo>
                      <a:pt x="131" y="48"/>
                    </a:lnTo>
                    <a:lnTo>
                      <a:pt x="134" y="43"/>
                    </a:lnTo>
                    <a:lnTo>
                      <a:pt x="139" y="40"/>
                    </a:lnTo>
                    <a:lnTo>
                      <a:pt x="145" y="40"/>
                    </a:lnTo>
                    <a:lnTo>
                      <a:pt x="153" y="40"/>
                    </a:lnTo>
                    <a:lnTo>
                      <a:pt x="158" y="43"/>
                    </a:lnTo>
                    <a:lnTo>
                      <a:pt x="163" y="43"/>
                    </a:lnTo>
                    <a:lnTo>
                      <a:pt x="182" y="54"/>
                    </a:lnTo>
                    <a:lnTo>
                      <a:pt x="190" y="67"/>
                    </a:lnTo>
                    <a:lnTo>
                      <a:pt x="190" y="86"/>
                    </a:lnTo>
                    <a:lnTo>
                      <a:pt x="179" y="102"/>
                    </a:lnTo>
                    <a:lnTo>
                      <a:pt x="169" y="107"/>
                    </a:lnTo>
                    <a:lnTo>
                      <a:pt x="153" y="112"/>
                    </a:lnTo>
                    <a:lnTo>
                      <a:pt x="137" y="118"/>
                    </a:lnTo>
                    <a:lnTo>
                      <a:pt x="126" y="126"/>
                    </a:lnTo>
                    <a:lnTo>
                      <a:pt x="121" y="136"/>
                    </a:lnTo>
                    <a:lnTo>
                      <a:pt x="126" y="147"/>
                    </a:lnTo>
                    <a:lnTo>
                      <a:pt x="139" y="155"/>
                    </a:lnTo>
                    <a:lnTo>
                      <a:pt x="158" y="160"/>
                    </a:lnTo>
                    <a:lnTo>
                      <a:pt x="174" y="160"/>
                    </a:lnTo>
                    <a:lnTo>
                      <a:pt x="188" y="158"/>
                    </a:lnTo>
                    <a:lnTo>
                      <a:pt x="204" y="147"/>
                    </a:lnTo>
                    <a:lnTo>
                      <a:pt x="214" y="128"/>
                    </a:lnTo>
                    <a:lnTo>
                      <a:pt x="228" y="115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" name="Freeform 38"/>
              <p:cNvSpPr>
                <a:spLocks/>
              </p:cNvSpPr>
              <p:nvPr/>
            </p:nvSpPr>
            <p:spPr bwMode="auto">
              <a:xfrm>
                <a:off x="3310" y="652"/>
                <a:ext cx="246" cy="162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19" y="0"/>
                  </a:cxn>
                  <a:cxn ang="0">
                    <a:pos x="246" y="5"/>
                  </a:cxn>
                  <a:cxn ang="0">
                    <a:pos x="243" y="32"/>
                  </a:cxn>
                  <a:cxn ang="0">
                    <a:pos x="232" y="50"/>
                  </a:cxn>
                  <a:cxn ang="0">
                    <a:pos x="219" y="69"/>
                  </a:cxn>
                  <a:cxn ang="0">
                    <a:pos x="200" y="85"/>
                  </a:cxn>
                  <a:cxn ang="0">
                    <a:pos x="181" y="106"/>
                  </a:cxn>
                  <a:cxn ang="0">
                    <a:pos x="163" y="128"/>
                  </a:cxn>
                  <a:cxn ang="0">
                    <a:pos x="141" y="146"/>
                  </a:cxn>
                  <a:cxn ang="0">
                    <a:pos x="117" y="160"/>
                  </a:cxn>
                  <a:cxn ang="0">
                    <a:pos x="90" y="162"/>
                  </a:cxn>
                  <a:cxn ang="0">
                    <a:pos x="72" y="154"/>
                  </a:cxn>
                  <a:cxn ang="0">
                    <a:pos x="58" y="141"/>
                  </a:cxn>
                  <a:cxn ang="0">
                    <a:pos x="42" y="125"/>
                  </a:cxn>
                  <a:cxn ang="0">
                    <a:pos x="32" y="109"/>
                  </a:cxn>
                  <a:cxn ang="0">
                    <a:pos x="18" y="93"/>
                  </a:cxn>
                  <a:cxn ang="0">
                    <a:pos x="13" y="80"/>
                  </a:cxn>
                  <a:cxn ang="0">
                    <a:pos x="10" y="61"/>
                  </a:cxn>
                  <a:cxn ang="0">
                    <a:pos x="10" y="40"/>
                  </a:cxn>
                  <a:cxn ang="0">
                    <a:pos x="8" y="24"/>
                  </a:cxn>
                  <a:cxn ang="0">
                    <a:pos x="0" y="5"/>
                  </a:cxn>
                </a:cxnLst>
                <a:rect l="0" t="0" r="r" b="b"/>
                <a:pathLst>
                  <a:path w="246" h="162">
                    <a:moveTo>
                      <a:pt x="192" y="0"/>
                    </a:moveTo>
                    <a:lnTo>
                      <a:pt x="219" y="0"/>
                    </a:lnTo>
                    <a:lnTo>
                      <a:pt x="246" y="5"/>
                    </a:lnTo>
                    <a:lnTo>
                      <a:pt x="243" y="32"/>
                    </a:lnTo>
                    <a:lnTo>
                      <a:pt x="232" y="50"/>
                    </a:lnTo>
                    <a:lnTo>
                      <a:pt x="219" y="69"/>
                    </a:lnTo>
                    <a:lnTo>
                      <a:pt x="200" y="85"/>
                    </a:lnTo>
                    <a:lnTo>
                      <a:pt x="181" y="106"/>
                    </a:lnTo>
                    <a:lnTo>
                      <a:pt x="163" y="128"/>
                    </a:lnTo>
                    <a:lnTo>
                      <a:pt x="141" y="146"/>
                    </a:lnTo>
                    <a:lnTo>
                      <a:pt x="117" y="160"/>
                    </a:lnTo>
                    <a:lnTo>
                      <a:pt x="90" y="162"/>
                    </a:lnTo>
                    <a:lnTo>
                      <a:pt x="72" y="154"/>
                    </a:lnTo>
                    <a:lnTo>
                      <a:pt x="58" y="141"/>
                    </a:lnTo>
                    <a:lnTo>
                      <a:pt x="42" y="125"/>
                    </a:lnTo>
                    <a:lnTo>
                      <a:pt x="32" y="109"/>
                    </a:lnTo>
                    <a:lnTo>
                      <a:pt x="18" y="93"/>
                    </a:lnTo>
                    <a:lnTo>
                      <a:pt x="13" y="80"/>
                    </a:lnTo>
                    <a:lnTo>
                      <a:pt x="10" y="61"/>
                    </a:lnTo>
                    <a:lnTo>
                      <a:pt x="10" y="40"/>
                    </a:lnTo>
                    <a:lnTo>
                      <a:pt x="8" y="24"/>
                    </a:lnTo>
                    <a:lnTo>
                      <a:pt x="0" y="5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2" name="Freeform 39"/>
              <p:cNvSpPr>
                <a:spLocks/>
              </p:cNvSpPr>
              <p:nvPr/>
            </p:nvSpPr>
            <p:spPr bwMode="auto">
              <a:xfrm>
                <a:off x="3724" y="857"/>
                <a:ext cx="225" cy="385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211" y="19"/>
                  </a:cxn>
                  <a:cxn ang="0">
                    <a:pos x="193" y="32"/>
                  </a:cxn>
                  <a:cxn ang="0">
                    <a:pos x="171" y="40"/>
                  </a:cxn>
                  <a:cxn ang="0">
                    <a:pos x="150" y="48"/>
                  </a:cxn>
                  <a:cxn ang="0">
                    <a:pos x="131" y="59"/>
                  </a:cxn>
                  <a:cxn ang="0">
                    <a:pos x="118" y="67"/>
                  </a:cxn>
                  <a:cxn ang="0">
                    <a:pos x="104" y="75"/>
                  </a:cxn>
                  <a:cxn ang="0">
                    <a:pos x="91" y="80"/>
                  </a:cxn>
                  <a:cxn ang="0">
                    <a:pos x="70" y="88"/>
                  </a:cxn>
                  <a:cxn ang="0">
                    <a:pos x="45" y="94"/>
                  </a:cxn>
                  <a:cxn ang="0">
                    <a:pos x="32" y="107"/>
                  </a:cxn>
                  <a:cxn ang="0">
                    <a:pos x="27" y="120"/>
                  </a:cxn>
                  <a:cxn ang="0">
                    <a:pos x="29" y="139"/>
                  </a:cxn>
                  <a:cxn ang="0">
                    <a:pos x="40" y="155"/>
                  </a:cxn>
                  <a:cxn ang="0">
                    <a:pos x="53" y="166"/>
                  </a:cxn>
                  <a:cxn ang="0">
                    <a:pos x="70" y="177"/>
                  </a:cxn>
                  <a:cxn ang="0">
                    <a:pos x="83" y="187"/>
                  </a:cxn>
                  <a:cxn ang="0">
                    <a:pos x="96" y="203"/>
                  </a:cxn>
                  <a:cxn ang="0">
                    <a:pos x="110" y="219"/>
                  </a:cxn>
                  <a:cxn ang="0">
                    <a:pos x="123" y="233"/>
                  </a:cxn>
                  <a:cxn ang="0">
                    <a:pos x="131" y="235"/>
                  </a:cxn>
                  <a:cxn ang="0">
                    <a:pos x="136" y="235"/>
                  </a:cxn>
                  <a:cxn ang="0">
                    <a:pos x="142" y="235"/>
                  </a:cxn>
                  <a:cxn ang="0">
                    <a:pos x="147" y="238"/>
                  </a:cxn>
                  <a:cxn ang="0">
                    <a:pos x="150" y="241"/>
                  </a:cxn>
                  <a:cxn ang="0">
                    <a:pos x="155" y="249"/>
                  </a:cxn>
                  <a:cxn ang="0">
                    <a:pos x="155" y="265"/>
                  </a:cxn>
                  <a:cxn ang="0">
                    <a:pos x="144" y="275"/>
                  </a:cxn>
                  <a:cxn ang="0">
                    <a:pos x="128" y="283"/>
                  </a:cxn>
                  <a:cxn ang="0">
                    <a:pos x="107" y="286"/>
                  </a:cxn>
                  <a:cxn ang="0">
                    <a:pos x="83" y="289"/>
                  </a:cxn>
                  <a:cxn ang="0">
                    <a:pos x="64" y="286"/>
                  </a:cxn>
                  <a:cxn ang="0">
                    <a:pos x="51" y="286"/>
                  </a:cxn>
                  <a:cxn ang="0">
                    <a:pos x="45" y="286"/>
                  </a:cxn>
                  <a:cxn ang="0">
                    <a:pos x="37" y="283"/>
                  </a:cxn>
                  <a:cxn ang="0">
                    <a:pos x="29" y="281"/>
                  </a:cxn>
                  <a:cxn ang="0">
                    <a:pos x="21" y="281"/>
                  </a:cxn>
                  <a:cxn ang="0">
                    <a:pos x="16" y="281"/>
                  </a:cxn>
                  <a:cxn ang="0">
                    <a:pos x="11" y="281"/>
                  </a:cxn>
                  <a:cxn ang="0">
                    <a:pos x="5" y="286"/>
                  </a:cxn>
                  <a:cxn ang="0">
                    <a:pos x="0" y="291"/>
                  </a:cxn>
                  <a:cxn ang="0">
                    <a:pos x="0" y="299"/>
                  </a:cxn>
                  <a:cxn ang="0">
                    <a:pos x="3" y="305"/>
                  </a:cxn>
                  <a:cxn ang="0">
                    <a:pos x="5" y="313"/>
                  </a:cxn>
                  <a:cxn ang="0">
                    <a:pos x="11" y="318"/>
                  </a:cxn>
                  <a:cxn ang="0">
                    <a:pos x="13" y="324"/>
                  </a:cxn>
                  <a:cxn ang="0">
                    <a:pos x="45" y="348"/>
                  </a:cxn>
                  <a:cxn ang="0">
                    <a:pos x="83" y="364"/>
                  </a:cxn>
                  <a:cxn ang="0">
                    <a:pos x="123" y="374"/>
                  </a:cxn>
                  <a:cxn ang="0">
                    <a:pos x="160" y="382"/>
                  </a:cxn>
                  <a:cxn ang="0">
                    <a:pos x="193" y="385"/>
                  </a:cxn>
                  <a:cxn ang="0">
                    <a:pos x="225" y="385"/>
                  </a:cxn>
                </a:cxnLst>
                <a:rect l="0" t="0" r="r" b="b"/>
                <a:pathLst>
                  <a:path w="225" h="385">
                    <a:moveTo>
                      <a:pt x="222" y="0"/>
                    </a:moveTo>
                    <a:lnTo>
                      <a:pt x="211" y="19"/>
                    </a:lnTo>
                    <a:lnTo>
                      <a:pt x="193" y="32"/>
                    </a:lnTo>
                    <a:lnTo>
                      <a:pt x="171" y="40"/>
                    </a:lnTo>
                    <a:lnTo>
                      <a:pt x="150" y="48"/>
                    </a:lnTo>
                    <a:lnTo>
                      <a:pt x="131" y="59"/>
                    </a:lnTo>
                    <a:lnTo>
                      <a:pt x="118" y="67"/>
                    </a:lnTo>
                    <a:lnTo>
                      <a:pt x="104" y="75"/>
                    </a:lnTo>
                    <a:lnTo>
                      <a:pt x="91" y="80"/>
                    </a:lnTo>
                    <a:lnTo>
                      <a:pt x="70" y="88"/>
                    </a:lnTo>
                    <a:lnTo>
                      <a:pt x="45" y="94"/>
                    </a:lnTo>
                    <a:lnTo>
                      <a:pt x="32" y="107"/>
                    </a:lnTo>
                    <a:lnTo>
                      <a:pt x="27" y="120"/>
                    </a:lnTo>
                    <a:lnTo>
                      <a:pt x="29" y="139"/>
                    </a:lnTo>
                    <a:lnTo>
                      <a:pt x="40" y="155"/>
                    </a:lnTo>
                    <a:lnTo>
                      <a:pt x="53" y="166"/>
                    </a:lnTo>
                    <a:lnTo>
                      <a:pt x="70" y="177"/>
                    </a:lnTo>
                    <a:lnTo>
                      <a:pt x="83" y="187"/>
                    </a:lnTo>
                    <a:lnTo>
                      <a:pt x="96" y="203"/>
                    </a:lnTo>
                    <a:lnTo>
                      <a:pt x="110" y="219"/>
                    </a:lnTo>
                    <a:lnTo>
                      <a:pt x="123" y="233"/>
                    </a:lnTo>
                    <a:lnTo>
                      <a:pt x="131" y="235"/>
                    </a:lnTo>
                    <a:lnTo>
                      <a:pt x="136" y="235"/>
                    </a:lnTo>
                    <a:lnTo>
                      <a:pt x="142" y="235"/>
                    </a:lnTo>
                    <a:lnTo>
                      <a:pt x="147" y="238"/>
                    </a:lnTo>
                    <a:lnTo>
                      <a:pt x="150" y="241"/>
                    </a:lnTo>
                    <a:lnTo>
                      <a:pt x="155" y="249"/>
                    </a:lnTo>
                    <a:lnTo>
                      <a:pt x="155" y="265"/>
                    </a:lnTo>
                    <a:lnTo>
                      <a:pt x="144" y="275"/>
                    </a:lnTo>
                    <a:lnTo>
                      <a:pt x="128" y="283"/>
                    </a:lnTo>
                    <a:lnTo>
                      <a:pt x="107" y="286"/>
                    </a:lnTo>
                    <a:lnTo>
                      <a:pt x="83" y="289"/>
                    </a:lnTo>
                    <a:lnTo>
                      <a:pt x="64" y="286"/>
                    </a:lnTo>
                    <a:lnTo>
                      <a:pt x="51" y="286"/>
                    </a:lnTo>
                    <a:lnTo>
                      <a:pt x="45" y="286"/>
                    </a:lnTo>
                    <a:lnTo>
                      <a:pt x="37" y="283"/>
                    </a:lnTo>
                    <a:lnTo>
                      <a:pt x="29" y="281"/>
                    </a:lnTo>
                    <a:lnTo>
                      <a:pt x="21" y="281"/>
                    </a:lnTo>
                    <a:lnTo>
                      <a:pt x="16" y="281"/>
                    </a:lnTo>
                    <a:lnTo>
                      <a:pt x="11" y="281"/>
                    </a:lnTo>
                    <a:lnTo>
                      <a:pt x="5" y="286"/>
                    </a:lnTo>
                    <a:lnTo>
                      <a:pt x="0" y="291"/>
                    </a:lnTo>
                    <a:lnTo>
                      <a:pt x="0" y="299"/>
                    </a:lnTo>
                    <a:lnTo>
                      <a:pt x="3" y="305"/>
                    </a:lnTo>
                    <a:lnTo>
                      <a:pt x="5" y="313"/>
                    </a:lnTo>
                    <a:lnTo>
                      <a:pt x="11" y="318"/>
                    </a:lnTo>
                    <a:lnTo>
                      <a:pt x="13" y="324"/>
                    </a:lnTo>
                    <a:lnTo>
                      <a:pt x="45" y="348"/>
                    </a:lnTo>
                    <a:lnTo>
                      <a:pt x="83" y="364"/>
                    </a:lnTo>
                    <a:lnTo>
                      <a:pt x="123" y="374"/>
                    </a:lnTo>
                    <a:lnTo>
                      <a:pt x="160" y="382"/>
                    </a:lnTo>
                    <a:lnTo>
                      <a:pt x="193" y="385"/>
                    </a:lnTo>
                    <a:lnTo>
                      <a:pt x="225" y="385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3" name="Freeform 40"/>
              <p:cNvSpPr>
                <a:spLocks/>
              </p:cNvSpPr>
              <p:nvPr/>
            </p:nvSpPr>
            <p:spPr bwMode="auto">
              <a:xfrm>
                <a:off x="3149" y="860"/>
                <a:ext cx="805" cy="307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54" y="270"/>
                  </a:cxn>
                  <a:cxn ang="0">
                    <a:pos x="104" y="270"/>
                  </a:cxn>
                  <a:cxn ang="0">
                    <a:pos x="155" y="256"/>
                  </a:cxn>
                  <a:cxn ang="0">
                    <a:pos x="203" y="235"/>
                  </a:cxn>
                  <a:cxn ang="0">
                    <a:pos x="233" y="211"/>
                  </a:cxn>
                  <a:cxn ang="0">
                    <a:pos x="257" y="184"/>
                  </a:cxn>
                  <a:cxn ang="0">
                    <a:pos x="278" y="150"/>
                  </a:cxn>
                  <a:cxn ang="0">
                    <a:pos x="297" y="115"/>
                  </a:cxn>
                  <a:cxn ang="0">
                    <a:pos x="316" y="83"/>
                  </a:cxn>
                  <a:cxn ang="0">
                    <a:pos x="324" y="69"/>
                  </a:cxn>
                  <a:cxn ang="0">
                    <a:pos x="332" y="51"/>
                  </a:cxn>
                  <a:cxn ang="0">
                    <a:pos x="345" y="29"/>
                  </a:cxn>
                  <a:cxn ang="0">
                    <a:pos x="358" y="11"/>
                  </a:cxn>
                  <a:cxn ang="0">
                    <a:pos x="372" y="0"/>
                  </a:cxn>
                  <a:cxn ang="0">
                    <a:pos x="391" y="0"/>
                  </a:cxn>
                  <a:cxn ang="0">
                    <a:pos x="407" y="11"/>
                  </a:cxn>
                  <a:cxn ang="0">
                    <a:pos x="415" y="27"/>
                  </a:cxn>
                  <a:cxn ang="0">
                    <a:pos x="415" y="45"/>
                  </a:cxn>
                  <a:cxn ang="0">
                    <a:pos x="404" y="64"/>
                  </a:cxn>
                  <a:cxn ang="0">
                    <a:pos x="393" y="83"/>
                  </a:cxn>
                  <a:cxn ang="0">
                    <a:pos x="382" y="101"/>
                  </a:cxn>
                  <a:cxn ang="0">
                    <a:pos x="372" y="125"/>
                  </a:cxn>
                  <a:cxn ang="0">
                    <a:pos x="366" y="152"/>
                  </a:cxn>
                  <a:cxn ang="0">
                    <a:pos x="369" y="179"/>
                  </a:cxn>
                  <a:cxn ang="0">
                    <a:pos x="380" y="206"/>
                  </a:cxn>
                  <a:cxn ang="0">
                    <a:pos x="399" y="232"/>
                  </a:cxn>
                  <a:cxn ang="0">
                    <a:pos x="423" y="254"/>
                  </a:cxn>
                  <a:cxn ang="0">
                    <a:pos x="449" y="264"/>
                  </a:cxn>
                  <a:cxn ang="0">
                    <a:pos x="538" y="278"/>
                  </a:cxn>
                  <a:cxn ang="0">
                    <a:pos x="631" y="286"/>
                  </a:cxn>
                  <a:cxn ang="0">
                    <a:pos x="719" y="291"/>
                  </a:cxn>
                  <a:cxn ang="0">
                    <a:pos x="749" y="294"/>
                  </a:cxn>
                  <a:cxn ang="0">
                    <a:pos x="778" y="302"/>
                  </a:cxn>
                  <a:cxn ang="0">
                    <a:pos x="805" y="307"/>
                  </a:cxn>
                </a:cxnLst>
                <a:rect l="0" t="0" r="r" b="b"/>
                <a:pathLst>
                  <a:path w="805" h="307">
                    <a:moveTo>
                      <a:pt x="0" y="256"/>
                    </a:moveTo>
                    <a:lnTo>
                      <a:pt x="54" y="270"/>
                    </a:lnTo>
                    <a:lnTo>
                      <a:pt x="104" y="270"/>
                    </a:lnTo>
                    <a:lnTo>
                      <a:pt x="155" y="256"/>
                    </a:lnTo>
                    <a:lnTo>
                      <a:pt x="203" y="235"/>
                    </a:lnTo>
                    <a:lnTo>
                      <a:pt x="233" y="211"/>
                    </a:lnTo>
                    <a:lnTo>
                      <a:pt x="257" y="184"/>
                    </a:lnTo>
                    <a:lnTo>
                      <a:pt x="278" y="150"/>
                    </a:lnTo>
                    <a:lnTo>
                      <a:pt x="297" y="115"/>
                    </a:lnTo>
                    <a:lnTo>
                      <a:pt x="316" y="83"/>
                    </a:lnTo>
                    <a:lnTo>
                      <a:pt x="324" y="69"/>
                    </a:lnTo>
                    <a:lnTo>
                      <a:pt x="332" y="51"/>
                    </a:lnTo>
                    <a:lnTo>
                      <a:pt x="345" y="29"/>
                    </a:lnTo>
                    <a:lnTo>
                      <a:pt x="358" y="11"/>
                    </a:lnTo>
                    <a:lnTo>
                      <a:pt x="372" y="0"/>
                    </a:lnTo>
                    <a:lnTo>
                      <a:pt x="391" y="0"/>
                    </a:lnTo>
                    <a:lnTo>
                      <a:pt x="407" y="11"/>
                    </a:lnTo>
                    <a:lnTo>
                      <a:pt x="415" y="27"/>
                    </a:lnTo>
                    <a:lnTo>
                      <a:pt x="415" y="45"/>
                    </a:lnTo>
                    <a:lnTo>
                      <a:pt x="404" y="64"/>
                    </a:lnTo>
                    <a:lnTo>
                      <a:pt x="393" y="83"/>
                    </a:lnTo>
                    <a:lnTo>
                      <a:pt x="382" y="101"/>
                    </a:lnTo>
                    <a:lnTo>
                      <a:pt x="372" y="125"/>
                    </a:lnTo>
                    <a:lnTo>
                      <a:pt x="366" y="152"/>
                    </a:lnTo>
                    <a:lnTo>
                      <a:pt x="369" y="179"/>
                    </a:lnTo>
                    <a:lnTo>
                      <a:pt x="380" y="206"/>
                    </a:lnTo>
                    <a:lnTo>
                      <a:pt x="399" y="232"/>
                    </a:lnTo>
                    <a:lnTo>
                      <a:pt x="423" y="254"/>
                    </a:lnTo>
                    <a:lnTo>
                      <a:pt x="449" y="264"/>
                    </a:lnTo>
                    <a:lnTo>
                      <a:pt x="538" y="278"/>
                    </a:lnTo>
                    <a:lnTo>
                      <a:pt x="631" y="286"/>
                    </a:lnTo>
                    <a:lnTo>
                      <a:pt x="719" y="291"/>
                    </a:lnTo>
                    <a:lnTo>
                      <a:pt x="749" y="294"/>
                    </a:lnTo>
                    <a:lnTo>
                      <a:pt x="778" y="302"/>
                    </a:lnTo>
                    <a:lnTo>
                      <a:pt x="805" y="307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4" name="Freeform 41"/>
              <p:cNvSpPr>
                <a:spLocks/>
              </p:cNvSpPr>
              <p:nvPr/>
            </p:nvSpPr>
            <p:spPr bwMode="auto">
              <a:xfrm>
                <a:off x="2259" y="668"/>
                <a:ext cx="21" cy="82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104"/>
                  </a:cxn>
                  <a:cxn ang="0">
                    <a:pos x="10" y="205"/>
                  </a:cxn>
                  <a:cxn ang="0">
                    <a:pos x="10" y="307"/>
                  </a:cxn>
                  <a:cxn ang="0">
                    <a:pos x="0" y="411"/>
                  </a:cxn>
                  <a:cxn ang="0">
                    <a:pos x="10" y="513"/>
                  </a:cxn>
                  <a:cxn ang="0">
                    <a:pos x="21" y="617"/>
                  </a:cxn>
                  <a:cxn ang="0">
                    <a:pos x="10" y="718"/>
                  </a:cxn>
                  <a:cxn ang="0">
                    <a:pos x="10" y="820"/>
                  </a:cxn>
                </a:cxnLst>
                <a:rect l="0" t="0" r="r" b="b"/>
                <a:pathLst>
                  <a:path w="21" h="820">
                    <a:moveTo>
                      <a:pt x="10" y="0"/>
                    </a:moveTo>
                    <a:lnTo>
                      <a:pt x="21" y="104"/>
                    </a:lnTo>
                    <a:lnTo>
                      <a:pt x="10" y="205"/>
                    </a:lnTo>
                    <a:lnTo>
                      <a:pt x="10" y="307"/>
                    </a:lnTo>
                    <a:lnTo>
                      <a:pt x="0" y="411"/>
                    </a:lnTo>
                    <a:lnTo>
                      <a:pt x="10" y="513"/>
                    </a:lnTo>
                    <a:lnTo>
                      <a:pt x="21" y="617"/>
                    </a:lnTo>
                    <a:lnTo>
                      <a:pt x="10" y="718"/>
                    </a:lnTo>
                    <a:lnTo>
                      <a:pt x="10" y="82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5" name="Line 42"/>
              <p:cNvSpPr>
                <a:spLocks noChangeShapeType="1"/>
              </p:cNvSpPr>
              <p:nvPr/>
            </p:nvSpPr>
            <p:spPr bwMode="auto">
              <a:xfrm>
                <a:off x="2363" y="668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6" name="Line 43"/>
              <p:cNvSpPr>
                <a:spLocks noChangeShapeType="1"/>
              </p:cNvSpPr>
              <p:nvPr/>
            </p:nvSpPr>
            <p:spPr bwMode="auto">
              <a:xfrm>
                <a:off x="2457" y="668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7" name="Freeform 44"/>
              <p:cNvSpPr>
                <a:spLocks/>
              </p:cNvSpPr>
              <p:nvPr/>
            </p:nvSpPr>
            <p:spPr bwMode="auto">
              <a:xfrm>
                <a:off x="2537" y="668"/>
                <a:ext cx="21" cy="82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104"/>
                  </a:cxn>
                  <a:cxn ang="0">
                    <a:pos x="10" y="205"/>
                  </a:cxn>
                  <a:cxn ang="0">
                    <a:pos x="0" y="307"/>
                  </a:cxn>
                  <a:cxn ang="0">
                    <a:pos x="10" y="411"/>
                  </a:cxn>
                  <a:cxn ang="0">
                    <a:pos x="10" y="513"/>
                  </a:cxn>
                  <a:cxn ang="0">
                    <a:pos x="21" y="617"/>
                  </a:cxn>
                  <a:cxn ang="0">
                    <a:pos x="10" y="718"/>
                  </a:cxn>
                  <a:cxn ang="0">
                    <a:pos x="10" y="820"/>
                  </a:cxn>
                </a:cxnLst>
                <a:rect l="0" t="0" r="r" b="b"/>
                <a:pathLst>
                  <a:path w="21" h="820">
                    <a:moveTo>
                      <a:pt x="10" y="0"/>
                    </a:moveTo>
                    <a:lnTo>
                      <a:pt x="21" y="104"/>
                    </a:lnTo>
                    <a:lnTo>
                      <a:pt x="10" y="205"/>
                    </a:lnTo>
                    <a:lnTo>
                      <a:pt x="0" y="307"/>
                    </a:lnTo>
                    <a:lnTo>
                      <a:pt x="10" y="411"/>
                    </a:lnTo>
                    <a:lnTo>
                      <a:pt x="10" y="513"/>
                    </a:lnTo>
                    <a:lnTo>
                      <a:pt x="21" y="617"/>
                    </a:lnTo>
                    <a:lnTo>
                      <a:pt x="10" y="718"/>
                    </a:lnTo>
                    <a:lnTo>
                      <a:pt x="10" y="82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8" name="Freeform 45"/>
              <p:cNvSpPr>
                <a:spLocks/>
              </p:cNvSpPr>
              <p:nvPr/>
            </p:nvSpPr>
            <p:spPr bwMode="auto">
              <a:xfrm>
                <a:off x="2596" y="1269"/>
                <a:ext cx="224" cy="216"/>
              </a:xfrm>
              <a:custGeom>
                <a:avLst/>
                <a:gdLst/>
                <a:ahLst/>
                <a:cxnLst>
                  <a:cxn ang="0">
                    <a:pos x="195" y="64"/>
                  </a:cxn>
                  <a:cxn ang="0">
                    <a:pos x="152" y="91"/>
                  </a:cxn>
                  <a:cxn ang="0">
                    <a:pos x="165" y="104"/>
                  </a:cxn>
                  <a:cxn ang="0">
                    <a:pos x="181" y="112"/>
                  </a:cxn>
                  <a:cxn ang="0">
                    <a:pos x="184" y="128"/>
                  </a:cxn>
                  <a:cxn ang="0">
                    <a:pos x="171" y="128"/>
                  </a:cxn>
                  <a:cxn ang="0">
                    <a:pos x="139" y="99"/>
                  </a:cxn>
                  <a:cxn ang="0">
                    <a:pos x="109" y="83"/>
                  </a:cxn>
                  <a:cxn ang="0">
                    <a:pos x="88" y="93"/>
                  </a:cxn>
                  <a:cxn ang="0">
                    <a:pos x="72" y="117"/>
                  </a:cxn>
                  <a:cxn ang="0">
                    <a:pos x="64" y="133"/>
                  </a:cxn>
                  <a:cxn ang="0">
                    <a:pos x="82" y="144"/>
                  </a:cxn>
                  <a:cxn ang="0">
                    <a:pos x="109" y="141"/>
                  </a:cxn>
                  <a:cxn ang="0">
                    <a:pos x="115" y="125"/>
                  </a:cxn>
                  <a:cxn ang="0">
                    <a:pos x="88" y="107"/>
                  </a:cxn>
                  <a:cxn ang="0">
                    <a:pos x="50" y="99"/>
                  </a:cxn>
                  <a:cxn ang="0">
                    <a:pos x="21" y="85"/>
                  </a:cxn>
                  <a:cxn ang="0">
                    <a:pos x="29" y="58"/>
                  </a:cxn>
                  <a:cxn ang="0">
                    <a:pos x="66" y="45"/>
                  </a:cxn>
                  <a:cxn ang="0">
                    <a:pos x="104" y="56"/>
                  </a:cxn>
                  <a:cxn ang="0">
                    <a:pos x="136" y="37"/>
                  </a:cxn>
                  <a:cxn ang="0">
                    <a:pos x="120" y="8"/>
                  </a:cxn>
                  <a:cxn ang="0">
                    <a:pos x="74" y="0"/>
                  </a:cxn>
                  <a:cxn ang="0">
                    <a:pos x="32" y="10"/>
                  </a:cxn>
                  <a:cxn ang="0">
                    <a:pos x="10" y="45"/>
                  </a:cxn>
                  <a:cxn ang="0">
                    <a:pos x="5" y="91"/>
                  </a:cxn>
                  <a:cxn ang="0">
                    <a:pos x="0" y="123"/>
                  </a:cxn>
                  <a:cxn ang="0">
                    <a:pos x="16" y="147"/>
                  </a:cxn>
                  <a:cxn ang="0">
                    <a:pos x="53" y="155"/>
                  </a:cxn>
                  <a:cxn ang="0">
                    <a:pos x="82" y="168"/>
                  </a:cxn>
                  <a:cxn ang="0">
                    <a:pos x="53" y="181"/>
                  </a:cxn>
                  <a:cxn ang="0">
                    <a:pos x="24" y="200"/>
                  </a:cxn>
                </a:cxnLst>
                <a:rect l="0" t="0" r="r" b="b"/>
                <a:pathLst>
                  <a:path w="224" h="216">
                    <a:moveTo>
                      <a:pt x="224" y="61"/>
                    </a:moveTo>
                    <a:lnTo>
                      <a:pt x="195" y="64"/>
                    </a:lnTo>
                    <a:lnTo>
                      <a:pt x="173" y="72"/>
                    </a:lnTo>
                    <a:lnTo>
                      <a:pt x="152" y="91"/>
                    </a:lnTo>
                    <a:lnTo>
                      <a:pt x="157" y="96"/>
                    </a:lnTo>
                    <a:lnTo>
                      <a:pt x="165" y="104"/>
                    </a:lnTo>
                    <a:lnTo>
                      <a:pt x="173" y="109"/>
                    </a:lnTo>
                    <a:lnTo>
                      <a:pt x="181" y="112"/>
                    </a:lnTo>
                    <a:lnTo>
                      <a:pt x="184" y="120"/>
                    </a:lnTo>
                    <a:lnTo>
                      <a:pt x="184" y="128"/>
                    </a:lnTo>
                    <a:lnTo>
                      <a:pt x="184" y="136"/>
                    </a:lnTo>
                    <a:lnTo>
                      <a:pt x="171" y="128"/>
                    </a:lnTo>
                    <a:lnTo>
                      <a:pt x="155" y="112"/>
                    </a:lnTo>
                    <a:lnTo>
                      <a:pt x="139" y="99"/>
                    </a:lnTo>
                    <a:lnTo>
                      <a:pt x="123" y="88"/>
                    </a:lnTo>
                    <a:lnTo>
                      <a:pt x="109" y="83"/>
                    </a:lnTo>
                    <a:lnTo>
                      <a:pt x="93" y="88"/>
                    </a:lnTo>
                    <a:lnTo>
                      <a:pt x="88" y="93"/>
                    </a:lnTo>
                    <a:lnTo>
                      <a:pt x="80" y="104"/>
                    </a:lnTo>
                    <a:lnTo>
                      <a:pt x="72" y="117"/>
                    </a:lnTo>
                    <a:lnTo>
                      <a:pt x="66" y="128"/>
                    </a:lnTo>
                    <a:lnTo>
                      <a:pt x="64" y="133"/>
                    </a:lnTo>
                    <a:lnTo>
                      <a:pt x="72" y="139"/>
                    </a:lnTo>
                    <a:lnTo>
                      <a:pt x="82" y="144"/>
                    </a:lnTo>
                    <a:lnTo>
                      <a:pt x="96" y="144"/>
                    </a:lnTo>
                    <a:lnTo>
                      <a:pt x="109" y="141"/>
                    </a:lnTo>
                    <a:lnTo>
                      <a:pt x="117" y="136"/>
                    </a:lnTo>
                    <a:lnTo>
                      <a:pt x="115" y="125"/>
                    </a:lnTo>
                    <a:lnTo>
                      <a:pt x="107" y="115"/>
                    </a:lnTo>
                    <a:lnTo>
                      <a:pt x="88" y="107"/>
                    </a:lnTo>
                    <a:lnTo>
                      <a:pt x="69" y="101"/>
                    </a:lnTo>
                    <a:lnTo>
                      <a:pt x="50" y="99"/>
                    </a:lnTo>
                    <a:lnTo>
                      <a:pt x="32" y="93"/>
                    </a:lnTo>
                    <a:lnTo>
                      <a:pt x="21" y="85"/>
                    </a:lnTo>
                    <a:lnTo>
                      <a:pt x="18" y="74"/>
                    </a:lnTo>
                    <a:lnTo>
                      <a:pt x="29" y="58"/>
                    </a:lnTo>
                    <a:lnTo>
                      <a:pt x="50" y="48"/>
                    </a:lnTo>
                    <a:lnTo>
                      <a:pt x="66" y="45"/>
                    </a:lnTo>
                    <a:lnTo>
                      <a:pt x="88" y="48"/>
                    </a:lnTo>
                    <a:lnTo>
                      <a:pt x="104" y="56"/>
                    </a:lnTo>
                    <a:lnTo>
                      <a:pt x="125" y="58"/>
                    </a:lnTo>
                    <a:lnTo>
                      <a:pt x="136" y="37"/>
                    </a:lnTo>
                    <a:lnTo>
                      <a:pt x="131" y="21"/>
                    </a:lnTo>
                    <a:lnTo>
                      <a:pt x="120" y="8"/>
                    </a:lnTo>
                    <a:lnTo>
                      <a:pt x="99" y="2"/>
                    </a:lnTo>
                    <a:lnTo>
                      <a:pt x="74" y="0"/>
                    </a:lnTo>
                    <a:lnTo>
                      <a:pt x="53" y="2"/>
                    </a:lnTo>
                    <a:lnTo>
                      <a:pt x="32" y="10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8" y="69"/>
                    </a:lnTo>
                    <a:lnTo>
                      <a:pt x="5" y="91"/>
                    </a:lnTo>
                    <a:lnTo>
                      <a:pt x="2" y="107"/>
                    </a:lnTo>
                    <a:lnTo>
                      <a:pt x="0" y="123"/>
                    </a:lnTo>
                    <a:lnTo>
                      <a:pt x="2" y="139"/>
                    </a:lnTo>
                    <a:lnTo>
                      <a:pt x="16" y="147"/>
                    </a:lnTo>
                    <a:lnTo>
                      <a:pt x="32" y="152"/>
                    </a:lnTo>
                    <a:lnTo>
                      <a:pt x="53" y="155"/>
                    </a:lnTo>
                    <a:lnTo>
                      <a:pt x="72" y="160"/>
                    </a:lnTo>
                    <a:lnTo>
                      <a:pt x="82" y="168"/>
                    </a:lnTo>
                    <a:lnTo>
                      <a:pt x="69" y="173"/>
                    </a:lnTo>
                    <a:lnTo>
                      <a:pt x="53" y="181"/>
                    </a:lnTo>
                    <a:lnTo>
                      <a:pt x="37" y="189"/>
                    </a:lnTo>
                    <a:lnTo>
                      <a:pt x="24" y="200"/>
                    </a:lnTo>
                    <a:lnTo>
                      <a:pt x="18" y="216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9" name="Freeform 46"/>
              <p:cNvSpPr>
                <a:spLocks/>
              </p:cNvSpPr>
              <p:nvPr/>
            </p:nvSpPr>
            <p:spPr bwMode="auto">
              <a:xfrm>
                <a:off x="2572" y="1087"/>
                <a:ext cx="254" cy="187"/>
              </a:xfrm>
              <a:custGeom>
                <a:avLst/>
                <a:gdLst/>
                <a:ahLst/>
                <a:cxnLst>
                  <a:cxn ang="0">
                    <a:pos x="254" y="152"/>
                  </a:cxn>
                  <a:cxn ang="0">
                    <a:pos x="246" y="150"/>
                  </a:cxn>
                  <a:cxn ang="0">
                    <a:pos x="229" y="147"/>
                  </a:cxn>
                  <a:cxn ang="0">
                    <a:pos x="211" y="144"/>
                  </a:cxn>
                  <a:cxn ang="0">
                    <a:pos x="189" y="142"/>
                  </a:cxn>
                  <a:cxn ang="0">
                    <a:pos x="168" y="142"/>
                  </a:cxn>
                  <a:cxn ang="0">
                    <a:pos x="149" y="144"/>
                  </a:cxn>
                  <a:cxn ang="0">
                    <a:pos x="133" y="150"/>
                  </a:cxn>
                  <a:cxn ang="0">
                    <a:pos x="125" y="163"/>
                  </a:cxn>
                  <a:cxn ang="0">
                    <a:pos x="125" y="179"/>
                  </a:cxn>
                  <a:cxn ang="0">
                    <a:pos x="147" y="187"/>
                  </a:cxn>
                  <a:cxn ang="0">
                    <a:pos x="163" y="184"/>
                  </a:cxn>
                  <a:cxn ang="0">
                    <a:pos x="173" y="174"/>
                  </a:cxn>
                  <a:cxn ang="0">
                    <a:pos x="184" y="158"/>
                  </a:cxn>
                  <a:cxn ang="0">
                    <a:pos x="187" y="144"/>
                  </a:cxn>
                  <a:cxn ang="0">
                    <a:pos x="189" y="131"/>
                  </a:cxn>
                  <a:cxn ang="0">
                    <a:pos x="189" y="118"/>
                  </a:cxn>
                  <a:cxn ang="0">
                    <a:pos x="181" y="107"/>
                  </a:cxn>
                  <a:cxn ang="0">
                    <a:pos x="163" y="99"/>
                  </a:cxn>
                  <a:cxn ang="0">
                    <a:pos x="144" y="102"/>
                  </a:cxn>
                  <a:cxn ang="0">
                    <a:pos x="125" y="112"/>
                  </a:cxn>
                  <a:cxn ang="0">
                    <a:pos x="106" y="123"/>
                  </a:cxn>
                  <a:cxn ang="0">
                    <a:pos x="90" y="134"/>
                  </a:cxn>
                  <a:cxn ang="0">
                    <a:pos x="69" y="136"/>
                  </a:cxn>
                  <a:cxn ang="0">
                    <a:pos x="45" y="131"/>
                  </a:cxn>
                  <a:cxn ang="0">
                    <a:pos x="24" y="120"/>
                  </a:cxn>
                  <a:cxn ang="0">
                    <a:pos x="0" y="110"/>
                  </a:cxn>
                  <a:cxn ang="0">
                    <a:pos x="5" y="91"/>
                  </a:cxn>
                  <a:cxn ang="0">
                    <a:pos x="16" y="77"/>
                  </a:cxn>
                  <a:cxn ang="0">
                    <a:pos x="32" y="75"/>
                  </a:cxn>
                  <a:cxn ang="0">
                    <a:pos x="50" y="75"/>
                  </a:cxn>
                  <a:cxn ang="0">
                    <a:pos x="72" y="77"/>
                  </a:cxn>
                  <a:cxn ang="0">
                    <a:pos x="93" y="80"/>
                  </a:cxn>
                  <a:cxn ang="0">
                    <a:pos x="112" y="83"/>
                  </a:cxn>
                  <a:cxn ang="0">
                    <a:pos x="131" y="80"/>
                  </a:cxn>
                  <a:cxn ang="0">
                    <a:pos x="141" y="69"/>
                  </a:cxn>
                  <a:cxn ang="0">
                    <a:pos x="149" y="53"/>
                  </a:cxn>
                  <a:cxn ang="0">
                    <a:pos x="147" y="27"/>
                  </a:cxn>
                  <a:cxn ang="0">
                    <a:pos x="155" y="16"/>
                  </a:cxn>
                  <a:cxn ang="0">
                    <a:pos x="165" y="5"/>
                  </a:cxn>
                  <a:cxn ang="0">
                    <a:pos x="179" y="0"/>
                  </a:cxn>
                  <a:cxn ang="0">
                    <a:pos x="195" y="3"/>
                  </a:cxn>
                  <a:cxn ang="0">
                    <a:pos x="205" y="11"/>
                  </a:cxn>
                  <a:cxn ang="0">
                    <a:pos x="211" y="19"/>
                  </a:cxn>
                  <a:cxn ang="0">
                    <a:pos x="213" y="27"/>
                  </a:cxn>
                  <a:cxn ang="0">
                    <a:pos x="219" y="35"/>
                  </a:cxn>
                  <a:cxn ang="0">
                    <a:pos x="227" y="40"/>
                  </a:cxn>
                  <a:cxn ang="0">
                    <a:pos x="243" y="40"/>
                  </a:cxn>
                </a:cxnLst>
                <a:rect l="0" t="0" r="r" b="b"/>
                <a:pathLst>
                  <a:path w="254" h="187">
                    <a:moveTo>
                      <a:pt x="254" y="152"/>
                    </a:moveTo>
                    <a:lnTo>
                      <a:pt x="246" y="150"/>
                    </a:lnTo>
                    <a:lnTo>
                      <a:pt x="229" y="147"/>
                    </a:lnTo>
                    <a:lnTo>
                      <a:pt x="211" y="144"/>
                    </a:lnTo>
                    <a:lnTo>
                      <a:pt x="189" y="142"/>
                    </a:lnTo>
                    <a:lnTo>
                      <a:pt x="168" y="142"/>
                    </a:lnTo>
                    <a:lnTo>
                      <a:pt x="149" y="144"/>
                    </a:lnTo>
                    <a:lnTo>
                      <a:pt x="133" y="150"/>
                    </a:lnTo>
                    <a:lnTo>
                      <a:pt x="125" y="163"/>
                    </a:lnTo>
                    <a:lnTo>
                      <a:pt x="125" y="179"/>
                    </a:lnTo>
                    <a:lnTo>
                      <a:pt x="147" y="187"/>
                    </a:lnTo>
                    <a:lnTo>
                      <a:pt x="163" y="184"/>
                    </a:lnTo>
                    <a:lnTo>
                      <a:pt x="173" y="174"/>
                    </a:lnTo>
                    <a:lnTo>
                      <a:pt x="184" y="158"/>
                    </a:lnTo>
                    <a:lnTo>
                      <a:pt x="187" y="144"/>
                    </a:lnTo>
                    <a:lnTo>
                      <a:pt x="189" y="131"/>
                    </a:lnTo>
                    <a:lnTo>
                      <a:pt x="189" y="118"/>
                    </a:lnTo>
                    <a:lnTo>
                      <a:pt x="181" y="107"/>
                    </a:lnTo>
                    <a:lnTo>
                      <a:pt x="163" y="99"/>
                    </a:lnTo>
                    <a:lnTo>
                      <a:pt x="144" y="102"/>
                    </a:lnTo>
                    <a:lnTo>
                      <a:pt x="125" y="112"/>
                    </a:lnTo>
                    <a:lnTo>
                      <a:pt x="106" y="123"/>
                    </a:lnTo>
                    <a:lnTo>
                      <a:pt x="90" y="134"/>
                    </a:lnTo>
                    <a:lnTo>
                      <a:pt x="69" y="136"/>
                    </a:lnTo>
                    <a:lnTo>
                      <a:pt x="45" y="131"/>
                    </a:lnTo>
                    <a:lnTo>
                      <a:pt x="24" y="120"/>
                    </a:lnTo>
                    <a:lnTo>
                      <a:pt x="0" y="110"/>
                    </a:lnTo>
                    <a:lnTo>
                      <a:pt x="5" y="91"/>
                    </a:lnTo>
                    <a:lnTo>
                      <a:pt x="16" y="77"/>
                    </a:lnTo>
                    <a:lnTo>
                      <a:pt x="32" y="75"/>
                    </a:lnTo>
                    <a:lnTo>
                      <a:pt x="50" y="75"/>
                    </a:lnTo>
                    <a:lnTo>
                      <a:pt x="72" y="77"/>
                    </a:lnTo>
                    <a:lnTo>
                      <a:pt x="93" y="80"/>
                    </a:lnTo>
                    <a:lnTo>
                      <a:pt x="112" y="83"/>
                    </a:lnTo>
                    <a:lnTo>
                      <a:pt x="131" y="80"/>
                    </a:lnTo>
                    <a:lnTo>
                      <a:pt x="141" y="69"/>
                    </a:lnTo>
                    <a:lnTo>
                      <a:pt x="149" y="53"/>
                    </a:lnTo>
                    <a:lnTo>
                      <a:pt x="147" y="27"/>
                    </a:lnTo>
                    <a:lnTo>
                      <a:pt x="155" y="16"/>
                    </a:lnTo>
                    <a:lnTo>
                      <a:pt x="165" y="5"/>
                    </a:lnTo>
                    <a:lnTo>
                      <a:pt x="179" y="0"/>
                    </a:lnTo>
                    <a:lnTo>
                      <a:pt x="195" y="3"/>
                    </a:lnTo>
                    <a:lnTo>
                      <a:pt x="205" y="11"/>
                    </a:lnTo>
                    <a:lnTo>
                      <a:pt x="211" y="19"/>
                    </a:lnTo>
                    <a:lnTo>
                      <a:pt x="213" y="27"/>
                    </a:lnTo>
                    <a:lnTo>
                      <a:pt x="219" y="35"/>
                    </a:lnTo>
                    <a:lnTo>
                      <a:pt x="227" y="40"/>
                    </a:lnTo>
                    <a:lnTo>
                      <a:pt x="243" y="4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0" name="Freeform 47"/>
              <p:cNvSpPr>
                <a:spLocks/>
              </p:cNvSpPr>
              <p:nvPr/>
            </p:nvSpPr>
            <p:spPr bwMode="auto">
              <a:xfrm>
                <a:off x="2622" y="670"/>
                <a:ext cx="196" cy="470"/>
              </a:xfrm>
              <a:custGeom>
                <a:avLst/>
                <a:gdLst/>
                <a:ahLst/>
                <a:cxnLst>
                  <a:cxn ang="0">
                    <a:pos x="177" y="193"/>
                  </a:cxn>
                  <a:cxn ang="0">
                    <a:pos x="147" y="198"/>
                  </a:cxn>
                  <a:cxn ang="0">
                    <a:pos x="126" y="217"/>
                  </a:cxn>
                  <a:cxn ang="0">
                    <a:pos x="113" y="235"/>
                  </a:cxn>
                  <a:cxn ang="0">
                    <a:pos x="94" y="257"/>
                  </a:cxn>
                  <a:cxn ang="0">
                    <a:pos x="89" y="286"/>
                  </a:cxn>
                  <a:cxn ang="0">
                    <a:pos x="113" y="299"/>
                  </a:cxn>
                  <a:cxn ang="0">
                    <a:pos x="137" y="289"/>
                  </a:cxn>
                  <a:cxn ang="0">
                    <a:pos x="155" y="302"/>
                  </a:cxn>
                  <a:cxn ang="0">
                    <a:pos x="131" y="326"/>
                  </a:cxn>
                  <a:cxn ang="0">
                    <a:pos x="83" y="345"/>
                  </a:cxn>
                  <a:cxn ang="0">
                    <a:pos x="38" y="358"/>
                  </a:cxn>
                  <a:cxn ang="0">
                    <a:pos x="14" y="380"/>
                  </a:cxn>
                  <a:cxn ang="0">
                    <a:pos x="8" y="414"/>
                  </a:cxn>
                  <a:cxn ang="0">
                    <a:pos x="24" y="444"/>
                  </a:cxn>
                  <a:cxn ang="0">
                    <a:pos x="65" y="446"/>
                  </a:cxn>
                  <a:cxn ang="0">
                    <a:pos x="102" y="430"/>
                  </a:cxn>
                  <a:cxn ang="0">
                    <a:pos x="123" y="436"/>
                  </a:cxn>
                  <a:cxn ang="0">
                    <a:pos x="123" y="449"/>
                  </a:cxn>
                  <a:cxn ang="0">
                    <a:pos x="126" y="460"/>
                  </a:cxn>
                  <a:cxn ang="0">
                    <a:pos x="129" y="468"/>
                  </a:cxn>
                  <a:cxn ang="0">
                    <a:pos x="139" y="470"/>
                  </a:cxn>
                  <a:cxn ang="0">
                    <a:pos x="161" y="462"/>
                  </a:cxn>
                  <a:cxn ang="0">
                    <a:pos x="179" y="433"/>
                  </a:cxn>
                  <a:cxn ang="0">
                    <a:pos x="171" y="406"/>
                  </a:cxn>
                  <a:cxn ang="0">
                    <a:pos x="153" y="385"/>
                  </a:cxn>
                  <a:cxn ang="0">
                    <a:pos x="150" y="358"/>
                  </a:cxn>
                  <a:cxn ang="0">
                    <a:pos x="158" y="348"/>
                  </a:cxn>
                  <a:cxn ang="0">
                    <a:pos x="169" y="337"/>
                  </a:cxn>
                  <a:cxn ang="0">
                    <a:pos x="171" y="318"/>
                  </a:cxn>
                  <a:cxn ang="0">
                    <a:pos x="169" y="299"/>
                  </a:cxn>
                  <a:cxn ang="0">
                    <a:pos x="161" y="265"/>
                  </a:cxn>
                  <a:cxn ang="0">
                    <a:pos x="123" y="257"/>
                  </a:cxn>
                  <a:cxn ang="0">
                    <a:pos x="113" y="259"/>
                  </a:cxn>
                  <a:cxn ang="0">
                    <a:pos x="110" y="262"/>
                  </a:cxn>
                  <a:cxn ang="0">
                    <a:pos x="105" y="270"/>
                  </a:cxn>
                  <a:cxn ang="0">
                    <a:pos x="94" y="281"/>
                  </a:cxn>
                  <a:cxn ang="0">
                    <a:pos x="91" y="289"/>
                  </a:cxn>
                  <a:cxn ang="0">
                    <a:pos x="86" y="291"/>
                  </a:cxn>
                  <a:cxn ang="0">
                    <a:pos x="62" y="294"/>
                  </a:cxn>
                  <a:cxn ang="0">
                    <a:pos x="27" y="286"/>
                  </a:cxn>
                  <a:cxn ang="0">
                    <a:pos x="0" y="267"/>
                  </a:cxn>
                  <a:cxn ang="0">
                    <a:pos x="14" y="241"/>
                  </a:cxn>
                  <a:cxn ang="0">
                    <a:pos x="46" y="230"/>
                  </a:cxn>
                  <a:cxn ang="0">
                    <a:pos x="86" y="219"/>
                  </a:cxn>
                  <a:cxn ang="0">
                    <a:pos x="107" y="198"/>
                  </a:cxn>
                  <a:cxn ang="0">
                    <a:pos x="89" y="171"/>
                  </a:cxn>
                  <a:cxn ang="0">
                    <a:pos x="65" y="150"/>
                  </a:cxn>
                  <a:cxn ang="0">
                    <a:pos x="51" y="126"/>
                  </a:cxn>
                  <a:cxn ang="0">
                    <a:pos x="67" y="118"/>
                  </a:cxn>
                  <a:cxn ang="0">
                    <a:pos x="89" y="107"/>
                  </a:cxn>
                  <a:cxn ang="0">
                    <a:pos x="99" y="83"/>
                  </a:cxn>
                  <a:cxn ang="0">
                    <a:pos x="86" y="67"/>
                  </a:cxn>
                  <a:cxn ang="0">
                    <a:pos x="70" y="48"/>
                  </a:cxn>
                  <a:cxn ang="0">
                    <a:pos x="86" y="16"/>
                  </a:cxn>
                </a:cxnLst>
                <a:rect l="0" t="0" r="r" b="b"/>
                <a:pathLst>
                  <a:path w="196" h="470">
                    <a:moveTo>
                      <a:pt x="196" y="193"/>
                    </a:moveTo>
                    <a:lnTo>
                      <a:pt x="177" y="193"/>
                    </a:lnTo>
                    <a:lnTo>
                      <a:pt x="161" y="193"/>
                    </a:lnTo>
                    <a:lnTo>
                      <a:pt x="147" y="198"/>
                    </a:lnTo>
                    <a:lnTo>
                      <a:pt x="134" y="209"/>
                    </a:lnTo>
                    <a:lnTo>
                      <a:pt x="126" y="217"/>
                    </a:lnTo>
                    <a:lnTo>
                      <a:pt x="118" y="225"/>
                    </a:lnTo>
                    <a:lnTo>
                      <a:pt x="113" y="235"/>
                    </a:lnTo>
                    <a:lnTo>
                      <a:pt x="105" y="243"/>
                    </a:lnTo>
                    <a:lnTo>
                      <a:pt x="94" y="257"/>
                    </a:lnTo>
                    <a:lnTo>
                      <a:pt x="89" y="273"/>
                    </a:lnTo>
                    <a:lnTo>
                      <a:pt x="89" y="286"/>
                    </a:lnTo>
                    <a:lnTo>
                      <a:pt x="102" y="297"/>
                    </a:lnTo>
                    <a:lnTo>
                      <a:pt x="113" y="299"/>
                    </a:lnTo>
                    <a:lnTo>
                      <a:pt x="126" y="294"/>
                    </a:lnTo>
                    <a:lnTo>
                      <a:pt x="137" y="289"/>
                    </a:lnTo>
                    <a:lnTo>
                      <a:pt x="147" y="283"/>
                    </a:lnTo>
                    <a:lnTo>
                      <a:pt x="155" y="302"/>
                    </a:lnTo>
                    <a:lnTo>
                      <a:pt x="150" y="315"/>
                    </a:lnTo>
                    <a:lnTo>
                      <a:pt x="131" y="326"/>
                    </a:lnTo>
                    <a:lnTo>
                      <a:pt x="110" y="337"/>
                    </a:lnTo>
                    <a:lnTo>
                      <a:pt x="83" y="345"/>
                    </a:lnTo>
                    <a:lnTo>
                      <a:pt x="59" y="350"/>
                    </a:lnTo>
                    <a:lnTo>
                      <a:pt x="38" y="358"/>
                    </a:lnTo>
                    <a:lnTo>
                      <a:pt x="24" y="364"/>
                    </a:lnTo>
                    <a:lnTo>
                      <a:pt x="14" y="380"/>
                    </a:lnTo>
                    <a:lnTo>
                      <a:pt x="8" y="396"/>
                    </a:lnTo>
                    <a:lnTo>
                      <a:pt x="8" y="414"/>
                    </a:lnTo>
                    <a:lnTo>
                      <a:pt x="11" y="430"/>
                    </a:lnTo>
                    <a:lnTo>
                      <a:pt x="24" y="444"/>
                    </a:lnTo>
                    <a:lnTo>
                      <a:pt x="46" y="449"/>
                    </a:lnTo>
                    <a:lnTo>
                      <a:pt x="65" y="446"/>
                    </a:lnTo>
                    <a:lnTo>
                      <a:pt x="83" y="438"/>
                    </a:lnTo>
                    <a:lnTo>
                      <a:pt x="102" y="430"/>
                    </a:lnTo>
                    <a:lnTo>
                      <a:pt x="121" y="430"/>
                    </a:lnTo>
                    <a:lnTo>
                      <a:pt x="123" y="436"/>
                    </a:lnTo>
                    <a:lnTo>
                      <a:pt x="123" y="441"/>
                    </a:lnTo>
                    <a:lnTo>
                      <a:pt x="123" y="449"/>
                    </a:lnTo>
                    <a:lnTo>
                      <a:pt x="126" y="454"/>
                    </a:lnTo>
                    <a:lnTo>
                      <a:pt x="126" y="460"/>
                    </a:lnTo>
                    <a:lnTo>
                      <a:pt x="126" y="465"/>
                    </a:lnTo>
                    <a:lnTo>
                      <a:pt x="129" y="468"/>
                    </a:lnTo>
                    <a:lnTo>
                      <a:pt x="134" y="470"/>
                    </a:lnTo>
                    <a:lnTo>
                      <a:pt x="139" y="470"/>
                    </a:lnTo>
                    <a:lnTo>
                      <a:pt x="147" y="470"/>
                    </a:lnTo>
                    <a:lnTo>
                      <a:pt x="161" y="462"/>
                    </a:lnTo>
                    <a:lnTo>
                      <a:pt x="174" y="449"/>
                    </a:lnTo>
                    <a:lnTo>
                      <a:pt x="179" y="433"/>
                    </a:lnTo>
                    <a:lnTo>
                      <a:pt x="179" y="420"/>
                    </a:lnTo>
                    <a:lnTo>
                      <a:pt x="171" y="406"/>
                    </a:lnTo>
                    <a:lnTo>
                      <a:pt x="161" y="396"/>
                    </a:lnTo>
                    <a:lnTo>
                      <a:pt x="153" y="385"/>
                    </a:lnTo>
                    <a:lnTo>
                      <a:pt x="147" y="374"/>
                    </a:lnTo>
                    <a:lnTo>
                      <a:pt x="150" y="358"/>
                    </a:lnTo>
                    <a:lnTo>
                      <a:pt x="153" y="353"/>
                    </a:lnTo>
                    <a:lnTo>
                      <a:pt x="158" y="348"/>
                    </a:lnTo>
                    <a:lnTo>
                      <a:pt x="163" y="342"/>
                    </a:lnTo>
                    <a:lnTo>
                      <a:pt x="169" y="337"/>
                    </a:lnTo>
                    <a:lnTo>
                      <a:pt x="169" y="329"/>
                    </a:lnTo>
                    <a:lnTo>
                      <a:pt x="171" y="318"/>
                    </a:lnTo>
                    <a:lnTo>
                      <a:pt x="169" y="307"/>
                    </a:lnTo>
                    <a:lnTo>
                      <a:pt x="169" y="299"/>
                    </a:lnTo>
                    <a:lnTo>
                      <a:pt x="166" y="281"/>
                    </a:lnTo>
                    <a:lnTo>
                      <a:pt x="161" y="265"/>
                    </a:lnTo>
                    <a:lnTo>
                      <a:pt x="147" y="257"/>
                    </a:lnTo>
                    <a:lnTo>
                      <a:pt x="123" y="257"/>
                    </a:lnTo>
                    <a:lnTo>
                      <a:pt x="118" y="257"/>
                    </a:lnTo>
                    <a:lnTo>
                      <a:pt x="113" y="259"/>
                    </a:lnTo>
                    <a:lnTo>
                      <a:pt x="110" y="259"/>
                    </a:lnTo>
                    <a:lnTo>
                      <a:pt x="110" y="262"/>
                    </a:lnTo>
                    <a:lnTo>
                      <a:pt x="107" y="265"/>
                    </a:lnTo>
                    <a:lnTo>
                      <a:pt x="105" y="270"/>
                    </a:lnTo>
                    <a:lnTo>
                      <a:pt x="99" y="275"/>
                    </a:lnTo>
                    <a:lnTo>
                      <a:pt x="94" y="281"/>
                    </a:lnTo>
                    <a:lnTo>
                      <a:pt x="94" y="283"/>
                    </a:lnTo>
                    <a:lnTo>
                      <a:pt x="91" y="289"/>
                    </a:lnTo>
                    <a:lnTo>
                      <a:pt x="89" y="291"/>
                    </a:lnTo>
                    <a:lnTo>
                      <a:pt x="86" y="291"/>
                    </a:lnTo>
                    <a:lnTo>
                      <a:pt x="78" y="294"/>
                    </a:lnTo>
                    <a:lnTo>
                      <a:pt x="62" y="294"/>
                    </a:lnTo>
                    <a:lnTo>
                      <a:pt x="43" y="291"/>
                    </a:lnTo>
                    <a:lnTo>
                      <a:pt x="27" y="286"/>
                    </a:lnTo>
                    <a:lnTo>
                      <a:pt x="11" y="278"/>
                    </a:lnTo>
                    <a:lnTo>
                      <a:pt x="0" y="267"/>
                    </a:lnTo>
                    <a:lnTo>
                      <a:pt x="0" y="254"/>
                    </a:lnTo>
                    <a:lnTo>
                      <a:pt x="14" y="241"/>
                    </a:lnTo>
                    <a:lnTo>
                      <a:pt x="27" y="235"/>
                    </a:lnTo>
                    <a:lnTo>
                      <a:pt x="46" y="230"/>
                    </a:lnTo>
                    <a:lnTo>
                      <a:pt x="67" y="227"/>
                    </a:lnTo>
                    <a:lnTo>
                      <a:pt x="86" y="219"/>
                    </a:lnTo>
                    <a:lnTo>
                      <a:pt x="102" y="211"/>
                    </a:lnTo>
                    <a:lnTo>
                      <a:pt x="107" y="198"/>
                    </a:lnTo>
                    <a:lnTo>
                      <a:pt x="102" y="182"/>
                    </a:lnTo>
                    <a:lnTo>
                      <a:pt x="89" y="171"/>
                    </a:lnTo>
                    <a:lnTo>
                      <a:pt x="75" y="161"/>
                    </a:lnTo>
                    <a:lnTo>
                      <a:pt x="65" y="150"/>
                    </a:lnTo>
                    <a:lnTo>
                      <a:pt x="54" y="136"/>
                    </a:lnTo>
                    <a:lnTo>
                      <a:pt x="51" y="126"/>
                    </a:lnTo>
                    <a:lnTo>
                      <a:pt x="56" y="120"/>
                    </a:lnTo>
                    <a:lnTo>
                      <a:pt x="67" y="118"/>
                    </a:lnTo>
                    <a:lnTo>
                      <a:pt x="78" y="112"/>
                    </a:lnTo>
                    <a:lnTo>
                      <a:pt x="89" y="107"/>
                    </a:lnTo>
                    <a:lnTo>
                      <a:pt x="97" y="99"/>
                    </a:lnTo>
                    <a:lnTo>
                      <a:pt x="99" y="83"/>
                    </a:lnTo>
                    <a:lnTo>
                      <a:pt x="94" y="75"/>
                    </a:lnTo>
                    <a:lnTo>
                      <a:pt x="86" y="67"/>
                    </a:lnTo>
                    <a:lnTo>
                      <a:pt x="75" y="59"/>
                    </a:lnTo>
                    <a:lnTo>
                      <a:pt x="70" y="48"/>
                    </a:lnTo>
                    <a:lnTo>
                      <a:pt x="75" y="32"/>
                    </a:lnTo>
                    <a:lnTo>
                      <a:pt x="86" y="16"/>
                    </a:lnTo>
                    <a:lnTo>
                      <a:pt x="94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1" name="Freeform 48"/>
              <p:cNvSpPr>
                <a:spLocks/>
              </p:cNvSpPr>
              <p:nvPr/>
            </p:nvSpPr>
            <p:spPr bwMode="auto">
              <a:xfrm>
                <a:off x="2574" y="713"/>
                <a:ext cx="227" cy="777"/>
              </a:xfrm>
              <a:custGeom>
                <a:avLst/>
                <a:gdLst/>
                <a:ahLst/>
                <a:cxnLst>
                  <a:cxn ang="0">
                    <a:pos x="187" y="727"/>
                  </a:cxn>
                  <a:cxn ang="0">
                    <a:pos x="153" y="692"/>
                  </a:cxn>
                  <a:cxn ang="0">
                    <a:pos x="137" y="708"/>
                  </a:cxn>
                  <a:cxn ang="0">
                    <a:pos x="150" y="724"/>
                  </a:cxn>
                  <a:cxn ang="0">
                    <a:pos x="171" y="692"/>
                  </a:cxn>
                  <a:cxn ang="0">
                    <a:pos x="102" y="652"/>
                  </a:cxn>
                  <a:cxn ang="0">
                    <a:pos x="40" y="612"/>
                  </a:cxn>
                  <a:cxn ang="0">
                    <a:pos x="78" y="585"/>
                  </a:cxn>
                  <a:cxn ang="0">
                    <a:pos x="139" y="598"/>
                  </a:cxn>
                  <a:cxn ang="0">
                    <a:pos x="174" y="566"/>
                  </a:cxn>
                  <a:cxn ang="0">
                    <a:pos x="110" y="534"/>
                  </a:cxn>
                  <a:cxn ang="0">
                    <a:pos x="86" y="590"/>
                  </a:cxn>
                  <a:cxn ang="0">
                    <a:pos x="27" y="582"/>
                  </a:cxn>
                  <a:cxn ang="0">
                    <a:pos x="40" y="537"/>
                  </a:cxn>
                  <a:cxn ang="0">
                    <a:pos x="134" y="516"/>
                  </a:cxn>
                  <a:cxn ang="0">
                    <a:pos x="153" y="484"/>
                  </a:cxn>
                  <a:cxn ang="0">
                    <a:pos x="150" y="465"/>
                  </a:cxn>
                  <a:cxn ang="0">
                    <a:pos x="126" y="457"/>
                  </a:cxn>
                  <a:cxn ang="0">
                    <a:pos x="59" y="419"/>
                  </a:cxn>
                  <a:cxn ang="0">
                    <a:pos x="78" y="401"/>
                  </a:cxn>
                  <a:cxn ang="0">
                    <a:pos x="91" y="427"/>
                  </a:cxn>
                  <a:cxn ang="0">
                    <a:pos x="94" y="473"/>
                  </a:cxn>
                  <a:cxn ang="0">
                    <a:pos x="147" y="441"/>
                  </a:cxn>
                  <a:cxn ang="0">
                    <a:pos x="129" y="393"/>
                  </a:cxn>
                  <a:cxn ang="0">
                    <a:pos x="104" y="366"/>
                  </a:cxn>
                  <a:cxn ang="0">
                    <a:pos x="96" y="339"/>
                  </a:cxn>
                  <a:cxn ang="0">
                    <a:pos x="123" y="321"/>
                  </a:cxn>
                  <a:cxn ang="0">
                    <a:pos x="161" y="243"/>
                  </a:cxn>
                  <a:cxn ang="0">
                    <a:pos x="113" y="222"/>
                  </a:cxn>
                  <a:cxn ang="0">
                    <a:pos x="91" y="254"/>
                  </a:cxn>
                  <a:cxn ang="0">
                    <a:pos x="107" y="297"/>
                  </a:cxn>
                  <a:cxn ang="0">
                    <a:pos x="94" y="345"/>
                  </a:cxn>
                  <a:cxn ang="0">
                    <a:pos x="3" y="307"/>
                  </a:cxn>
                  <a:cxn ang="0">
                    <a:pos x="75" y="222"/>
                  </a:cxn>
                  <a:cxn ang="0">
                    <a:pos x="102" y="179"/>
                  </a:cxn>
                  <a:cxn ang="0">
                    <a:pos x="99" y="158"/>
                  </a:cxn>
                  <a:cxn ang="0">
                    <a:pos x="91" y="134"/>
                  </a:cxn>
                  <a:cxn ang="0">
                    <a:pos x="142" y="150"/>
                  </a:cxn>
                  <a:cxn ang="0">
                    <a:pos x="187" y="131"/>
                  </a:cxn>
                  <a:cxn ang="0">
                    <a:pos x="153" y="80"/>
                  </a:cxn>
                  <a:cxn ang="0">
                    <a:pos x="147" y="56"/>
                  </a:cxn>
                  <a:cxn ang="0">
                    <a:pos x="158" y="40"/>
                  </a:cxn>
                  <a:cxn ang="0">
                    <a:pos x="174" y="56"/>
                  </a:cxn>
                  <a:cxn ang="0">
                    <a:pos x="169" y="83"/>
                  </a:cxn>
                  <a:cxn ang="0">
                    <a:pos x="118" y="91"/>
                  </a:cxn>
                  <a:cxn ang="0">
                    <a:pos x="48" y="96"/>
                  </a:cxn>
                  <a:cxn ang="0">
                    <a:pos x="72" y="179"/>
                  </a:cxn>
                  <a:cxn ang="0">
                    <a:pos x="161" y="152"/>
                  </a:cxn>
                  <a:cxn ang="0">
                    <a:pos x="150" y="112"/>
                  </a:cxn>
                  <a:cxn ang="0">
                    <a:pos x="115" y="91"/>
                  </a:cxn>
                  <a:cxn ang="0">
                    <a:pos x="121" y="59"/>
                  </a:cxn>
                  <a:cxn ang="0">
                    <a:pos x="171" y="45"/>
                  </a:cxn>
                  <a:cxn ang="0">
                    <a:pos x="193" y="37"/>
                  </a:cxn>
                  <a:cxn ang="0">
                    <a:pos x="214" y="16"/>
                  </a:cxn>
                </a:cxnLst>
                <a:rect l="0" t="0" r="r" b="b"/>
                <a:pathLst>
                  <a:path w="227" h="777">
                    <a:moveTo>
                      <a:pt x="185" y="777"/>
                    </a:moveTo>
                    <a:lnTo>
                      <a:pt x="187" y="761"/>
                    </a:lnTo>
                    <a:lnTo>
                      <a:pt x="187" y="745"/>
                    </a:lnTo>
                    <a:lnTo>
                      <a:pt x="187" y="727"/>
                    </a:lnTo>
                    <a:lnTo>
                      <a:pt x="182" y="711"/>
                    </a:lnTo>
                    <a:lnTo>
                      <a:pt x="177" y="697"/>
                    </a:lnTo>
                    <a:lnTo>
                      <a:pt x="163" y="692"/>
                    </a:lnTo>
                    <a:lnTo>
                      <a:pt x="153" y="692"/>
                    </a:lnTo>
                    <a:lnTo>
                      <a:pt x="145" y="692"/>
                    </a:lnTo>
                    <a:lnTo>
                      <a:pt x="142" y="697"/>
                    </a:lnTo>
                    <a:lnTo>
                      <a:pt x="139" y="703"/>
                    </a:lnTo>
                    <a:lnTo>
                      <a:pt x="137" y="708"/>
                    </a:lnTo>
                    <a:lnTo>
                      <a:pt x="139" y="713"/>
                    </a:lnTo>
                    <a:lnTo>
                      <a:pt x="139" y="719"/>
                    </a:lnTo>
                    <a:lnTo>
                      <a:pt x="145" y="724"/>
                    </a:lnTo>
                    <a:lnTo>
                      <a:pt x="150" y="724"/>
                    </a:lnTo>
                    <a:lnTo>
                      <a:pt x="158" y="724"/>
                    </a:lnTo>
                    <a:lnTo>
                      <a:pt x="166" y="721"/>
                    </a:lnTo>
                    <a:lnTo>
                      <a:pt x="174" y="716"/>
                    </a:lnTo>
                    <a:lnTo>
                      <a:pt x="171" y="692"/>
                    </a:lnTo>
                    <a:lnTo>
                      <a:pt x="161" y="676"/>
                    </a:lnTo>
                    <a:lnTo>
                      <a:pt x="145" y="665"/>
                    </a:lnTo>
                    <a:lnTo>
                      <a:pt x="123" y="657"/>
                    </a:lnTo>
                    <a:lnTo>
                      <a:pt x="102" y="652"/>
                    </a:lnTo>
                    <a:lnTo>
                      <a:pt x="80" y="647"/>
                    </a:lnTo>
                    <a:lnTo>
                      <a:pt x="62" y="639"/>
                    </a:lnTo>
                    <a:lnTo>
                      <a:pt x="48" y="628"/>
                    </a:lnTo>
                    <a:lnTo>
                      <a:pt x="40" y="612"/>
                    </a:lnTo>
                    <a:lnTo>
                      <a:pt x="51" y="598"/>
                    </a:lnTo>
                    <a:lnTo>
                      <a:pt x="59" y="590"/>
                    </a:lnTo>
                    <a:lnTo>
                      <a:pt x="67" y="585"/>
                    </a:lnTo>
                    <a:lnTo>
                      <a:pt x="78" y="585"/>
                    </a:lnTo>
                    <a:lnTo>
                      <a:pt x="96" y="588"/>
                    </a:lnTo>
                    <a:lnTo>
                      <a:pt x="107" y="590"/>
                    </a:lnTo>
                    <a:lnTo>
                      <a:pt x="123" y="596"/>
                    </a:lnTo>
                    <a:lnTo>
                      <a:pt x="139" y="598"/>
                    </a:lnTo>
                    <a:lnTo>
                      <a:pt x="158" y="598"/>
                    </a:lnTo>
                    <a:lnTo>
                      <a:pt x="171" y="593"/>
                    </a:lnTo>
                    <a:lnTo>
                      <a:pt x="177" y="582"/>
                    </a:lnTo>
                    <a:lnTo>
                      <a:pt x="174" y="566"/>
                    </a:lnTo>
                    <a:lnTo>
                      <a:pt x="161" y="553"/>
                    </a:lnTo>
                    <a:lnTo>
                      <a:pt x="142" y="542"/>
                    </a:lnTo>
                    <a:lnTo>
                      <a:pt x="123" y="534"/>
                    </a:lnTo>
                    <a:lnTo>
                      <a:pt x="110" y="534"/>
                    </a:lnTo>
                    <a:lnTo>
                      <a:pt x="94" y="542"/>
                    </a:lnTo>
                    <a:lnTo>
                      <a:pt x="88" y="556"/>
                    </a:lnTo>
                    <a:lnTo>
                      <a:pt x="86" y="572"/>
                    </a:lnTo>
                    <a:lnTo>
                      <a:pt x="86" y="590"/>
                    </a:lnTo>
                    <a:lnTo>
                      <a:pt x="75" y="590"/>
                    </a:lnTo>
                    <a:lnTo>
                      <a:pt x="59" y="590"/>
                    </a:lnTo>
                    <a:lnTo>
                      <a:pt x="43" y="588"/>
                    </a:lnTo>
                    <a:lnTo>
                      <a:pt x="27" y="582"/>
                    </a:lnTo>
                    <a:lnTo>
                      <a:pt x="19" y="577"/>
                    </a:lnTo>
                    <a:lnTo>
                      <a:pt x="14" y="566"/>
                    </a:lnTo>
                    <a:lnTo>
                      <a:pt x="22" y="553"/>
                    </a:lnTo>
                    <a:lnTo>
                      <a:pt x="40" y="537"/>
                    </a:lnTo>
                    <a:lnTo>
                      <a:pt x="64" y="532"/>
                    </a:lnTo>
                    <a:lnTo>
                      <a:pt x="88" y="526"/>
                    </a:lnTo>
                    <a:lnTo>
                      <a:pt x="115" y="524"/>
                    </a:lnTo>
                    <a:lnTo>
                      <a:pt x="134" y="516"/>
                    </a:lnTo>
                    <a:lnTo>
                      <a:pt x="142" y="510"/>
                    </a:lnTo>
                    <a:lnTo>
                      <a:pt x="147" y="502"/>
                    </a:lnTo>
                    <a:lnTo>
                      <a:pt x="150" y="492"/>
                    </a:lnTo>
                    <a:lnTo>
                      <a:pt x="153" y="484"/>
                    </a:lnTo>
                    <a:lnTo>
                      <a:pt x="153" y="476"/>
                    </a:lnTo>
                    <a:lnTo>
                      <a:pt x="153" y="470"/>
                    </a:lnTo>
                    <a:lnTo>
                      <a:pt x="153" y="468"/>
                    </a:lnTo>
                    <a:lnTo>
                      <a:pt x="150" y="465"/>
                    </a:lnTo>
                    <a:lnTo>
                      <a:pt x="147" y="465"/>
                    </a:lnTo>
                    <a:lnTo>
                      <a:pt x="145" y="462"/>
                    </a:lnTo>
                    <a:lnTo>
                      <a:pt x="137" y="459"/>
                    </a:lnTo>
                    <a:lnTo>
                      <a:pt x="126" y="457"/>
                    </a:lnTo>
                    <a:lnTo>
                      <a:pt x="110" y="451"/>
                    </a:lnTo>
                    <a:lnTo>
                      <a:pt x="91" y="443"/>
                    </a:lnTo>
                    <a:lnTo>
                      <a:pt x="72" y="433"/>
                    </a:lnTo>
                    <a:lnTo>
                      <a:pt x="59" y="419"/>
                    </a:lnTo>
                    <a:lnTo>
                      <a:pt x="59" y="401"/>
                    </a:lnTo>
                    <a:lnTo>
                      <a:pt x="64" y="401"/>
                    </a:lnTo>
                    <a:lnTo>
                      <a:pt x="72" y="401"/>
                    </a:lnTo>
                    <a:lnTo>
                      <a:pt x="78" y="401"/>
                    </a:lnTo>
                    <a:lnTo>
                      <a:pt x="83" y="403"/>
                    </a:lnTo>
                    <a:lnTo>
                      <a:pt x="88" y="409"/>
                    </a:lnTo>
                    <a:lnTo>
                      <a:pt x="91" y="414"/>
                    </a:lnTo>
                    <a:lnTo>
                      <a:pt x="91" y="427"/>
                    </a:lnTo>
                    <a:lnTo>
                      <a:pt x="83" y="438"/>
                    </a:lnTo>
                    <a:lnTo>
                      <a:pt x="75" y="451"/>
                    </a:lnTo>
                    <a:lnTo>
                      <a:pt x="70" y="468"/>
                    </a:lnTo>
                    <a:lnTo>
                      <a:pt x="94" y="473"/>
                    </a:lnTo>
                    <a:lnTo>
                      <a:pt x="115" y="473"/>
                    </a:lnTo>
                    <a:lnTo>
                      <a:pt x="131" y="470"/>
                    </a:lnTo>
                    <a:lnTo>
                      <a:pt x="142" y="459"/>
                    </a:lnTo>
                    <a:lnTo>
                      <a:pt x="147" y="441"/>
                    </a:lnTo>
                    <a:lnTo>
                      <a:pt x="142" y="419"/>
                    </a:lnTo>
                    <a:lnTo>
                      <a:pt x="139" y="409"/>
                    </a:lnTo>
                    <a:lnTo>
                      <a:pt x="134" y="398"/>
                    </a:lnTo>
                    <a:lnTo>
                      <a:pt x="129" y="393"/>
                    </a:lnTo>
                    <a:lnTo>
                      <a:pt x="123" y="385"/>
                    </a:lnTo>
                    <a:lnTo>
                      <a:pt x="115" y="377"/>
                    </a:lnTo>
                    <a:lnTo>
                      <a:pt x="110" y="371"/>
                    </a:lnTo>
                    <a:lnTo>
                      <a:pt x="104" y="366"/>
                    </a:lnTo>
                    <a:lnTo>
                      <a:pt x="99" y="358"/>
                    </a:lnTo>
                    <a:lnTo>
                      <a:pt x="96" y="353"/>
                    </a:lnTo>
                    <a:lnTo>
                      <a:pt x="94" y="345"/>
                    </a:lnTo>
                    <a:lnTo>
                      <a:pt x="96" y="339"/>
                    </a:lnTo>
                    <a:lnTo>
                      <a:pt x="102" y="334"/>
                    </a:lnTo>
                    <a:lnTo>
                      <a:pt x="107" y="329"/>
                    </a:lnTo>
                    <a:lnTo>
                      <a:pt x="115" y="326"/>
                    </a:lnTo>
                    <a:lnTo>
                      <a:pt x="123" y="321"/>
                    </a:lnTo>
                    <a:lnTo>
                      <a:pt x="131" y="318"/>
                    </a:lnTo>
                    <a:lnTo>
                      <a:pt x="147" y="297"/>
                    </a:lnTo>
                    <a:lnTo>
                      <a:pt x="161" y="270"/>
                    </a:lnTo>
                    <a:lnTo>
                      <a:pt x="161" y="243"/>
                    </a:lnTo>
                    <a:lnTo>
                      <a:pt x="153" y="230"/>
                    </a:lnTo>
                    <a:lnTo>
                      <a:pt x="139" y="222"/>
                    </a:lnTo>
                    <a:lnTo>
                      <a:pt x="126" y="219"/>
                    </a:lnTo>
                    <a:lnTo>
                      <a:pt x="113" y="222"/>
                    </a:lnTo>
                    <a:lnTo>
                      <a:pt x="102" y="232"/>
                    </a:lnTo>
                    <a:lnTo>
                      <a:pt x="99" y="248"/>
                    </a:lnTo>
                    <a:lnTo>
                      <a:pt x="96" y="251"/>
                    </a:lnTo>
                    <a:lnTo>
                      <a:pt x="91" y="254"/>
                    </a:lnTo>
                    <a:lnTo>
                      <a:pt x="88" y="254"/>
                    </a:lnTo>
                    <a:lnTo>
                      <a:pt x="91" y="267"/>
                    </a:lnTo>
                    <a:lnTo>
                      <a:pt x="99" y="280"/>
                    </a:lnTo>
                    <a:lnTo>
                      <a:pt x="107" y="297"/>
                    </a:lnTo>
                    <a:lnTo>
                      <a:pt x="113" y="315"/>
                    </a:lnTo>
                    <a:lnTo>
                      <a:pt x="115" y="329"/>
                    </a:lnTo>
                    <a:lnTo>
                      <a:pt x="110" y="339"/>
                    </a:lnTo>
                    <a:lnTo>
                      <a:pt x="94" y="345"/>
                    </a:lnTo>
                    <a:lnTo>
                      <a:pt x="70" y="342"/>
                    </a:lnTo>
                    <a:lnTo>
                      <a:pt x="43" y="334"/>
                    </a:lnTo>
                    <a:lnTo>
                      <a:pt x="19" y="323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27" y="278"/>
                    </a:lnTo>
                    <a:lnTo>
                      <a:pt x="54" y="251"/>
                    </a:lnTo>
                    <a:lnTo>
                      <a:pt x="75" y="222"/>
                    </a:lnTo>
                    <a:lnTo>
                      <a:pt x="94" y="195"/>
                    </a:lnTo>
                    <a:lnTo>
                      <a:pt x="99" y="187"/>
                    </a:lnTo>
                    <a:lnTo>
                      <a:pt x="102" y="182"/>
                    </a:lnTo>
                    <a:lnTo>
                      <a:pt x="102" y="179"/>
                    </a:lnTo>
                    <a:lnTo>
                      <a:pt x="104" y="176"/>
                    </a:lnTo>
                    <a:lnTo>
                      <a:pt x="102" y="171"/>
                    </a:lnTo>
                    <a:lnTo>
                      <a:pt x="102" y="166"/>
                    </a:lnTo>
                    <a:lnTo>
                      <a:pt x="99" y="158"/>
                    </a:lnTo>
                    <a:lnTo>
                      <a:pt x="96" y="150"/>
                    </a:lnTo>
                    <a:lnTo>
                      <a:pt x="94" y="144"/>
                    </a:lnTo>
                    <a:lnTo>
                      <a:pt x="91" y="139"/>
                    </a:lnTo>
                    <a:lnTo>
                      <a:pt x="91" y="134"/>
                    </a:lnTo>
                    <a:lnTo>
                      <a:pt x="91" y="126"/>
                    </a:lnTo>
                    <a:lnTo>
                      <a:pt x="107" y="128"/>
                    </a:lnTo>
                    <a:lnTo>
                      <a:pt x="123" y="139"/>
                    </a:lnTo>
                    <a:lnTo>
                      <a:pt x="142" y="150"/>
                    </a:lnTo>
                    <a:lnTo>
                      <a:pt x="161" y="158"/>
                    </a:lnTo>
                    <a:lnTo>
                      <a:pt x="174" y="158"/>
                    </a:lnTo>
                    <a:lnTo>
                      <a:pt x="185" y="150"/>
                    </a:lnTo>
                    <a:lnTo>
                      <a:pt x="187" y="131"/>
                    </a:lnTo>
                    <a:lnTo>
                      <a:pt x="179" y="112"/>
                    </a:lnTo>
                    <a:lnTo>
                      <a:pt x="166" y="99"/>
                    </a:lnTo>
                    <a:lnTo>
                      <a:pt x="153" y="83"/>
                    </a:lnTo>
                    <a:lnTo>
                      <a:pt x="153" y="80"/>
                    </a:lnTo>
                    <a:lnTo>
                      <a:pt x="150" y="75"/>
                    </a:lnTo>
                    <a:lnTo>
                      <a:pt x="150" y="69"/>
                    </a:lnTo>
                    <a:lnTo>
                      <a:pt x="147" y="61"/>
                    </a:lnTo>
                    <a:lnTo>
                      <a:pt x="147" y="56"/>
                    </a:lnTo>
                    <a:lnTo>
                      <a:pt x="150" y="51"/>
                    </a:lnTo>
                    <a:lnTo>
                      <a:pt x="150" y="45"/>
                    </a:lnTo>
                    <a:lnTo>
                      <a:pt x="153" y="43"/>
                    </a:lnTo>
                    <a:lnTo>
                      <a:pt x="158" y="40"/>
                    </a:lnTo>
                    <a:lnTo>
                      <a:pt x="163" y="43"/>
                    </a:lnTo>
                    <a:lnTo>
                      <a:pt x="169" y="45"/>
                    </a:lnTo>
                    <a:lnTo>
                      <a:pt x="174" y="51"/>
                    </a:lnTo>
                    <a:lnTo>
                      <a:pt x="174" y="56"/>
                    </a:lnTo>
                    <a:lnTo>
                      <a:pt x="177" y="64"/>
                    </a:lnTo>
                    <a:lnTo>
                      <a:pt x="174" y="69"/>
                    </a:lnTo>
                    <a:lnTo>
                      <a:pt x="171" y="77"/>
                    </a:lnTo>
                    <a:lnTo>
                      <a:pt x="169" y="83"/>
                    </a:lnTo>
                    <a:lnTo>
                      <a:pt x="166" y="85"/>
                    </a:lnTo>
                    <a:lnTo>
                      <a:pt x="150" y="91"/>
                    </a:lnTo>
                    <a:lnTo>
                      <a:pt x="134" y="91"/>
                    </a:lnTo>
                    <a:lnTo>
                      <a:pt x="118" y="91"/>
                    </a:lnTo>
                    <a:lnTo>
                      <a:pt x="102" y="88"/>
                    </a:lnTo>
                    <a:lnTo>
                      <a:pt x="80" y="85"/>
                    </a:lnTo>
                    <a:lnTo>
                      <a:pt x="62" y="88"/>
                    </a:lnTo>
                    <a:lnTo>
                      <a:pt x="48" y="96"/>
                    </a:lnTo>
                    <a:lnTo>
                      <a:pt x="40" y="120"/>
                    </a:lnTo>
                    <a:lnTo>
                      <a:pt x="43" y="144"/>
                    </a:lnTo>
                    <a:lnTo>
                      <a:pt x="54" y="166"/>
                    </a:lnTo>
                    <a:lnTo>
                      <a:pt x="72" y="179"/>
                    </a:lnTo>
                    <a:lnTo>
                      <a:pt x="99" y="184"/>
                    </a:lnTo>
                    <a:lnTo>
                      <a:pt x="123" y="182"/>
                    </a:lnTo>
                    <a:lnTo>
                      <a:pt x="145" y="174"/>
                    </a:lnTo>
                    <a:lnTo>
                      <a:pt x="161" y="152"/>
                    </a:lnTo>
                    <a:lnTo>
                      <a:pt x="169" y="136"/>
                    </a:lnTo>
                    <a:lnTo>
                      <a:pt x="169" y="126"/>
                    </a:lnTo>
                    <a:lnTo>
                      <a:pt x="161" y="118"/>
                    </a:lnTo>
                    <a:lnTo>
                      <a:pt x="150" y="112"/>
                    </a:lnTo>
                    <a:lnTo>
                      <a:pt x="137" y="107"/>
                    </a:lnTo>
                    <a:lnTo>
                      <a:pt x="121" y="101"/>
                    </a:lnTo>
                    <a:lnTo>
                      <a:pt x="110" y="93"/>
                    </a:lnTo>
                    <a:lnTo>
                      <a:pt x="115" y="91"/>
                    </a:lnTo>
                    <a:lnTo>
                      <a:pt x="121" y="91"/>
                    </a:lnTo>
                    <a:lnTo>
                      <a:pt x="126" y="88"/>
                    </a:lnTo>
                    <a:lnTo>
                      <a:pt x="118" y="69"/>
                    </a:lnTo>
                    <a:lnTo>
                      <a:pt x="121" y="59"/>
                    </a:lnTo>
                    <a:lnTo>
                      <a:pt x="129" y="51"/>
                    </a:lnTo>
                    <a:lnTo>
                      <a:pt x="142" y="48"/>
                    </a:lnTo>
                    <a:lnTo>
                      <a:pt x="155" y="45"/>
                    </a:lnTo>
                    <a:lnTo>
                      <a:pt x="171" y="45"/>
                    </a:lnTo>
                    <a:lnTo>
                      <a:pt x="179" y="43"/>
                    </a:lnTo>
                    <a:lnTo>
                      <a:pt x="185" y="43"/>
                    </a:lnTo>
                    <a:lnTo>
                      <a:pt x="190" y="40"/>
                    </a:lnTo>
                    <a:lnTo>
                      <a:pt x="193" y="37"/>
                    </a:lnTo>
                    <a:lnTo>
                      <a:pt x="195" y="35"/>
                    </a:lnTo>
                    <a:lnTo>
                      <a:pt x="201" y="29"/>
                    </a:lnTo>
                    <a:lnTo>
                      <a:pt x="209" y="24"/>
                    </a:lnTo>
                    <a:lnTo>
                      <a:pt x="214" y="16"/>
                    </a:lnTo>
                    <a:lnTo>
                      <a:pt x="222" y="8"/>
                    </a:lnTo>
                    <a:lnTo>
                      <a:pt x="227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2" name="Freeform 49"/>
              <p:cNvSpPr>
                <a:spLocks/>
              </p:cNvSpPr>
              <p:nvPr/>
            </p:nvSpPr>
            <p:spPr bwMode="auto">
              <a:xfrm>
                <a:off x="2018" y="668"/>
                <a:ext cx="227" cy="777"/>
              </a:xfrm>
              <a:custGeom>
                <a:avLst/>
                <a:gdLst/>
                <a:ahLst/>
                <a:cxnLst>
                  <a:cxn ang="0">
                    <a:pos x="43" y="50"/>
                  </a:cxn>
                  <a:cxn ang="0">
                    <a:pos x="75" y="85"/>
                  </a:cxn>
                  <a:cxn ang="0">
                    <a:pos x="91" y="69"/>
                  </a:cxn>
                  <a:cxn ang="0">
                    <a:pos x="78" y="50"/>
                  </a:cxn>
                  <a:cxn ang="0">
                    <a:pos x="56" y="85"/>
                  </a:cxn>
                  <a:cxn ang="0">
                    <a:pos x="126" y="125"/>
                  </a:cxn>
                  <a:cxn ang="0">
                    <a:pos x="190" y="165"/>
                  </a:cxn>
                  <a:cxn ang="0">
                    <a:pos x="150" y="192"/>
                  </a:cxn>
                  <a:cxn ang="0">
                    <a:pos x="88" y="179"/>
                  </a:cxn>
                  <a:cxn ang="0">
                    <a:pos x="54" y="211"/>
                  </a:cxn>
                  <a:cxn ang="0">
                    <a:pos x="118" y="243"/>
                  </a:cxn>
                  <a:cxn ang="0">
                    <a:pos x="142" y="187"/>
                  </a:cxn>
                  <a:cxn ang="0">
                    <a:pos x="201" y="195"/>
                  </a:cxn>
                  <a:cxn ang="0">
                    <a:pos x="190" y="240"/>
                  </a:cxn>
                  <a:cxn ang="0">
                    <a:pos x="94" y="261"/>
                  </a:cxn>
                  <a:cxn ang="0">
                    <a:pos x="78" y="293"/>
                  </a:cxn>
                  <a:cxn ang="0">
                    <a:pos x="78" y="312"/>
                  </a:cxn>
                  <a:cxn ang="0">
                    <a:pos x="102" y="320"/>
                  </a:cxn>
                  <a:cxn ang="0">
                    <a:pos x="168" y="358"/>
                  </a:cxn>
                  <a:cxn ang="0">
                    <a:pos x="150" y="376"/>
                  </a:cxn>
                  <a:cxn ang="0">
                    <a:pos x="136" y="350"/>
                  </a:cxn>
                  <a:cxn ang="0">
                    <a:pos x="134" y="304"/>
                  </a:cxn>
                  <a:cxn ang="0">
                    <a:pos x="83" y="334"/>
                  </a:cxn>
                  <a:cxn ang="0">
                    <a:pos x="99" y="384"/>
                  </a:cxn>
                  <a:cxn ang="0">
                    <a:pos x="126" y="411"/>
                  </a:cxn>
                  <a:cxn ang="0">
                    <a:pos x="131" y="438"/>
                  </a:cxn>
                  <a:cxn ang="0">
                    <a:pos x="104" y="454"/>
                  </a:cxn>
                  <a:cxn ang="0">
                    <a:pos x="70" y="534"/>
                  </a:cxn>
                  <a:cxn ang="0">
                    <a:pos x="118" y="555"/>
                  </a:cxn>
                  <a:cxn ang="0">
                    <a:pos x="136" y="523"/>
                  </a:cxn>
                  <a:cxn ang="0">
                    <a:pos x="123" y="478"/>
                  </a:cxn>
                  <a:cxn ang="0">
                    <a:pos x="136" y="432"/>
                  </a:cxn>
                  <a:cxn ang="0">
                    <a:pos x="225" y="470"/>
                  </a:cxn>
                  <a:cxn ang="0">
                    <a:pos x="152" y="555"/>
                  </a:cxn>
                  <a:cxn ang="0">
                    <a:pos x="126" y="598"/>
                  </a:cxn>
                  <a:cxn ang="0">
                    <a:pos x="131" y="619"/>
                  </a:cxn>
                  <a:cxn ang="0">
                    <a:pos x="139" y="643"/>
                  </a:cxn>
                  <a:cxn ang="0">
                    <a:pos x="86" y="627"/>
                  </a:cxn>
                  <a:cxn ang="0">
                    <a:pos x="40" y="646"/>
                  </a:cxn>
                  <a:cxn ang="0">
                    <a:pos x="78" y="697"/>
                  </a:cxn>
                  <a:cxn ang="0">
                    <a:pos x="80" y="721"/>
                  </a:cxn>
                  <a:cxn ang="0">
                    <a:pos x="70" y="734"/>
                  </a:cxn>
                  <a:cxn ang="0">
                    <a:pos x="54" y="721"/>
                  </a:cxn>
                  <a:cxn ang="0">
                    <a:pos x="59" y="694"/>
                  </a:cxn>
                  <a:cxn ang="0">
                    <a:pos x="110" y="686"/>
                  </a:cxn>
                  <a:cxn ang="0">
                    <a:pos x="182" y="681"/>
                  </a:cxn>
                  <a:cxn ang="0">
                    <a:pos x="158" y="598"/>
                  </a:cxn>
                  <a:cxn ang="0">
                    <a:pos x="67" y="625"/>
                  </a:cxn>
                  <a:cxn ang="0">
                    <a:pos x="80" y="665"/>
                  </a:cxn>
                  <a:cxn ang="0">
                    <a:pos x="115" y="686"/>
                  </a:cxn>
                  <a:cxn ang="0">
                    <a:pos x="110" y="718"/>
                  </a:cxn>
                  <a:cxn ang="0">
                    <a:pos x="56" y="732"/>
                  </a:cxn>
                  <a:cxn ang="0">
                    <a:pos x="35" y="737"/>
                  </a:cxn>
                  <a:cxn ang="0">
                    <a:pos x="13" y="761"/>
                  </a:cxn>
                </a:cxnLst>
                <a:rect l="0" t="0" r="r" b="b"/>
                <a:pathLst>
                  <a:path w="227" h="777">
                    <a:moveTo>
                      <a:pt x="43" y="0"/>
                    </a:moveTo>
                    <a:lnTo>
                      <a:pt x="43" y="16"/>
                    </a:lnTo>
                    <a:lnTo>
                      <a:pt x="40" y="32"/>
                    </a:lnTo>
                    <a:lnTo>
                      <a:pt x="43" y="50"/>
                    </a:lnTo>
                    <a:lnTo>
                      <a:pt x="45" y="66"/>
                    </a:lnTo>
                    <a:lnTo>
                      <a:pt x="54" y="80"/>
                    </a:lnTo>
                    <a:lnTo>
                      <a:pt x="67" y="85"/>
                    </a:lnTo>
                    <a:lnTo>
                      <a:pt x="75" y="85"/>
                    </a:lnTo>
                    <a:lnTo>
                      <a:pt x="83" y="82"/>
                    </a:lnTo>
                    <a:lnTo>
                      <a:pt x="88" y="80"/>
                    </a:lnTo>
                    <a:lnTo>
                      <a:pt x="91" y="74"/>
                    </a:lnTo>
                    <a:lnTo>
                      <a:pt x="91" y="69"/>
                    </a:lnTo>
                    <a:lnTo>
                      <a:pt x="91" y="64"/>
                    </a:lnTo>
                    <a:lnTo>
                      <a:pt x="88" y="58"/>
                    </a:lnTo>
                    <a:lnTo>
                      <a:pt x="83" y="53"/>
                    </a:lnTo>
                    <a:lnTo>
                      <a:pt x="78" y="50"/>
                    </a:lnTo>
                    <a:lnTo>
                      <a:pt x="70" y="50"/>
                    </a:lnTo>
                    <a:lnTo>
                      <a:pt x="62" y="56"/>
                    </a:lnTo>
                    <a:lnTo>
                      <a:pt x="54" y="61"/>
                    </a:lnTo>
                    <a:lnTo>
                      <a:pt x="56" y="85"/>
                    </a:lnTo>
                    <a:lnTo>
                      <a:pt x="67" y="101"/>
                    </a:lnTo>
                    <a:lnTo>
                      <a:pt x="83" y="112"/>
                    </a:lnTo>
                    <a:lnTo>
                      <a:pt x="104" y="120"/>
                    </a:lnTo>
                    <a:lnTo>
                      <a:pt x="126" y="125"/>
                    </a:lnTo>
                    <a:lnTo>
                      <a:pt x="147" y="130"/>
                    </a:lnTo>
                    <a:lnTo>
                      <a:pt x="166" y="138"/>
                    </a:lnTo>
                    <a:lnTo>
                      <a:pt x="182" y="149"/>
                    </a:lnTo>
                    <a:lnTo>
                      <a:pt x="190" y="165"/>
                    </a:lnTo>
                    <a:lnTo>
                      <a:pt x="179" y="179"/>
                    </a:lnTo>
                    <a:lnTo>
                      <a:pt x="171" y="187"/>
                    </a:lnTo>
                    <a:lnTo>
                      <a:pt x="163" y="192"/>
                    </a:lnTo>
                    <a:lnTo>
                      <a:pt x="150" y="192"/>
                    </a:lnTo>
                    <a:lnTo>
                      <a:pt x="131" y="189"/>
                    </a:lnTo>
                    <a:lnTo>
                      <a:pt x="120" y="187"/>
                    </a:lnTo>
                    <a:lnTo>
                      <a:pt x="104" y="181"/>
                    </a:lnTo>
                    <a:lnTo>
                      <a:pt x="88" y="179"/>
                    </a:lnTo>
                    <a:lnTo>
                      <a:pt x="70" y="179"/>
                    </a:lnTo>
                    <a:lnTo>
                      <a:pt x="56" y="184"/>
                    </a:lnTo>
                    <a:lnTo>
                      <a:pt x="51" y="195"/>
                    </a:lnTo>
                    <a:lnTo>
                      <a:pt x="54" y="211"/>
                    </a:lnTo>
                    <a:lnTo>
                      <a:pt x="67" y="224"/>
                    </a:lnTo>
                    <a:lnTo>
                      <a:pt x="86" y="235"/>
                    </a:lnTo>
                    <a:lnTo>
                      <a:pt x="104" y="243"/>
                    </a:lnTo>
                    <a:lnTo>
                      <a:pt x="118" y="243"/>
                    </a:lnTo>
                    <a:lnTo>
                      <a:pt x="134" y="235"/>
                    </a:lnTo>
                    <a:lnTo>
                      <a:pt x="139" y="221"/>
                    </a:lnTo>
                    <a:lnTo>
                      <a:pt x="142" y="205"/>
                    </a:lnTo>
                    <a:lnTo>
                      <a:pt x="142" y="187"/>
                    </a:lnTo>
                    <a:lnTo>
                      <a:pt x="155" y="187"/>
                    </a:lnTo>
                    <a:lnTo>
                      <a:pt x="171" y="187"/>
                    </a:lnTo>
                    <a:lnTo>
                      <a:pt x="187" y="189"/>
                    </a:lnTo>
                    <a:lnTo>
                      <a:pt x="201" y="195"/>
                    </a:lnTo>
                    <a:lnTo>
                      <a:pt x="211" y="200"/>
                    </a:lnTo>
                    <a:lnTo>
                      <a:pt x="214" y="211"/>
                    </a:lnTo>
                    <a:lnTo>
                      <a:pt x="209" y="224"/>
                    </a:lnTo>
                    <a:lnTo>
                      <a:pt x="190" y="240"/>
                    </a:lnTo>
                    <a:lnTo>
                      <a:pt x="166" y="245"/>
                    </a:lnTo>
                    <a:lnTo>
                      <a:pt x="139" y="251"/>
                    </a:lnTo>
                    <a:lnTo>
                      <a:pt x="115" y="253"/>
                    </a:lnTo>
                    <a:lnTo>
                      <a:pt x="94" y="261"/>
                    </a:lnTo>
                    <a:lnTo>
                      <a:pt x="86" y="267"/>
                    </a:lnTo>
                    <a:lnTo>
                      <a:pt x="80" y="275"/>
                    </a:lnTo>
                    <a:lnTo>
                      <a:pt x="78" y="285"/>
                    </a:lnTo>
                    <a:lnTo>
                      <a:pt x="78" y="293"/>
                    </a:lnTo>
                    <a:lnTo>
                      <a:pt x="75" y="301"/>
                    </a:lnTo>
                    <a:lnTo>
                      <a:pt x="75" y="307"/>
                    </a:lnTo>
                    <a:lnTo>
                      <a:pt x="75" y="309"/>
                    </a:lnTo>
                    <a:lnTo>
                      <a:pt x="78" y="312"/>
                    </a:lnTo>
                    <a:lnTo>
                      <a:pt x="80" y="312"/>
                    </a:lnTo>
                    <a:lnTo>
                      <a:pt x="86" y="315"/>
                    </a:lnTo>
                    <a:lnTo>
                      <a:pt x="91" y="317"/>
                    </a:lnTo>
                    <a:lnTo>
                      <a:pt x="102" y="320"/>
                    </a:lnTo>
                    <a:lnTo>
                      <a:pt x="118" y="325"/>
                    </a:lnTo>
                    <a:lnTo>
                      <a:pt x="139" y="334"/>
                    </a:lnTo>
                    <a:lnTo>
                      <a:pt x="158" y="344"/>
                    </a:lnTo>
                    <a:lnTo>
                      <a:pt x="168" y="358"/>
                    </a:lnTo>
                    <a:lnTo>
                      <a:pt x="171" y="376"/>
                    </a:lnTo>
                    <a:lnTo>
                      <a:pt x="163" y="376"/>
                    </a:lnTo>
                    <a:lnTo>
                      <a:pt x="158" y="376"/>
                    </a:lnTo>
                    <a:lnTo>
                      <a:pt x="150" y="376"/>
                    </a:lnTo>
                    <a:lnTo>
                      <a:pt x="144" y="374"/>
                    </a:lnTo>
                    <a:lnTo>
                      <a:pt x="139" y="368"/>
                    </a:lnTo>
                    <a:lnTo>
                      <a:pt x="136" y="363"/>
                    </a:lnTo>
                    <a:lnTo>
                      <a:pt x="136" y="350"/>
                    </a:lnTo>
                    <a:lnTo>
                      <a:pt x="144" y="339"/>
                    </a:lnTo>
                    <a:lnTo>
                      <a:pt x="152" y="325"/>
                    </a:lnTo>
                    <a:lnTo>
                      <a:pt x="158" y="309"/>
                    </a:lnTo>
                    <a:lnTo>
                      <a:pt x="134" y="304"/>
                    </a:lnTo>
                    <a:lnTo>
                      <a:pt x="115" y="304"/>
                    </a:lnTo>
                    <a:lnTo>
                      <a:pt x="96" y="307"/>
                    </a:lnTo>
                    <a:lnTo>
                      <a:pt x="86" y="317"/>
                    </a:lnTo>
                    <a:lnTo>
                      <a:pt x="83" y="334"/>
                    </a:lnTo>
                    <a:lnTo>
                      <a:pt x="86" y="358"/>
                    </a:lnTo>
                    <a:lnTo>
                      <a:pt x="91" y="368"/>
                    </a:lnTo>
                    <a:lnTo>
                      <a:pt x="94" y="376"/>
                    </a:lnTo>
                    <a:lnTo>
                      <a:pt x="99" y="384"/>
                    </a:lnTo>
                    <a:lnTo>
                      <a:pt x="107" y="392"/>
                    </a:lnTo>
                    <a:lnTo>
                      <a:pt x="115" y="400"/>
                    </a:lnTo>
                    <a:lnTo>
                      <a:pt x="120" y="406"/>
                    </a:lnTo>
                    <a:lnTo>
                      <a:pt x="126" y="411"/>
                    </a:lnTo>
                    <a:lnTo>
                      <a:pt x="128" y="416"/>
                    </a:lnTo>
                    <a:lnTo>
                      <a:pt x="134" y="424"/>
                    </a:lnTo>
                    <a:lnTo>
                      <a:pt x="134" y="430"/>
                    </a:lnTo>
                    <a:lnTo>
                      <a:pt x="131" y="438"/>
                    </a:lnTo>
                    <a:lnTo>
                      <a:pt x="128" y="443"/>
                    </a:lnTo>
                    <a:lnTo>
                      <a:pt x="120" y="448"/>
                    </a:lnTo>
                    <a:lnTo>
                      <a:pt x="112" y="451"/>
                    </a:lnTo>
                    <a:lnTo>
                      <a:pt x="104" y="454"/>
                    </a:lnTo>
                    <a:lnTo>
                      <a:pt x="99" y="459"/>
                    </a:lnTo>
                    <a:lnTo>
                      <a:pt x="80" y="478"/>
                    </a:lnTo>
                    <a:lnTo>
                      <a:pt x="70" y="507"/>
                    </a:lnTo>
                    <a:lnTo>
                      <a:pt x="70" y="534"/>
                    </a:lnTo>
                    <a:lnTo>
                      <a:pt x="75" y="547"/>
                    </a:lnTo>
                    <a:lnTo>
                      <a:pt x="88" y="555"/>
                    </a:lnTo>
                    <a:lnTo>
                      <a:pt x="104" y="558"/>
                    </a:lnTo>
                    <a:lnTo>
                      <a:pt x="118" y="555"/>
                    </a:lnTo>
                    <a:lnTo>
                      <a:pt x="126" y="545"/>
                    </a:lnTo>
                    <a:lnTo>
                      <a:pt x="128" y="526"/>
                    </a:lnTo>
                    <a:lnTo>
                      <a:pt x="134" y="526"/>
                    </a:lnTo>
                    <a:lnTo>
                      <a:pt x="136" y="523"/>
                    </a:lnTo>
                    <a:lnTo>
                      <a:pt x="139" y="523"/>
                    </a:lnTo>
                    <a:lnTo>
                      <a:pt x="136" y="510"/>
                    </a:lnTo>
                    <a:lnTo>
                      <a:pt x="131" y="496"/>
                    </a:lnTo>
                    <a:lnTo>
                      <a:pt x="123" y="478"/>
                    </a:lnTo>
                    <a:lnTo>
                      <a:pt x="115" y="462"/>
                    </a:lnTo>
                    <a:lnTo>
                      <a:pt x="112" y="448"/>
                    </a:lnTo>
                    <a:lnTo>
                      <a:pt x="118" y="438"/>
                    </a:lnTo>
                    <a:lnTo>
                      <a:pt x="136" y="432"/>
                    </a:lnTo>
                    <a:lnTo>
                      <a:pt x="160" y="435"/>
                    </a:lnTo>
                    <a:lnTo>
                      <a:pt x="185" y="443"/>
                    </a:lnTo>
                    <a:lnTo>
                      <a:pt x="209" y="454"/>
                    </a:lnTo>
                    <a:lnTo>
                      <a:pt x="225" y="470"/>
                    </a:lnTo>
                    <a:lnTo>
                      <a:pt x="227" y="486"/>
                    </a:lnTo>
                    <a:lnTo>
                      <a:pt x="201" y="499"/>
                    </a:lnTo>
                    <a:lnTo>
                      <a:pt x="177" y="526"/>
                    </a:lnTo>
                    <a:lnTo>
                      <a:pt x="152" y="555"/>
                    </a:lnTo>
                    <a:lnTo>
                      <a:pt x="134" y="582"/>
                    </a:lnTo>
                    <a:lnTo>
                      <a:pt x="131" y="590"/>
                    </a:lnTo>
                    <a:lnTo>
                      <a:pt x="128" y="595"/>
                    </a:lnTo>
                    <a:lnTo>
                      <a:pt x="126" y="598"/>
                    </a:lnTo>
                    <a:lnTo>
                      <a:pt x="126" y="601"/>
                    </a:lnTo>
                    <a:lnTo>
                      <a:pt x="126" y="606"/>
                    </a:lnTo>
                    <a:lnTo>
                      <a:pt x="128" y="611"/>
                    </a:lnTo>
                    <a:lnTo>
                      <a:pt x="131" y="619"/>
                    </a:lnTo>
                    <a:lnTo>
                      <a:pt x="134" y="625"/>
                    </a:lnTo>
                    <a:lnTo>
                      <a:pt x="136" y="633"/>
                    </a:lnTo>
                    <a:lnTo>
                      <a:pt x="136" y="638"/>
                    </a:lnTo>
                    <a:lnTo>
                      <a:pt x="139" y="643"/>
                    </a:lnTo>
                    <a:lnTo>
                      <a:pt x="139" y="651"/>
                    </a:lnTo>
                    <a:lnTo>
                      <a:pt x="123" y="646"/>
                    </a:lnTo>
                    <a:lnTo>
                      <a:pt x="104" y="638"/>
                    </a:lnTo>
                    <a:lnTo>
                      <a:pt x="86" y="627"/>
                    </a:lnTo>
                    <a:lnTo>
                      <a:pt x="67" y="619"/>
                    </a:lnTo>
                    <a:lnTo>
                      <a:pt x="54" y="617"/>
                    </a:lnTo>
                    <a:lnTo>
                      <a:pt x="43" y="627"/>
                    </a:lnTo>
                    <a:lnTo>
                      <a:pt x="40" y="646"/>
                    </a:lnTo>
                    <a:lnTo>
                      <a:pt x="51" y="665"/>
                    </a:lnTo>
                    <a:lnTo>
                      <a:pt x="64" y="678"/>
                    </a:lnTo>
                    <a:lnTo>
                      <a:pt x="75" y="694"/>
                    </a:lnTo>
                    <a:lnTo>
                      <a:pt x="78" y="697"/>
                    </a:lnTo>
                    <a:lnTo>
                      <a:pt x="78" y="702"/>
                    </a:lnTo>
                    <a:lnTo>
                      <a:pt x="80" y="708"/>
                    </a:lnTo>
                    <a:lnTo>
                      <a:pt x="80" y="716"/>
                    </a:lnTo>
                    <a:lnTo>
                      <a:pt x="80" y="721"/>
                    </a:lnTo>
                    <a:lnTo>
                      <a:pt x="80" y="726"/>
                    </a:lnTo>
                    <a:lnTo>
                      <a:pt x="78" y="732"/>
                    </a:lnTo>
                    <a:lnTo>
                      <a:pt x="75" y="734"/>
                    </a:lnTo>
                    <a:lnTo>
                      <a:pt x="70" y="734"/>
                    </a:lnTo>
                    <a:lnTo>
                      <a:pt x="64" y="734"/>
                    </a:lnTo>
                    <a:lnTo>
                      <a:pt x="59" y="732"/>
                    </a:lnTo>
                    <a:lnTo>
                      <a:pt x="54" y="726"/>
                    </a:lnTo>
                    <a:lnTo>
                      <a:pt x="54" y="721"/>
                    </a:lnTo>
                    <a:lnTo>
                      <a:pt x="54" y="713"/>
                    </a:lnTo>
                    <a:lnTo>
                      <a:pt x="54" y="708"/>
                    </a:lnTo>
                    <a:lnTo>
                      <a:pt x="56" y="700"/>
                    </a:lnTo>
                    <a:lnTo>
                      <a:pt x="59" y="694"/>
                    </a:lnTo>
                    <a:lnTo>
                      <a:pt x="64" y="689"/>
                    </a:lnTo>
                    <a:lnTo>
                      <a:pt x="78" y="686"/>
                    </a:lnTo>
                    <a:lnTo>
                      <a:pt x="96" y="686"/>
                    </a:lnTo>
                    <a:lnTo>
                      <a:pt x="110" y="686"/>
                    </a:lnTo>
                    <a:lnTo>
                      <a:pt x="128" y="689"/>
                    </a:lnTo>
                    <a:lnTo>
                      <a:pt x="147" y="692"/>
                    </a:lnTo>
                    <a:lnTo>
                      <a:pt x="166" y="689"/>
                    </a:lnTo>
                    <a:lnTo>
                      <a:pt x="182" y="681"/>
                    </a:lnTo>
                    <a:lnTo>
                      <a:pt x="190" y="657"/>
                    </a:lnTo>
                    <a:lnTo>
                      <a:pt x="187" y="633"/>
                    </a:lnTo>
                    <a:lnTo>
                      <a:pt x="174" y="611"/>
                    </a:lnTo>
                    <a:lnTo>
                      <a:pt x="158" y="598"/>
                    </a:lnTo>
                    <a:lnTo>
                      <a:pt x="131" y="593"/>
                    </a:lnTo>
                    <a:lnTo>
                      <a:pt x="104" y="593"/>
                    </a:lnTo>
                    <a:lnTo>
                      <a:pt x="83" y="603"/>
                    </a:lnTo>
                    <a:lnTo>
                      <a:pt x="67" y="625"/>
                    </a:lnTo>
                    <a:lnTo>
                      <a:pt x="59" y="641"/>
                    </a:lnTo>
                    <a:lnTo>
                      <a:pt x="62" y="651"/>
                    </a:lnTo>
                    <a:lnTo>
                      <a:pt x="67" y="659"/>
                    </a:lnTo>
                    <a:lnTo>
                      <a:pt x="80" y="665"/>
                    </a:lnTo>
                    <a:lnTo>
                      <a:pt x="94" y="670"/>
                    </a:lnTo>
                    <a:lnTo>
                      <a:pt x="107" y="675"/>
                    </a:lnTo>
                    <a:lnTo>
                      <a:pt x="118" y="684"/>
                    </a:lnTo>
                    <a:lnTo>
                      <a:pt x="115" y="686"/>
                    </a:lnTo>
                    <a:lnTo>
                      <a:pt x="110" y="686"/>
                    </a:lnTo>
                    <a:lnTo>
                      <a:pt x="104" y="689"/>
                    </a:lnTo>
                    <a:lnTo>
                      <a:pt x="110" y="708"/>
                    </a:lnTo>
                    <a:lnTo>
                      <a:pt x="110" y="718"/>
                    </a:lnTo>
                    <a:lnTo>
                      <a:pt x="102" y="724"/>
                    </a:lnTo>
                    <a:lnTo>
                      <a:pt x="88" y="729"/>
                    </a:lnTo>
                    <a:lnTo>
                      <a:pt x="72" y="729"/>
                    </a:lnTo>
                    <a:lnTo>
                      <a:pt x="56" y="732"/>
                    </a:lnTo>
                    <a:lnTo>
                      <a:pt x="48" y="734"/>
                    </a:lnTo>
                    <a:lnTo>
                      <a:pt x="43" y="734"/>
                    </a:lnTo>
                    <a:lnTo>
                      <a:pt x="37" y="737"/>
                    </a:lnTo>
                    <a:lnTo>
                      <a:pt x="35" y="737"/>
                    </a:lnTo>
                    <a:lnTo>
                      <a:pt x="32" y="742"/>
                    </a:lnTo>
                    <a:lnTo>
                      <a:pt x="27" y="748"/>
                    </a:lnTo>
                    <a:lnTo>
                      <a:pt x="21" y="753"/>
                    </a:lnTo>
                    <a:lnTo>
                      <a:pt x="13" y="761"/>
                    </a:lnTo>
                    <a:lnTo>
                      <a:pt x="5" y="769"/>
                    </a:lnTo>
                    <a:lnTo>
                      <a:pt x="0" y="777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3" name="Freeform 50"/>
              <p:cNvSpPr>
                <a:spLocks/>
              </p:cNvSpPr>
              <p:nvPr/>
            </p:nvSpPr>
            <p:spPr bwMode="auto">
              <a:xfrm>
                <a:off x="2010" y="673"/>
                <a:ext cx="225" cy="216"/>
              </a:xfrm>
              <a:custGeom>
                <a:avLst/>
                <a:gdLst/>
                <a:ahLst/>
                <a:cxnLst>
                  <a:cxn ang="0">
                    <a:pos x="29" y="152"/>
                  </a:cxn>
                  <a:cxn ang="0">
                    <a:pos x="75" y="125"/>
                  </a:cxn>
                  <a:cxn ang="0">
                    <a:pos x="62" y="112"/>
                  </a:cxn>
                  <a:cxn ang="0">
                    <a:pos x="43" y="104"/>
                  </a:cxn>
                  <a:cxn ang="0">
                    <a:pos x="40" y="88"/>
                  </a:cxn>
                  <a:cxn ang="0">
                    <a:pos x="56" y="88"/>
                  </a:cxn>
                  <a:cxn ang="0">
                    <a:pos x="86" y="117"/>
                  </a:cxn>
                  <a:cxn ang="0">
                    <a:pos x="118" y="133"/>
                  </a:cxn>
                  <a:cxn ang="0">
                    <a:pos x="139" y="120"/>
                  </a:cxn>
                  <a:cxn ang="0">
                    <a:pos x="152" y="99"/>
                  </a:cxn>
                  <a:cxn ang="0">
                    <a:pos x="160" y="83"/>
                  </a:cxn>
                  <a:cxn ang="0">
                    <a:pos x="142" y="72"/>
                  </a:cxn>
                  <a:cxn ang="0">
                    <a:pos x="118" y="75"/>
                  </a:cxn>
                  <a:cxn ang="0">
                    <a:pos x="110" y="91"/>
                  </a:cxn>
                  <a:cxn ang="0">
                    <a:pos x="136" y="109"/>
                  </a:cxn>
                  <a:cxn ang="0">
                    <a:pos x="176" y="117"/>
                  </a:cxn>
                  <a:cxn ang="0">
                    <a:pos x="203" y="128"/>
                  </a:cxn>
                  <a:cxn ang="0">
                    <a:pos x="195" y="158"/>
                  </a:cxn>
                  <a:cxn ang="0">
                    <a:pos x="158" y="171"/>
                  </a:cxn>
                  <a:cxn ang="0">
                    <a:pos x="120" y="160"/>
                  </a:cxn>
                  <a:cxn ang="0">
                    <a:pos x="91" y="179"/>
                  </a:cxn>
                  <a:cxn ang="0">
                    <a:pos x="107" y="206"/>
                  </a:cxn>
                  <a:cxn ang="0">
                    <a:pos x="150" y="216"/>
                  </a:cxn>
                  <a:cxn ang="0">
                    <a:pos x="193" y="206"/>
                  </a:cxn>
                  <a:cxn ang="0">
                    <a:pos x="214" y="171"/>
                  </a:cxn>
                  <a:cxn ang="0">
                    <a:pos x="219" y="125"/>
                  </a:cxn>
                  <a:cxn ang="0">
                    <a:pos x="225" y="93"/>
                  </a:cxn>
                  <a:cxn ang="0">
                    <a:pos x="211" y="69"/>
                  </a:cxn>
                  <a:cxn ang="0">
                    <a:pos x="171" y="61"/>
                  </a:cxn>
                  <a:cxn ang="0">
                    <a:pos x="142" y="48"/>
                  </a:cxn>
                  <a:cxn ang="0">
                    <a:pos x="174" y="35"/>
                  </a:cxn>
                  <a:cxn ang="0">
                    <a:pos x="201" y="16"/>
                  </a:cxn>
                </a:cxnLst>
                <a:rect l="0" t="0" r="r" b="b"/>
                <a:pathLst>
                  <a:path w="225" h="216">
                    <a:moveTo>
                      <a:pt x="0" y="155"/>
                    </a:moveTo>
                    <a:lnTo>
                      <a:pt x="29" y="152"/>
                    </a:lnTo>
                    <a:lnTo>
                      <a:pt x="53" y="144"/>
                    </a:lnTo>
                    <a:lnTo>
                      <a:pt x="75" y="125"/>
                    </a:lnTo>
                    <a:lnTo>
                      <a:pt x="67" y="117"/>
                    </a:lnTo>
                    <a:lnTo>
                      <a:pt x="62" y="112"/>
                    </a:lnTo>
                    <a:lnTo>
                      <a:pt x="53" y="107"/>
                    </a:lnTo>
                    <a:lnTo>
                      <a:pt x="43" y="104"/>
                    </a:lnTo>
                    <a:lnTo>
                      <a:pt x="43" y="96"/>
                    </a:lnTo>
                    <a:lnTo>
                      <a:pt x="40" y="88"/>
                    </a:lnTo>
                    <a:lnTo>
                      <a:pt x="40" y="80"/>
                    </a:lnTo>
                    <a:lnTo>
                      <a:pt x="56" y="88"/>
                    </a:lnTo>
                    <a:lnTo>
                      <a:pt x="70" y="101"/>
                    </a:lnTo>
                    <a:lnTo>
                      <a:pt x="86" y="117"/>
                    </a:lnTo>
                    <a:lnTo>
                      <a:pt x="102" y="128"/>
                    </a:lnTo>
                    <a:lnTo>
                      <a:pt x="118" y="133"/>
                    </a:lnTo>
                    <a:lnTo>
                      <a:pt x="134" y="128"/>
                    </a:lnTo>
                    <a:lnTo>
                      <a:pt x="139" y="120"/>
                    </a:lnTo>
                    <a:lnTo>
                      <a:pt x="144" y="109"/>
                    </a:lnTo>
                    <a:lnTo>
                      <a:pt x="152" y="99"/>
                    </a:lnTo>
                    <a:lnTo>
                      <a:pt x="158" y="88"/>
                    </a:lnTo>
                    <a:lnTo>
                      <a:pt x="160" y="83"/>
                    </a:lnTo>
                    <a:lnTo>
                      <a:pt x="155" y="77"/>
                    </a:lnTo>
                    <a:lnTo>
                      <a:pt x="142" y="72"/>
                    </a:lnTo>
                    <a:lnTo>
                      <a:pt x="128" y="72"/>
                    </a:lnTo>
                    <a:lnTo>
                      <a:pt x="118" y="75"/>
                    </a:lnTo>
                    <a:lnTo>
                      <a:pt x="110" y="80"/>
                    </a:lnTo>
                    <a:lnTo>
                      <a:pt x="110" y="91"/>
                    </a:lnTo>
                    <a:lnTo>
                      <a:pt x="120" y="101"/>
                    </a:lnTo>
                    <a:lnTo>
                      <a:pt x="136" y="109"/>
                    </a:lnTo>
                    <a:lnTo>
                      <a:pt x="155" y="112"/>
                    </a:lnTo>
                    <a:lnTo>
                      <a:pt x="176" y="117"/>
                    </a:lnTo>
                    <a:lnTo>
                      <a:pt x="193" y="123"/>
                    </a:lnTo>
                    <a:lnTo>
                      <a:pt x="203" y="128"/>
                    </a:lnTo>
                    <a:lnTo>
                      <a:pt x="206" y="141"/>
                    </a:lnTo>
                    <a:lnTo>
                      <a:pt x="195" y="158"/>
                    </a:lnTo>
                    <a:lnTo>
                      <a:pt x="176" y="168"/>
                    </a:lnTo>
                    <a:lnTo>
                      <a:pt x="158" y="171"/>
                    </a:lnTo>
                    <a:lnTo>
                      <a:pt x="139" y="166"/>
                    </a:lnTo>
                    <a:lnTo>
                      <a:pt x="120" y="160"/>
                    </a:lnTo>
                    <a:lnTo>
                      <a:pt x="99" y="158"/>
                    </a:lnTo>
                    <a:lnTo>
                      <a:pt x="91" y="179"/>
                    </a:lnTo>
                    <a:lnTo>
                      <a:pt x="94" y="195"/>
                    </a:lnTo>
                    <a:lnTo>
                      <a:pt x="107" y="206"/>
                    </a:lnTo>
                    <a:lnTo>
                      <a:pt x="126" y="214"/>
                    </a:lnTo>
                    <a:lnTo>
                      <a:pt x="150" y="216"/>
                    </a:lnTo>
                    <a:lnTo>
                      <a:pt x="174" y="214"/>
                    </a:lnTo>
                    <a:lnTo>
                      <a:pt x="193" y="206"/>
                    </a:lnTo>
                    <a:lnTo>
                      <a:pt x="209" y="190"/>
                    </a:lnTo>
                    <a:lnTo>
                      <a:pt x="214" y="171"/>
                    </a:lnTo>
                    <a:lnTo>
                      <a:pt x="217" y="147"/>
                    </a:lnTo>
                    <a:lnTo>
                      <a:pt x="219" y="125"/>
                    </a:lnTo>
                    <a:lnTo>
                      <a:pt x="222" y="109"/>
                    </a:lnTo>
                    <a:lnTo>
                      <a:pt x="225" y="93"/>
                    </a:lnTo>
                    <a:lnTo>
                      <a:pt x="222" y="77"/>
                    </a:lnTo>
                    <a:lnTo>
                      <a:pt x="211" y="69"/>
                    </a:lnTo>
                    <a:lnTo>
                      <a:pt x="193" y="64"/>
                    </a:lnTo>
                    <a:lnTo>
                      <a:pt x="171" y="61"/>
                    </a:lnTo>
                    <a:lnTo>
                      <a:pt x="155" y="56"/>
                    </a:lnTo>
                    <a:lnTo>
                      <a:pt x="142" y="48"/>
                    </a:lnTo>
                    <a:lnTo>
                      <a:pt x="155" y="43"/>
                    </a:lnTo>
                    <a:lnTo>
                      <a:pt x="174" y="35"/>
                    </a:lnTo>
                    <a:lnTo>
                      <a:pt x="190" y="27"/>
                    </a:lnTo>
                    <a:lnTo>
                      <a:pt x="201" y="16"/>
                    </a:lnTo>
                    <a:lnTo>
                      <a:pt x="206" y="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4" name="Freeform 51"/>
              <p:cNvSpPr>
                <a:spLocks/>
              </p:cNvSpPr>
              <p:nvPr/>
            </p:nvSpPr>
            <p:spPr bwMode="auto">
              <a:xfrm>
                <a:off x="2005" y="884"/>
                <a:ext cx="254" cy="18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0" y="37"/>
                  </a:cxn>
                  <a:cxn ang="0">
                    <a:pos x="26" y="40"/>
                  </a:cxn>
                  <a:cxn ang="0">
                    <a:pos x="45" y="43"/>
                  </a:cxn>
                  <a:cxn ang="0">
                    <a:pos x="67" y="45"/>
                  </a:cxn>
                  <a:cxn ang="0">
                    <a:pos x="88" y="45"/>
                  </a:cxn>
                  <a:cxn ang="0">
                    <a:pos x="107" y="43"/>
                  </a:cxn>
                  <a:cxn ang="0">
                    <a:pos x="120" y="37"/>
                  </a:cxn>
                  <a:cxn ang="0">
                    <a:pos x="128" y="24"/>
                  </a:cxn>
                  <a:cxn ang="0">
                    <a:pos x="128" y="5"/>
                  </a:cxn>
                  <a:cxn ang="0">
                    <a:pos x="107" y="0"/>
                  </a:cxn>
                  <a:cxn ang="0">
                    <a:pos x="91" y="3"/>
                  </a:cxn>
                  <a:cxn ang="0">
                    <a:pos x="80" y="13"/>
                  </a:cxn>
                  <a:cxn ang="0">
                    <a:pos x="72" y="29"/>
                  </a:cxn>
                  <a:cxn ang="0">
                    <a:pos x="67" y="43"/>
                  </a:cxn>
                  <a:cxn ang="0">
                    <a:pos x="64" y="56"/>
                  </a:cxn>
                  <a:cxn ang="0">
                    <a:pos x="64" y="69"/>
                  </a:cxn>
                  <a:cxn ang="0">
                    <a:pos x="72" y="80"/>
                  </a:cxn>
                  <a:cxn ang="0">
                    <a:pos x="91" y="88"/>
                  </a:cxn>
                  <a:cxn ang="0">
                    <a:pos x="112" y="85"/>
                  </a:cxn>
                  <a:cxn ang="0">
                    <a:pos x="131" y="75"/>
                  </a:cxn>
                  <a:cxn ang="0">
                    <a:pos x="147" y="64"/>
                  </a:cxn>
                  <a:cxn ang="0">
                    <a:pos x="163" y="53"/>
                  </a:cxn>
                  <a:cxn ang="0">
                    <a:pos x="184" y="48"/>
                  </a:cxn>
                  <a:cxn ang="0">
                    <a:pos x="208" y="56"/>
                  </a:cxn>
                  <a:cxn ang="0">
                    <a:pos x="232" y="67"/>
                  </a:cxn>
                  <a:cxn ang="0">
                    <a:pos x="254" y="77"/>
                  </a:cxn>
                  <a:cxn ang="0">
                    <a:pos x="248" y="96"/>
                  </a:cxn>
                  <a:cxn ang="0">
                    <a:pos x="238" y="107"/>
                  </a:cxn>
                  <a:cxn ang="0">
                    <a:pos x="222" y="112"/>
                  </a:cxn>
                  <a:cxn ang="0">
                    <a:pos x="203" y="112"/>
                  </a:cxn>
                  <a:cxn ang="0">
                    <a:pos x="181" y="109"/>
                  </a:cxn>
                  <a:cxn ang="0">
                    <a:pos x="160" y="107"/>
                  </a:cxn>
                  <a:cxn ang="0">
                    <a:pos x="141" y="104"/>
                  </a:cxn>
                  <a:cxn ang="0">
                    <a:pos x="125" y="107"/>
                  </a:cxn>
                  <a:cxn ang="0">
                    <a:pos x="112" y="115"/>
                  </a:cxn>
                  <a:cxn ang="0">
                    <a:pos x="107" y="134"/>
                  </a:cxn>
                  <a:cxn ang="0">
                    <a:pos x="107" y="160"/>
                  </a:cxn>
                  <a:cxn ang="0">
                    <a:pos x="99" y="171"/>
                  </a:cxn>
                  <a:cxn ang="0">
                    <a:pos x="91" y="182"/>
                  </a:cxn>
                  <a:cxn ang="0">
                    <a:pos x="77" y="187"/>
                  </a:cxn>
                  <a:cxn ang="0">
                    <a:pos x="58" y="184"/>
                  </a:cxn>
                  <a:cxn ang="0">
                    <a:pos x="48" y="176"/>
                  </a:cxn>
                  <a:cxn ang="0">
                    <a:pos x="42" y="168"/>
                  </a:cxn>
                  <a:cxn ang="0">
                    <a:pos x="40" y="160"/>
                  </a:cxn>
                  <a:cxn ang="0">
                    <a:pos x="34" y="152"/>
                  </a:cxn>
                  <a:cxn ang="0">
                    <a:pos x="26" y="147"/>
                  </a:cxn>
                  <a:cxn ang="0">
                    <a:pos x="10" y="147"/>
                  </a:cxn>
                </a:cxnLst>
                <a:rect l="0" t="0" r="r" b="b"/>
                <a:pathLst>
                  <a:path w="254" h="187">
                    <a:moveTo>
                      <a:pt x="0" y="35"/>
                    </a:moveTo>
                    <a:lnTo>
                      <a:pt x="10" y="37"/>
                    </a:lnTo>
                    <a:lnTo>
                      <a:pt x="26" y="40"/>
                    </a:lnTo>
                    <a:lnTo>
                      <a:pt x="45" y="43"/>
                    </a:lnTo>
                    <a:lnTo>
                      <a:pt x="67" y="45"/>
                    </a:lnTo>
                    <a:lnTo>
                      <a:pt x="88" y="45"/>
                    </a:lnTo>
                    <a:lnTo>
                      <a:pt x="107" y="43"/>
                    </a:lnTo>
                    <a:lnTo>
                      <a:pt x="120" y="37"/>
                    </a:lnTo>
                    <a:lnTo>
                      <a:pt x="128" y="24"/>
                    </a:lnTo>
                    <a:lnTo>
                      <a:pt x="128" y="5"/>
                    </a:lnTo>
                    <a:lnTo>
                      <a:pt x="107" y="0"/>
                    </a:lnTo>
                    <a:lnTo>
                      <a:pt x="91" y="3"/>
                    </a:lnTo>
                    <a:lnTo>
                      <a:pt x="80" y="13"/>
                    </a:lnTo>
                    <a:lnTo>
                      <a:pt x="72" y="29"/>
                    </a:lnTo>
                    <a:lnTo>
                      <a:pt x="67" y="43"/>
                    </a:lnTo>
                    <a:lnTo>
                      <a:pt x="64" y="56"/>
                    </a:lnTo>
                    <a:lnTo>
                      <a:pt x="64" y="69"/>
                    </a:lnTo>
                    <a:lnTo>
                      <a:pt x="72" y="80"/>
                    </a:lnTo>
                    <a:lnTo>
                      <a:pt x="91" y="88"/>
                    </a:lnTo>
                    <a:lnTo>
                      <a:pt x="112" y="85"/>
                    </a:lnTo>
                    <a:lnTo>
                      <a:pt x="131" y="75"/>
                    </a:lnTo>
                    <a:lnTo>
                      <a:pt x="147" y="64"/>
                    </a:lnTo>
                    <a:lnTo>
                      <a:pt x="163" y="53"/>
                    </a:lnTo>
                    <a:lnTo>
                      <a:pt x="184" y="48"/>
                    </a:lnTo>
                    <a:lnTo>
                      <a:pt x="208" y="56"/>
                    </a:lnTo>
                    <a:lnTo>
                      <a:pt x="232" y="67"/>
                    </a:lnTo>
                    <a:lnTo>
                      <a:pt x="254" y="77"/>
                    </a:lnTo>
                    <a:lnTo>
                      <a:pt x="248" y="96"/>
                    </a:lnTo>
                    <a:lnTo>
                      <a:pt x="238" y="107"/>
                    </a:lnTo>
                    <a:lnTo>
                      <a:pt x="222" y="112"/>
                    </a:lnTo>
                    <a:lnTo>
                      <a:pt x="203" y="112"/>
                    </a:lnTo>
                    <a:lnTo>
                      <a:pt x="181" y="109"/>
                    </a:lnTo>
                    <a:lnTo>
                      <a:pt x="160" y="107"/>
                    </a:lnTo>
                    <a:lnTo>
                      <a:pt x="141" y="104"/>
                    </a:lnTo>
                    <a:lnTo>
                      <a:pt x="125" y="107"/>
                    </a:lnTo>
                    <a:lnTo>
                      <a:pt x="112" y="115"/>
                    </a:lnTo>
                    <a:lnTo>
                      <a:pt x="107" y="134"/>
                    </a:lnTo>
                    <a:lnTo>
                      <a:pt x="107" y="160"/>
                    </a:lnTo>
                    <a:lnTo>
                      <a:pt x="99" y="171"/>
                    </a:lnTo>
                    <a:lnTo>
                      <a:pt x="91" y="182"/>
                    </a:lnTo>
                    <a:lnTo>
                      <a:pt x="77" y="187"/>
                    </a:lnTo>
                    <a:lnTo>
                      <a:pt x="58" y="184"/>
                    </a:lnTo>
                    <a:lnTo>
                      <a:pt x="48" y="176"/>
                    </a:lnTo>
                    <a:lnTo>
                      <a:pt x="42" y="168"/>
                    </a:lnTo>
                    <a:lnTo>
                      <a:pt x="40" y="160"/>
                    </a:lnTo>
                    <a:lnTo>
                      <a:pt x="34" y="152"/>
                    </a:lnTo>
                    <a:lnTo>
                      <a:pt x="26" y="147"/>
                    </a:lnTo>
                    <a:lnTo>
                      <a:pt x="10" y="147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5" name="Freeform 52"/>
              <p:cNvSpPr>
                <a:spLocks/>
              </p:cNvSpPr>
              <p:nvPr/>
            </p:nvSpPr>
            <p:spPr bwMode="auto">
              <a:xfrm>
                <a:off x="2015" y="1058"/>
                <a:ext cx="217" cy="424"/>
              </a:xfrm>
              <a:custGeom>
                <a:avLst/>
                <a:gdLst/>
                <a:ahLst/>
                <a:cxnLst>
                  <a:cxn ang="0">
                    <a:pos x="209" y="406"/>
                  </a:cxn>
                  <a:cxn ang="0">
                    <a:pos x="193" y="366"/>
                  </a:cxn>
                  <a:cxn ang="0">
                    <a:pos x="171" y="352"/>
                  </a:cxn>
                  <a:cxn ang="0">
                    <a:pos x="158" y="355"/>
                  </a:cxn>
                  <a:cxn ang="0">
                    <a:pos x="145" y="358"/>
                  </a:cxn>
                  <a:cxn ang="0">
                    <a:pos x="137" y="352"/>
                  </a:cxn>
                  <a:cxn ang="0">
                    <a:pos x="134" y="344"/>
                  </a:cxn>
                  <a:cxn ang="0">
                    <a:pos x="142" y="334"/>
                  </a:cxn>
                  <a:cxn ang="0">
                    <a:pos x="150" y="323"/>
                  </a:cxn>
                  <a:cxn ang="0">
                    <a:pos x="171" y="312"/>
                  </a:cxn>
                  <a:cxn ang="0">
                    <a:pos x="198" y="296"/>
                  </a:cxn>
                  <a:cxn ang="0">
                    <a:pos x="206" y="267"/>
                  </a:cxn>
                  <a:cxn ang="0">
                    <a:pos x="193" y="232"/>
                  </a:cxn>
                  <a:cxn ang="0">
                    <a:pos x="155" y="224"/>
                  </a:cxn>
                  <a:cxn ang="0">
                    <a:pos x="121" y="229"/>
                  </a:cxn>
                  <a:cxn ang="0">
                    <a:pos x="89" y="235"/>
                  </a:cxn>
                  <a:cxn ang="0">
                    <a:pos x="65" y="224"/>
                  </a:cxn>
                  <a:cxn ang="0">
                    <a:pos x="67" y="189"/>
                  </a:cxn>
                  <a:cxn ang="0">
                    <a:pos x="102" y="173"/>
                  </a:cxn>
                  <a:cxn ang="0">
                    <a:pos x="142" y="171"/>
                  </a:cxn>
                  <a:cxn ang="0">
                    <a:pos x="169" y="176"/>
                  </a:cxn>
                  <a:cxn ang="0">
                    <a:pos x="201" y="176"/>
                  </a:cxn>
                  <a:cxn ang="0">
                    <a:pos x="217" y="160"/>
                  </a:cxn>
                  <a:cxn ang="0">
                    <a:pos x="198" y="117"/>
                  </a:cxn>
                  <a:cxn ang="0">
                    <a:pos x="163" y="80"/>
                  </a:cxn>
                  <a:cxn ang="0">
                    <a:pos x="155" y="34"/>
                  </a:cxn>
                  <a:cxn ang="0">
                    <a:pos x="139" y="8"/>
                  </a:cxn>
                  <a:cxn ang="0">
                    <a:pos x="107" y="0"/>
                  </a:cxn>
                  <a:cxn ang="0">
                    <a:pos x="86" y="10"/>
                  </a:cxn>
                  <a:cxn ang="0">
                    <a:pos x="83" y="56"/>
                  </a:cxn>
                  <a:cxn ang="0">
                    <a:pos x="89" y="104"/>
                  </a:cxn>
                  <a:cxn ang="0">
                    <a:pos x="75" y="117"/>
                  </a:cxn>
                  <a:cxn ang="0">
                    <a:pos x="48" y="109"/>
                  </a:cxn>
                  <a:cxn ang="0">
                    <a:pos x="22" y="101"/>
                  </a:cxn>
                  <a:cxn ang="0">
                    <a:pos x="0" y="112"/>
                  </a:cxn>
                </a:cxnLst>
                <a:rect l="0" t="0" r="r" b="b"/>
                <a:pathLst>
                  <a:path w="217" h="424">
                    <a:moveTo>
                      <a:pt x="209" y="424"/>
                    </a:moveTo>
                    <a:lnTo>
                      <a:pt x="209" y="406"/>
                    </a:lnTo>
                    <a:lnTo>
                      <a:pt x="201" y="384"/>
                    </a:lnTo>
                    <a:lnTo>
                      <a:pt x="193" y="366"/>
                    </a:lnTo>
                    <a:lnTo>
                      <a:pt x="180" y="355"/>
                    </a:lnTo>
                    <a:lnTo>
                      <a:pt x="171" y="352"/>
                    </a:lnTo>
                    <a:lnTo>
                      <a:pt x="163" y="352"/>
                    </a:lnTo>
                    <a:lnTo>
                      <a:pt x="158" y="355"/>
                    </a:lnTo>
                    <a:lnTo>
                      <a:pt x="150" y="358"/>
                    </a:lnTo>
                    <a:lnTo>
                      <a:pt x="145" y="358"/>
                    </a:lnTo>
                    <a:lnTo>
                      <a:pt x="142" y="358"/>
                    </a:lnTo>
                    <a:lnTo>
                      <a:pt x="137" y="352"/>
                    </a:lnTo>
                    <a:lnTo>
                      <a:pt x="134" y="350"/>
                    </a:lnTo>
                    <a:lnTo>
                      <a:pt x="134" y="344"/>
                    </a:lnTo>
                    <a:lnTo>
                      <a:pt x="137" y="339"/>
                    </a:lnTo>
                    <a:lnTo>
                      <a:pt x="142" y="334"/>
                    </a:lnTo>
                    <a:lnTo>
                      <a:pt x="147" y="328"/>
                    </a:lnTo>
                    <a:lnTo>
                      <a:pt x="150" y="323"/>
                    </a:lnTo>
                    <a:lnTo>
                      <a:pt x="155" y="320"/>
                    </a:lnTo>
                    <a:lnTo>
                      <a:pt x="171" y="312"/>
                    </a:lnTo>
                    <a:lnTo>
                      <a:pt x="185" y="304"/>
                    </a:lnTo>
                    <a:lnTo>
                      <a:pt x="198" y="296"/>
                    </a:lnTo>
                    <a:lnTo>
                      <a:pt x="204" y="285"/>
                    </a:lnTo>
                    <a:lnTo>
                      <a:pt x="206" y="267"/>
                    </a:lnTo>
                    <a:lnTo>
                      <a:pt x="204" y="245"/>
                    </a:lnTo>
                    <a:lnTo>
                      <a:pt x="193" y="232"/>
                    </a:lnTo>
                    <a:lnTo>
                      <a:pt x="177" y="227"/>
                    </a:lnTo>
                    <a:lnTo>
                      <a:pt x="155" y="224"/>
                    </a:lnTo>
                    <a:lnTo>
                      <a:pt x="134" y="227"/>
                    </a:lnTo>
                    <a:lnTo>
                      <a:pt x="121" y="229"/>
                    </a:lnTo>
                    <a:lnTo>
                      <a:pt x="105" y="232"/>
                    </a:lnTo>
                    <a:lnTo>
                      <a:pt x="89" y="235"/>
                    </a:lnTo>
                    <a:lnTo>
                      <a:pt x="75" y="232"/>
                    </a:lnTo>
                    <a:lnTo>
                      <a:pt x="65" y="224"/>
                    </a:lnTo>
                    <a:lnTo>
                      <a:pt x="62" y="208"/>
                    </a:lnTo>
                    <a:lnTo>
                      <a:pt x="67" y="189"/>
                    </a:lnTo>
                    <a:lnTo>
                      <a:pt x="81" y="179"/>
                    </a:lnTo>
                    <a:lnTo>
                      <a:pt x="102" y="173"/>
                    </a:lnTo>
                    <a:lnTo>
                      <a:pt x="121" y="171"/>
                    </a:lnTo>
                    <a:lnTo>
                      <a:pt x="142" y="171"/>
                    </a:lnTo>
                    <a:lnTo>
                      <a:pt x="153" y="173"/>
                    </a:lnTo>
                    <a:lnTo>
                      <a:pt x="169" y="176"/>
                    </a:lnTo>
                    <a:lnTo>
                      <a:pt x="185" y="176"/>
                    </a:lnTo>
                    <a:lnTo>
                      <a:pt x="201" y="176"/>
                    </a:lnTo>
                    <a:lnTo>
                      <a:pt x="212" y="171"/>
                    </a:lnTo>
                    <a:lnTo>
                      <a:pt x="217" y="160"/>
                    </a:lnTo>
                    <a:lnTo>
                      <a:pt x="214" y="139"/>
                    </a:lnTo>
                    <a:lnTo>
                      <a:pt x="198" y="117"/>
                    </a:lnTo>
                    <a:lnTo>
                      <a:pt x="180" y="98"/>
                    </a:lnTo>
                    <a:lnTo>
                      <a:pt x="163" y="80"/>
                    </a:lnTo>
                    <a:lnTo>
                      <a:pt x="155" y="58"/>
                    </a:lnTo>
                    <a:lnTo>
                      <a:pt x="155" y="34"/>
                    </a:lnTo>
                    <a:lnTo>
                      <a:pt x="158" y="10"/>
                    </a:lnTo>
                    <a:lnTo>
                      <a:pt x="139" y="8"/>
                    </a:lnTo>
                    <a:lnTo>
                      <a:pt x="121" y="2"/>
                    </a:lnTo>
                    <a:lnTo>
                      <a:pt x="107" y="0"/>
                    </a:lnTo>
                    <a:lnTo>
                      <a:pt x="94" y="2"/>
                    </a:lnTo>
                    <a:lnTo>
                      <a:pt x="86" y="10"/>
                    </a:lnTo>
                    <a:lnTo>
                      <a:pt x="81" y="26"/>
                    </a:lnTo>
                    <a:lnTo>
                      <a:pt x="83" y="56"/>
                    </a:lnTo>
                    <a:lnTo>
                      <a:pt x="89" y="85"/>
                    </a:lnTo>
                    <a:lnTo>
                      <a:pt x="89" y="104"/>
                    </a:lnTo>
                    <a:lnTo>
                      <a:pt x="83" y="114"/>
                    </a:lnTo>
                    <a:lnTo>
                      <a:pt x="75" y="117"/>
                    </a:lnTo>
                    <a:lnTo>
                      <a:pt x="62" y="114"/>
                    </a:lnTo>
                    <a:lnTo>
                      <a:pt x="48" y="109"/>
                    </a:lnTo>
                    <a:lnTo>
                      <a:pt x="35" y="104"/>
                    </a:lnTo>
                    <a:lnTo>
                      <a:pt x="22" y="101"/>
                    </a:lnTo>
                    <a:lnTo>
                      <a:pt x="8" y="104"/>
                    </a:lnTo>
                    <a:lnTo>
                      <a:pt x="0" y="112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6" name="Freeform 53"/>
              <p:cNvSpPr>
                <a:spLocks/>
              </p:cNvSpPr>
              <p:nvPr/>
            </p:nvSpPr>
            <p:spPr bwMode="auto">
              <a:xfrm>
                <a:off x="2013" y="1018"/>
                <a:ext cx="195" cy="470"/>
              </a:xfrm>
              <a:custGeom>
                <a:avLst/>
                <a:gdLst/>
                <a:ahLst/>
                <a:cxnLst>
                  <a:cxn ang="0">
                    <a:pos x="18" y="277"/>
                  </a:cxn>
                  <a:cxn ang="0">
                    <a:pos x="48" y="272"/>
                  </a:cxn>
                  <a:cxn ang="0">
                    <a:pos x="69" y="253"/>
                  </a:cxn>
                  <a:cxn ang="0">
                    <a:pos x="83" y="235"/>
                  </a:cxn>
                  <a:cxn ang="0">
                    <a:pos x="101" y="213"/>
                  </a:cxn>
                  <a:cxn ang="0">
                    <a:pos x="107" y="184"/>
                  </a:cxn>
                  <a:cxn ang="0">
                    <a:pos x="83" y="171"/>
                  </a:cxn>
                  <a:cxn ang="0">
                    <a:pos x="59" y="181"/>
                  </a:cxn>
                  <a:cxn ang="0">
                    <a:pos x="40" y="168"/>
                  </a:cxn>
                  <a:cxn ang="0">
                    <a:pos x="64" y="141"/>
                  </a:cxn>
                  <a:cxn ang="0">
                    <a:pos x="112" y="125"/>
                  </a:cxn>
                  <a:cxn ang="0">
                    <a:pos x="157" y="112"/>
                  </a:cxn>
                  <a:cxn ang="0">
                    <a:pos x="182" y="90"/>
                  </a:cxn>
                  <a:cxn ang="0">
                    <a:pos x="190" y="56"/>
                  </a:cxn>
                  <a:cxn ang="0">
                    <a:pos x="173" y="26"/>
                  </a:cxn>
                  <a:cxn ang="0">
                    <a:pos x="131" y="24"/>
                  </a:cxn>
                  <a:cxn ang="0">
                    <a:pos x="96" y="40"/>
                  </a:cxn>
                  <a:cxn ang="0">
                    <a:pos x="72" y="34"/>
                  </a:cxn>
                  <a:cxn ang="0">
                    <a:pos x="72" y="21"/>
                  </a:cxn>
                  <a:cxn ang="0">
                    <a:pos x="69" y="10"/>
                  </a:cxn>
                  <a:cxn ang="0">
                    <a:pos x="67" y="2"/>
                  </a:cxn>
                  <a:cxn ang="0">
                    <a:pos x="56" y="0"/>
                  </a:cxn>
                  <a:cxn ang="0">
                    <a:pos x="34" y="8"/>
                  </a:cxn>
                  <a:cxn ang="0">
                    <a:pos x="16" y="34"/>
                  </a:cxn>
                  <a:cxn ang="0">
                    <a:pos x="24" y="64"/>
                  </a:cxn>
                  <a:cxn ang="0">
                    <a:pos x="42" y="85"/>
                  </a:cxn>
                  <a:cxn ang="0">
                    <a:pos x="45" y="112"/>
                  </a:cxn>
                  <a:cxn ang="0">
                    <a:pos x="37" y="122"/>
                  </a:cxn>
                  <a:cxn ang="0">
                    <a:pos x="29" y="133"/>
                  </a:cxn>
                  <a:cxn ang="0">
                    <a:pos x="26" y="152"/>
                  </a:cxn>
                  <a:cxn ang="0">
                    <a:pos x="26" y="171"/>
                  </a:cxn>
                  <a:cxn ang="0">
                    <a:pos x="34" y="205"/>
                  </a:cxn>
                  <a:cxn ang="0">
                    <a:pos x="72" y="213"/>
                  </a:cxn>
                  <a:cxn ang="0">
                    <a:pos x="83" y="211"/>
                  </a:cxn>
                  <a:cxn ang="0">
                    <a:pos x="88" y="208"/>
                  </a:cxn>
                  <a:cxn ang="0">
                    <a:pos x="93" y="200"/>
                  </a:cxn>
                  <a:cxn ang="0">
                    <a:pos x="101" y="189"/>
                  </a:cxn>
                  <a:cxn ang="0">
                    <a:pos x="104" y="181"/>
                  </a:cxn>
                  <a:cxn ang="0">
                    <a:pos x="112" y="176"/>
                  </a:cxn>
                  <a:cxn ang="0">
                    <a:pos x="133" y="176"/>
                  </a:cxn>
                  <a:cxn ang="0">
                    <a:pos x="171" y="184"/>
                  </a:cxn>
                  <a:cxn ang="0">
                    <a:pos x="195" y="203"/>
                  </a:cxn>
                  <a:cxn ang="0">
                    <a:pos x="182" y="229"/>
                  </a:cxn>
                  <a:cxn ang="0">
                    <a:pos x="149" y="240"/>
                  </a:cxn>
                  <a:cxn ang="0">
                    <a:pos x="109" y="251"/>
                  </a:cxn>
                  <a:cxn ang="0">
                    <a:pos x="88" y="272"/>
                  </a:cxn>
                  <a:cxn ang="0">
                    <a:pos x="107" y="299"/>
                  </a:cxn>
                  <a:cxn ang="0">
                    <a:pos x="131" y="320"/>
                  </a:cxn>
                  <a:cxn ang="0">
                    <a:pos x="144" y="342"/>
                  </a:cxn>
                  <a:cxn ang="0">
                    <a:pos x="128" y="352"/>
                  </a:cxn>
                  <a:cxn ang="0">
                    <a:pos x="107" y="363"/>
                  </a:cxn>
                  <a:cxn ang="0">
                    <a:pos x="99" y="387"/>
                  </a:cxn>
                  <a:cxn ang="0">
                    <a:pos x="112" y="403"/>
                  </a:cxn>
                  <a:cxn ang="0">
                    <a:pos x="125" y="422"/>
                  </a:cxn>
                  <a:cxn ang="0">
                    <a:pos x="109" y="454"/>
                  </a:cxn>
                </a:cxnLst>
                <a:rect l="0" t="0" r="r" b="b"/>
                <a:pathLst>
                  <a:path w="195" h="470">
                    <a:moveTo>
                      <a:pt x="0" y="277"/>
                    </a:moveTo>
                    <a:lnTo>
                      <a:pt x="18" y="277"/>
                    </a:lnTo>
                    <a:lnTo>
                      <a:pt x="34" y="277"/>
                    </a:lnTo>
                    <a:lnTo>
                      <a:pt x="48" y="272"/>
                    </a:lnTo>
                    <a:lnTo>
                      <a:pt x="61" y="261"/>
                    </a:lnTo>
                    <a:lnTo>
                      <a:pt x="69" y="253"/>
                    </a:lnTo>
                    <a:lnTo>
                      <a:pt x="77" y="245"/>
                    </a:lnTo>
                    <a:lnTo>
                      <a:pt x="83" y="235"/>
                    </a:lnTo>
                    <a:lnTo>
                      <a:pt x="91" y="227"/>
                    </a:lnTo>
                    <a:lnTo>
                      <a:pt x="101" y="213"/>
                    </a:lnTo>
                    <a:lnTo>
                      <a:pt x="109" y="197"/>
                    </a:lnTo>
                    <a:lnTo>
                      <a:pt x="107" y="184"/>
                    </a:lnTo>
                    <a:lnTo>
                      <a:pt x="93" y="171"/>
                    </a:lnTo>
                    <a:lnTo>
                      <a:pt x="83" y="171"/>
                    </a:lnTo>
                    <a:lnTo>
                      <a:pt x="69" y="176"/>
                    </a:lnTo>
                    <a:lnTo>
                      <a:pt x="59" y="181"/>
                    </a:lnTo>
                    <a:lnTo>
                      <a:pt x="48" y="187"/>
                    </a:lnTo>
                    <a:lnTo>
                      <a:pt x="40" y="168"/>
                    </a:lnTo>
                    <a:lnTo>
                      <a:pt x="48" y="154"/>
                    </a:lnTo>
                    <a:lnTo>
                      <a:pt x="64" y="141"/>
                    </a:lnTo>
                    <a:lnTo>
                      <a:pt x="85" y="133"/>
                    </a:lnTo>
                    <a:lnTo>
                      <a:pt x="112" y="125"/>
                    </a:lnTo>
                    <a:lnTo>
                      <a:pt x="136" y="117"/>
                    </a:lnTo>
                    <a:lnTo>
                      <a:pt x="157" y="112"/>
                    </a:lnTo>
                    <a:lnTo>
                      <a:pt x="171" y="106"/>
                    </a:lnTo>
                    <a:lnTo>
                      <a:pt x="182" y="90"/>
                    </a:lnTo>
                    <a:lnTo>
                      <a:pt x="187" y="74"/>
                    </a:lnTo>
                    <a:lnTo>
                      <a:pt x="190" y="56"/>
                    </a:lnTo>
                    <a:lnTo>
                      <a:pt x="184" y="40"/>
                    </a:lnTo>
                    <a:lnTo>
                      <a:pt x="173" y="26"/>
                    </a:lnTo>
                    <a:lnTo>
                      <a:pt x="149" y="21"/>
                    </a:lnTo>
                    <a:lnTo>
                      <a:pt x="131" y="24"/>
                    </a:lnTo>
                    <a:lnTo>
                      <a:pt x="112" y="32"/>
                    </a:lnTo>
                    <a:lnTo>
                      <a:pt x="96" y="40"/>
                    </a:lnTo>
                    <a:lnTo>
                      <a:pt x="75" y="40"/>
                    </a:lnTo>
                    <a:lnTo>
                      <a:pt x="72" y="34"/>
                    </a:lnTo>
                    <a:lnTo>
                      <a:pt x="72" y="26"/>
                    </a:lnTo>
                    <a:lnTo>
                      <a:pt x="72" y="21"/>
                    </a:lnTo>
                    <a:lnTo>
                      <a:pt x="72" y="16"/>
                    </a:lnTo>
                    <a:lnTo>
                      <a:pt x="69" y="10"/>
                    </a:lnTo>
                    <a:lnTo>
                      <a:pt x="69" y="5"/>
                    </a:lnTo>
                    <a:lnTo>
                      <a:pt x="67" y="2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4" y="8"/>
                    </a:lnTo>
                    <a:lnTo>
                      <a:pt x="24" y="21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24" y="64"/>
                    </a:lnTo>
                    <a:lnTo>
                      <a:pt x="34" y="74"/>
                    </a:lnTo>
                    <a:lnTo>
                      <a:pt x="42" y="85"/>
                    </a:lnTo>
                    <a:lnTo>
                      <a:pt x="48" y="96"/>
                    </a:lnTo>
                    <a:lnTo>
                      <a:pt x="45" y="112"/>
                    </a:lnTo>
                    <a:lnTo>
                      <a:pt x="42" y="117"/>
                    </a:lnTo>
                    <a:lnTo>
                      <a:pt x="37" y="122"/>
                    </a:lnTo>
                    <a:lnTo>
                      <a:pt x="32" y="128"/>
                    </a:lnTo>
                    <a:lnTo>
                      <a:pt x="29" y="133"/>
                    </a:lnTo>
                    <a:lnTo>
                      <a:pt x="26" y="141"/>
                    </a:lnTo>
                    <a:lnTo>
                      <a:pt x="26" y="152"/>
                    </a:lnTo>
                    <a:lnTo>
                      <a:pt x="26" y="163"/>
                    </a:lnTo>
                    <a:lnTo>
                      <a:pt x="26" y="171"/>
                    </a:lnTo>
                    <a:lnTo>
                      <a:pt x="29" y="189"/>
                    </a:lnTo>
                    <a:lnTo>
                      <a:pt x="34" y="205"/>
                    </a:lnTo>
                    <a:lnTo>
                      <a:pt x="50" y="213"/>
                    </a:lnTo>
                    <a:lnTo>
                      <a:pt x="72" y="213"/>
                    </a:lnTo>
                    <a:lnTo>
                      <a:pt x="77" y="213"/>
                    </a:lnTo>
                    <a:lnTo>
                      <a:pt x="83" y="211"/>
                    </a:lnTo>
                    <a:lnTo>
                      <a:pt x="85" y="211"/>
                    </a:lnTo>
                    <a:lnTo>
                      <a:pt x="88" y="208"/>
                    </a:lnTo>
                    <a:lnTo>
                      <a:pt x="88" y="205"/>
                    </a:lnTo>
                    <a:lnTo>
                      <a:pt x="93" y="200"/>
                    </a:lnTo>
                    <a:lnTo>
                      <a:pt x="96" y="195"/>
                    </a:lnTo>
                    <a:lnTo>
                      <a:pt x="101" y="189"/>
                    </a:lnTo>
                    <a:lnTo>
                      <a:pt x="104" y="187"/>
                    </a:lnTo>
                    <a:lnTo>
                      <a:pt x="104" y="181"/>
                    </a:lnTo>
                    <a:lnTo>
                      <a:pt x="107" y="179"/>
                    </a:lnTo>
                    <a:lnTo>
                      <a:pt x="112" y="176"/>
                    </a:lnTo>
                    <a:lnTo>
                      <a:pt x="117" y="176"/>
                    </a:lnTo>
                    <a:lnTo>
                      <a:pt x="133" y="176"/>
                    </a:lnTo>
                    <a:lnTo>
                      <a:pt x="152" y="179"/>
                    </a:lnTo>
                    <a:lnTo>
                      <a:pt x="171" y="184"/>
                    </a:lnTo>
                    <a:lnTo>
                      <a:pt x="187" y="192"/>
                    </a:lnTo>
                    <a:lnTo>
                      <a:pt x="195" y="203"/>
                    </a:lnTo>
                    <a:lnTo>
                      <a:pt x="195" y="216"/>
                    </a:lnTo>
                    <a:lnTo>
                      <a:pt x="182" y="229"/>
                    </a:lnTo>
                    <a:lnTo>
                      <a:pt x="168" y="235"/>
                    </a:lnTo>
                    <a:lnTo>
                      <a:pt x="149" y="240"/>
                    </a:lnTo>
                    <a:lnTo>
                      <a:pt x="128" y="243"/>
                    </a:lnTo>
                    <a:lnTo>
                      <a:pt x="109" y="251"/>
                    </a:lnTo>
                    <a:lnTo>
                      <a:pt x="96" y="259"/>
                    </a:lnTo>
                    <a:lnTo>
                      <a:pt x="88" y="272"/>
                    </a:lnTo>
                    <a:lnTo>
                      <a:pt x="93" y="288"/>
                    </a:lnTo>
                    <a:lnTo>
                      <a:pt x="107" y="299"/>
                    </a:lnTo>
                    <a:lnTo>
                      <a:pt x="120" y="309"/>
                    </a:lnTo>
                    <a:lnTo>
                      <a:pt x="131" y="320"/>
                    </a:lnTo>
                    <a:lnTo>
                      <a:pt x="141" y="334"/>
                    </a:lnTo>
                    <a:lnTo>
                      <a:pt x="144" y="342"/>
                    </a:lnTo>
                    <a:lnTo>
                      <a:pt x="139" y="350"/>
                    </a:lnTo>
                    <a:lnTo>
                      <a:pt x="128" y="352"/>
                    </a:lnTo>
                    <a:lnTo>
                      <a:pt x="117" y="355"/>
                    </a:lnTo>
                    <a:lnTo>
                      <a:pt x="107" y="363"/>
                    </a:lnTo>
                    <a:lnTo>
                      <a:pt x="99" y="371"/>
                    </a:lnTo>
                    <a:lnTo>
                      <a:pt x="99" y="387"/>
                    </a:lnTo>
                    <a:lnTo>
                      <a:pt x="101" y="395"/>
                    </a:lnTo>
                    <a:lnTo>
                      <a:pt x="112" y="403"/>
                    </a:lnTo>
                    <a:lnTo>
                      <a:pt x="120" y="411"/>
                    </a:lnTo>
                    <a:lnTo>
                      <a:pt x="125" y="422"/>
                    </a:lnTo>
                    <a:lnTo>
                      <a:pt x="123" y="438"/>
                    </a:lnTo>
                    <a:lnTo>
                      <a:pt x="109" y="454"/>
                    </a:lnTo>
                    <a:lnTo>
                      <a:pt x="101" y="470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7" name="Freeform 54"/>
              <p:cNvSpPr>
                <a:spLocks/>
              </p:cNvSpPr>
              <p:nvPr/>
            </p:nvSpPr>
            <p:spPr bwMode="auto">
              <a:xfrm>
                <a:off x="2047" y="1298"/>
                <a:ext cx="190" cy="184"/>
              </a:xfrm>
              <a:custGeom>
                <a:avLst/>
                <a:gdLst/>
                <a:ahLst/>
                <a:cxnLst>
                  <a:cxn ang="0">
                    <a:pos x="16" y="160"/>
                  </a:cxn>
                  <a:cxn ang="0">
                    <a:pos x="16" y="126"/>
                  </a:cxn>
                  <a:cxn ang="0">
                    <a:pos x="3" y="94"/>
                  </a:cxn>
                  <a:cxn ang="0">
                    <a:pos x="0" y="72"/>
                  </a:cxn>
                  <a:cxn ang="0">
                    <a:pos x="6" y="62"/>
                  </a:cxn>
                  <a:cxn ang="0">
                    <a:pos x="19" y="62"/>
                  </a:cxn>
                  <a:cxn ang="0">
                    <a:pos x="38" y="75"/>
                  </a:cxn>
                  <a:cxn ang="0">
                    <a:pos x="49" y="86"/>
                  </a:cxn>
                  <a:cxn ang="0">
                    <a:pos x="59" y="102"/>
                  </a:cxn>
                  <a:cxn ang="0">
                    <a:pos x="65" y="115"/>
                  </a:cxn>
                  <a:cxn ang="0">
                    <a:pos x="59" y="126"/>
                  </a:cxn>
                  <a:cxn ang="0">
                    <a:pos x="51" y="134"/>
                  </a:cxn>
                  <a:cxn ang="0">
                    <a:pos x="46" y="139"/>
                  </a:cxn>
                  <a:cxn ang="0">
                    <a:pos x="62" y="158"/>
                  </a:cxn>
                  <a:cxn ang="0">
                    <a:pos x="97" y="155"/>
                  </a:cxn>
                  <a:cxn ang="0">
                    <a:pos x="123" y="147"/>
                  </a:cxn>
                  <a:cxn ang="0">
                    <a:pos x="145" y="120"/>
                  </a:cxn>
                  <a:cxn ang="0">
                    <a:pos x="134" y="91"/>
                  </a:cxn>
                  <a:cxn ang="0">
                    <a:pos x="126" y="88"/>
                  </a:cxn>
                  <a:cxn ang="0">
                    <a:pos x="123" y="96"/>
                  </a:cxn>
                  <a:cxn ang="0">
                    <a:pos x="123" y="107"/>
                  </a:cxn>
                  <a:cxn ang="0">
                    <a:pos x="131" y="123"/>
                  </a:cxn>
                  <a:cxn ang="0">
                    <a:pos x="161" y="128"/>
                  </a:cxn>
                  <a:cxn ang="0">
                    <a:pos x="182" y="110"/>
                  </a:cxn>
                  <a:cxn ang="0">
                    <a:pos x="188" y="102"/>
                  </a:cxn>
                  <a:cxn ang="0">
                    <a:pos x="190" y="91"/>
                  </a:cxn>
                  <a:cxn ang="0">
                    <a:pos x="185" y="75"/>
                  </a:cxn>
                  <a:cxn ang="0">
                    <a:pos x="174" y="56"/>
                  </a:cxn>
                  <a:cxn ang="0">
                    <a:pos x="172" y="40"/>
                  </a:cxn>
                  <a:cxn ang="0">
                    <a:pos x="172" y="24"/>
                  </a:cxn>
                  <a:cxn ang="0">
                    <a:pos x="169" y="11"/>
                  </a:cxn>
                  <a:cxn ang="0">
                    <a:pos x="150" y="0"/>
                  </a:cxn>
                  <a:cxn ang="0">
                    <a:pos x="126" y="19"/>
                  </a:cxn>
                  <a:cxn ang="0">
                    <a:pos x="115" y="48"/>
                  </a:cxn>
                  <a:cxn ang="0">
                    <a:pos x="123" y="99"/>
                  </a:cxn>
                  <a:cxn ang="0">
                    <a:pos x="139" y="144"/>
                  </a:cxn>
                  <a:cxn ang="0">
                    <a:pos x="131" y="150"/>
                  </a:cxn>
                  <a:cxn ang="0">
                    <a:pos x="131" y="171"/>
                  </a:cxn>
                </a:cxnLst>
                <a:rect l="0" t="0" r="r" b="b"/>
                <a:pathLst>
                  <a:path w="190" h="184">
                    <a:moveTo>
                      <a:pt x="16" y="184"/>
                    </a:moveTo>
                    <a:lnTo>
                      <a:pt x="16" y="160"/>
                    </a:lnTo>
                    <a:lnTo>
                      <a:pt x="16" y="142"/>
                    </a:lnTo>
                    <a:lnTo>
                      <a:pt x="16" y="126"/>
                    </a:lnTo>
                    <a:lnTo>
                      <a:pt x="8" y="104"/>
                    </a:lnTo>
                    <a:lnTo>
                      <a:pt x="3" y="94"/>
                    </a:lnTo>
                    <a:lnTo>
                      <a:pt x="0" y="83"/>
                    </a:lnTo>
                    <a:lnTo>
                      <a:pt x="0" y="72"/>
                    </a:lnTo>
                    <a:lnTo>
                      <a:pt x="3" y="67"/>
                    </a:lnTo>
                    <a:lnTo>
                      <a:pt x="6" y="62"/>
                    </a:lnTo>
                    <a:lnTo>
                      <a:pt x="11" y="59"/>
                    </a:lnTo>
                    <a:lnTo>
                      <a:pt x="19" y="62"/>
                    </a:lnTo>
                    <a:lnTo>
                      <a:pt x="27" y="67"/>
                    </a:lnTo>
                    <a:lnTo>
                      <a:pt x="38" y="75"/>
                    </a:lnTo>
                    <a:lnTo>
                      <a:pt x="43" y="80"/>
                    </a:lnTo>
                    <a:lnTo>
                      <a:pt x="49" y="86"/>
                    </a:lnTo>
                    <a:lnTo>
                      <a:pt x="54" y="94"/>
                    </a:lnTo>
                    <a:lnTo>
                      <a:pt x="59" y="102"/>
                    </a:lnTo>
                    <a:lnTo>
                      <a:pt x="65" y="107"/>
                    </a:lnTo>
                    <a:lnTo>
                      <a:pt x="65" y="115"/>
                    </a:lnTo>
                    <a:lnTo>
                      <a:pt x="62" y="120"/>
                    </a:lnTo>
                    <a:lnTo>
                      <a:pt x="59" y="126"/>
                    </a:lnTo>
                    <a:lnTo>
                      <a:pt x="57" y="128"/>
                    </a:lnTo>
                    <a:lnTo>
                      <a:pt x="51" y="134"/>
                    </a:lnTo>
                    <a:lnTo>
                      <a:pt x="49" y="136"/>
                    </a:lnTo>
                    <a:lnTo>
                      <a:pt x="46" y="139"/>
                    </a:lnTo>
                    <a:lnTo>
                      <a:pt x="51" y="152"/>
                    </a:lnTo>
                    <a:lnTo>
                      <a:pt x="62" y="158"/>
                    </a:lnTo>
                    <a:lnTo>
                      <a:pt x="78" y="158"/>
                    </a:lnTo>
                    <a:lnTo>
                      <a:pt x="97" y="155"/>
                    </a:lnTo>
                    <a:lnTo>
                      <a:pt x="107" y="152"/>
                    </a:lnTo>
                    <a:lnTo>
                      <a:pt x="123" y="147"/>
                    </a:lnTo>
                    <a:lnTo>
                      <a:pt x="137" y="136"/>
                    </a:lnTo>
                    <a:lnTo>
                      <a:pt x="145" y="120"/>
                    </a:lnTo>
                    <a:lnTo>
                      <a:pt x="139" y="99"/>
                    </a:lnTo>
                    <a:lnTo>
                      <a:pt x="134" y="91"/>
                    </a:lnTo>
                    <a:lnTo>
                      <a:pt x="131" y="88"/>
                    </a:lnTo>
                    <a:lnTo>
                      <a:pt x="126" y="88"/>
                    </a:lnTo>
                    <a:lnTo>
                      <a:pt x="123" y="91"/>
                    </a:lnTo>
                    <a:lnTo>
                      <a:pt x="123" y="96"/>
                    </a:lnTo>
                    <a:lnTo>
                      <a:pt x="121" y="102"/>
                    </a:lnTo>
                    <a:lnTo>
                      <a:pt x="123" y="107"/>
                    </a:lnTo>
                    <a:lnTo>
                      <a:pt x="126" y="115"/>
                    </a:lnTo>
                    <a:lnTo>
                      <a:pt x="131" y="123"/>
                    </a:lnTo>
                    <a:lnTo>
                      <a:pt x="148" y="131"/>
                    </a:lnTo>
                    <a:lnTo>
                      <a:pt x="161" y="128"/>
                    </a:lnTo>
                    <a:lnTo>
                      <a:pt x="177" y="115"/>
                    </a:lnTo>
                    <a:lnTo>
                      <a:pt x="182" y="110"/>
                    </a:lnTo>
                    <a:lnTo>
                      <a:pt x="188" y="104"/>
                    </a:lnTo>
                    <a:lnTo>
                      <a:pt x="188" y="102"/>
                    </a:lnTo>
                    <a:lnTo>
                      <a:pt x="190" y="96"/>
                    </a:lnTo>
                    <a:lnTo>
                      <a:pt x="190" y="91"/>
                    </a:lnTo>
                    <a:lnTo>
                      <a:pt x="188" y="83"/>
                    </a:lnTo>
                    <a:lnTo>
                      <a:pt x="185" y="75"/>
                    </a:lnTo>
                    <a:lnTo>
                      <a:pt x="180" y="64"/>
                    </a:lnTo>
                    <a:lnTo>
                      <a:pt x="174" y="56"/>
                    </a:lnTo>
                    <a:lnTo>
                      <a:pt x="172" y="45"/>
                    </a:lnTo>
                    <a:lnTo>
                      <a:pt x="172" y="40"/>
                    </a:lnTo>
                    <a:lnTo>
                      <a:pt x="172" y="32"/>
                    </a:lnTo>
                    <a:lnTo>
                      <a:pt x="172" y="24"/>
                    </a:lnTo>
                    <a:lnTo>
                      <a:pt x="172" y="19"/>
                    </a:lnTo>
                    <a:lnTo>
                      <a:pt x="169" y="11"/>
                    </a:lnTo>
                    <a:lnTo>
                      <a:pt x="166" y="8"/>
                    </a:lnTo>
                    <a:lnTo>
                      <a:pt x="150" y="0"/>
                    </a:lnTo>
                    <a:lnTo>
                      <a:pt x="137" y="5"/>
                    </a:lnTo>
                    <a:lnTo>
                      <a:pt x="126" y="19"/>
                    </a:lnTo>
                    <a:lnTo>
                      <a:pt x="118" y="32"/>
                    </a:lnTo>
                    <a:lnTo>
                      <a:pt x="115" y="48"/>
                    </a:lnTo>
                    <a:lnTo>
                      <a:pt x="118" y="75"/>
                    </a:lnTo>
                    <a:lnTo>
                      <a:pt x="123" y="99"/>
                    </a:lnTo>
                    <a:lnTo>
                      <a:pt x="131" y="120"/>
                    </a:lnTo>
                    <a:lnTo>
                      <a:pt x="139" y="144"/>
                    </a:lnTo>
                    <a:lnTo>
                      <a:pt x="134" y="147"/>
                    </a:lnTo>
                    <a:lnTo>
                      <a:pt x="131" y="150"/>
                    </a:lnTo>
                    <a:lnTo>
                      <a:pt x="131" y="160"/>
                    </a:lnTo>
                    <a:lnTo>
                      <a:pt x="131" y="171"/>
                    </a:lnTo>
                    <a:lnTo>
                      <a:pt x="129" y="182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8" name="Freeform 55"/>
              <p:cNvSpPr>
                <a:spLocks/>
              </p:cNvSpPr>
              <p:nvPr/>
            </p:nvSpPr>
            <p:spPr bwMode="auto">
              <a:xfrm>
                <a:off x="2106" y="670"/>
                <a:ext cx="137" cy="139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34" y="11"/>
                  </a:cxn>
                  <a:cxn ang="0">
                    <a:pos x="131" y="19"/>
                  </a:cxn>
                  <a:cxn ang="0">
                    <a:pos x="131" y="24"/>
                  </a:cxn>
                  <a:cxn ang="0">
                    <a:pos x="129" y="30"/>
                  </a:cxn>
                  <a:cxn ang="0">
                    <a:pos x="126" y="32"/>
                  </a:cxn>
                  <a:cxn ang="0">
                    <a:pos x="118" y="35"/>
                  </a:cxn>
                  <a:cxn ang="0">
                    <a:pos x="110" y="38"/>
                  </a:cxn>
                  <a:cxn ang="0">
                    <a:pos x="97" y="38"/>
                  </a:cxn>
                  <a:cxn ang="0">
                    <a:pos x="80" y="38"/>
                  </a:cxn>
                  <a:cxn ang="0">
                    <a:pos x="62" y="35"/>
                  </a:cxn>
                  <a:cxn ang="0">
                    <a:pos x="43" y="32"/>
                  </a:cxn>
                  <a:cxn ang="0">
                    <a:pos x="27" y="35"/>
                  </a:cxn>
                  <a:cxn ang="0">
                    <a:pos x="14" y="38"/>
                  </a:cxn>
                  <a:cxn ang="0">
                    <a:pos x="3" y="48"/>
                  </a:cxn>
                  <a:cxn ang="0">
                    <a:pos x="0" y="67"/>
                  </a:cxn>
                  <a:cxn ang="0">
                    <a:pos x="3" y="88"/>
                  </a:cxn>
                  <a:cxn ang="0">
                    <a:pos x="11" y="99"/>
                  </a:cxn>
                  <a:cxn ang="0">
                    <a:pos x="22" y="102"/>
                  </a:cxn>
                  <a:cxn ang="0">
                    <a:pos x="35" y="99"/>
                  </a:cxn>
                  <a:cxn ang="0">
                    <a:pos x="54" y="94"/>
                  </a:cxn>
                  <a:cxn ang="0">
                    <a:pos x="70" y="88"/>
                  </a:cxn>
                  <a:cxn ang="0">
                    <a:pos x="86" y="86"/>
                  </a:cxn>
                  <a:cxn ang="0">
                    <a:pos x="99" y="88"/>
                  </a:cxn>
                  <a:cxn ang="0">
                    <a:pos x="110" y="96"/>
                  </a:cxn>
                  <a:cxn ang="0">
                    <a:pos x="115" y="112"/>
                  </a:cxn>
                  <a:cxn ang="0">
                    <a:pos x="110" y="126"/>
                  </a:cxn>
                  <a:cxn ang="0">
                    <a:pos x="94" y="136"/>
                  </a:cxn>
                  <a:cxn ang="0">
                    <a:pos x="78" y="139"/>
                  </a:cxn>
                  <a:cxn ang="0">
                    <a:pos x="56" y="136"/>
                  </a:cxn>
                  <a:cxn ang="0">
                    <a:pos x="40" y="128"/>
                  </a:cxn>
                  <a:cxn ang="0">
                    <a:pos x="32" y="112"/>
                  </a:cxn>
                  <a:cxn ang="0">
                    <a:pos x="30" y="86"/>
                  </a:cxn>
                  <a:cxn ang="0">
                    <a:pos x="30" y="59"/>
                  </a:cxn>
                  <a:cxn ang="0">
                    <a:pos x="30" y="32"/>
                  </a:cxn>
                  <a:cxn ang="0">
                    <a:pos x="22" y="6"/>
                  </a:cxn>
                </a:cxnLst>
                <a:rect l="0" t="0" r="r" b="b"/>
                <a:pathLst>
                  <a:path w="137" h="139">
                    <a:moveTo>
                      <a:pt x="137" y="0"/>
                    </a:moveTo>
                    <a:lnTo>
                      <a:pt x="134" y="11"/>
                    </a:lnTo>
                    <a:lnTo>
                      <a:pt x="131" y="19"/>
                    </a:lnTo>
                    <a:lnTo>
                      <a:pt x="131" y="24"/>
                    </a:lnTo>
                    <a:lnTo>
                      <a:pt x="129" y="30"/>
                    </a:lnTo>
                    <a:lnTo>
                      <a:pt x="126" y="32"/>
                    </a:lnTo>
                    <a:lnTo>
                      <a:pt x="118" y="35"/>
                    </a:lnTo>
                    <a:lnTo>
                      <a:pt x="110" y="38"/>
                    </a:lnTo>
                    <a:lnTo>
                      <a:pt x="97" y="38"/>
                    </a:lnTo>
                    <a:lnTo>
                      <a:pt x="80" y="38"/>
                    </a:lnTo>
                    <a:lnTo>
                      <a:pt x="62" y="35"/>
                    </a:lnTo>
                    <a:lnTo>
                      <a:pt x="43" y="32"/>
                    </a:lnTo>
                    <a:lnTo>
                      <a:pt x="27" y="35"/>
                    </a:lnTo>
                    <a:lnTo>
                      <a:pt x="14" y="38"/>
                    </a:lnTo>
                    <a:lnTo>
                      <a:pt x="3" y="48"/>
                    </a:lnTo>
                    <a:lnTo>
                      <a:pt x="0" y="67"/>
                    </a:lnTo>
                    <a:lnTo>
                      <a:pt x="3" y="88"/>
                    </a:lnTo>
                    <a:lnTo>
                      <a:pt x="11" y="99"/>
                    </a:lnTo>
                    <a:lnTo>
                      <a:pt x="22" y="102"/>
                    </a:lnTo>
                    <a:lnTo>
                      <a:pt x="35" y="99"/>
                    </a:lnTo>
                    <a:lnTo>
                      <a:pt x="54" y="94"/>
                    </a:lnTo>
                    <a:lnTo>
                      <a:pt x="70" y="88"/>
                    </a:lnTo>
                    <a:lnTo>
                      <a:pt x="86" y="86"/>
                    </a:lnTo>
                    <a:lnTo>
                      <a:pt x="99" y="88"/>
                    </a:lnTo>
                    <a:lnTo>
                      <a:pt x="110" y="96"/>
                    </a:lnTo>
                    <a:lnTo>
                      <a:pt x="115" y="112"/>
                    </a:lnTo>
                    <a:lnTo>
                      <a:pt x="110" y="126"/>
                    </a:lnTo>
                    <a:lnTo>
                      <a:pt x="94" y="136"/>
                    </a:lnTo>
                    <a:lnTo>
                      <a:pt x="78" y="139"/>
                    </a:lnTo>
                    <a:lnTo>
                      <a:pt x="56" y="136"/>
                    </a:lnTo>
                    <a:lnTo>
                      <a:pt x="40" y="128"/>
                    </a:lnTo>
                    <a:lnTo>
                      <a:pt x="32" y="112"/>
                    </a:lnTo>
                    <a:lnTo>
                      <a:pt x="30" y="86"/>
                    </a:lnTo>
                    <a:lnTo>
                      <a:pt x="30" y="59"/>
                    </a:lnTo>
                    <a:lnTo>
                      <a:pt x="30" y="32"/>
                    </a:lnTo>
                    <a:lnTo>
                      <a:pt x="22" y="6"/>
                    </a:lnTo>
                  </a:path>
                </a:pathLst>
              </a:custGeom>
              <a:noFill/>
              <a:ln w="17463">
                <a:solidFill>
                  <a:srgbClr val="17AE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9" name="Line 56"/>
              <p:cNvSpPr>
                <a:spLocks noChangeShapeType="1"/>
              </p:cNvSpPr>
              <p:nvPr/>
            </p:nvSpPr>
            <p:spPr bwMode="auto">
              <a:xfrm>
                <a:off x="951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0" name="Line 57"/>
              <p:cNvSpPr>
                <a:spLocks noChangeShapeType="1"/>
              </p:cNvSpPr>
              <p:nvPr/>
            </p:nvSpPr>
            <p:spPr bwMode="auto">
              <a:xfrm>
                <a:off x="1045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1" name="Line 58"/>
              <p:cNvSpPr>
                <a:spLocks noChangeShapeType="1"/>
              </p:cNvSpPr>
              <p:nvPr/>
            </p:nvSpPr>
            <p:spPr bwMode="auto">
              <a:xfrm>
                <a:off x="1136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" name="Line 59"/>
              <p:cNvSpPr>
                <a:spLocks noChangeShapeType="1"/>
              </p:cNvSpPr>
              <p:nvPr/>
            </p:nvSpPr>
            <p:spPr bwMode="auto">
              <a:xfrm>
                <a:off x="1229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" name="Line 60"/>
              <p:cNvSpPr>
                <a:spLocks noChangeShapeType="1"/>
              </p:cNvSpPr>
              <p:nvPr/>
            </p:nvSpPr>
            <p:spPr bwMode="auto">
              <a:xfrm>
                <a:off x="1320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" name="Line 61"/>
              <p:cNvSpPr>
                <a:spLocks noChangeShapeType="1"/>
              </p:cNvSpPr>
              <p:nvPr/>
            </p:nvSpPr>
            <p:spPr bwMode="auto">
              <a:xfrm>
                <a:off x="1414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" name="Line 62"/>
              <p:cNvSpPr>
                <a:spLocks noChangeShapeType="1"/>
              </p:cNvSpPr>
              <p:nvPr/>
            </p:nvSpPr>
            <p:spPr bwMode="auto">
              <a:xfrm>
                <a:off x="1505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" name="Line 63"/>
              <p:cNvSpPr>
                <a:spLocks noChangeShapeType="1"/>
              </p:cNvSpPr>
              <p:nvPr/>
            </p:nvSpPr>
            <p:spPr bwMode="auto">
              <a:xfrm>
                <a:off x="1598" y="665"/>
                <a:ext cx="0" cy="820"/>
              </a:xfrm>
              <a:prstGeom prst="line">
                <a:avLst/>
              </a:prstGeom>
              <a:noFill/>
              <a:ln w="17463">
                <a:solidFill>
                  <a:srgbClr val="17AE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" name="Freeform 64"/>
              <p:cNvSpPr>
                <a:spLocks/>
              </p:cNvSpPr>
              <p:nvPr/>
            </p:nvSpPr>
            <p:spPr bwMode="auto">
              <a:xfrm>
                <a:off x="1152" y="598"/>
                <a:ext cx="24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243" y="0"/>
                  </a:cxn>
                </a:cxnLst>
                <a:rect l="0" t="0" r="r" b="b"/>
                <a:pathLst>
                  <a:path w="243">
                    <a:moveTo>
                      <a:pt x="0" y="0"/>
                    </a:moveTo>
                    <a:lnTo>
                      <a:pt x="123" y="0"/>
                    </a:lnTo>
                    <a:lnTo>
                      <a:pt x="243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" name="Freeform 65"/>
              <p:cNvSpPr>
                <a:spLocks/>
              </p:cNvSpPr>
              <p:nvPr/>
            </p:nvSpPr>
            <p:spPr bwMode="auto">
              <a:xfrm>
                <a:off x="673" y="598"/>
                <a:ext cx="40" cy="134"/>
              </a:xfrm>
              <a:custGeom>
                <a:avLst/>
                <a:gdLst/>
                <a:ahLst/>
                <a:cxnLst>
                  <a:cxn ang="0">
                    <a:pos x="40" y="131"/>
                  </a:cxn>
                  <a:cxn ang="0">
                    <a:pos x="40" y="134"/>
                  </a:cxn>
                  <a:cxn ang="0">
                    <a:pos x="32" y="128"/>
                  </a:cxn>
                  <a:cxn ang="0">
                    <a:pos x="21" y="123"/>
                  </a:cxn>
                  <a:cxn ang="0">
                    <a:pos x="13" y="110"/>
                  </a:cxn>
                  <a:cxn ang="0">
                    <a:pos x="5" y="96"/>
                  </a:cxn>
                  <a:cxn ang="0">
                    <a:pos x="3" y="83"/>
                  </a:cxn>
                  <a:cxn ang="0">
                    <a:pos x="0" y="67"/>
                  </a:cxn>
                  <a:cxn ang="0">
                    <a:pos x="3" y="54"/>
                  </a:cxn>
                  <a:cxn ang="0">
                    <a:pos x="5" y="37"/>
                  </a:cxn>
                  <a:cxn ang="0">
                    <a:pos x="11" y="27"/>
                  </a:cxn>
                  <a:cxn ang="0">
                    <a:pos x="19" y="13"/>
                  </a:cxn>
                  <a:cxn ang="0">
                    <a:pos x="29" y="5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2" y="8"/>
                  </a:cxn>
                  <a:cxn ang="0">
                    <a:pos x="27" y="16"/>
                  </a:cxn>
                  <a:cxn ang="0">
                    <a:pos x="21" y="27"/>
                  </a:cxn>
                  <a:cxn ang="0">
                    <a:pos x="19" y="37"/>
                  </a:cxn>
                  <a:cxn ang="0">
                    <a:pos x="16" y="51"/>
                  </a:cxn>
                  <a:cxn ang="0">
                    <a:pos x="13" y="64"/>
                  </a:cxn>
                  <a:cxn ang="0">
                    <a:pos x="16" y="80"/>
                  </a:cxn>
                  <a:cxn ang="0">
                    <a:pos x="16" y="94"/>
                  </a:cxn>
                  <a:cxn ang="0">
                    <a:pos x="19" y="102"/>
                  </a:cxn>
                  <a:cxn ang="0">
                    <a:pos x="21" y="110"/>
                  </a:cxn>
                  <a:cxn ang="0">
                    <a:pos x="24" y="115"/>
                  </a:cxn>
                  <a:cxn ang="0">
                    <a:pos x="29" y="120"/>
                  </a:cxn>
                  <a:cxn ang="0">
                    <a:pos x="35" y="126"/>
                  </a:cxn>
                  <a:cxn ang="0">
                    <a:pos x="40" y="131"/>
                  </a:cxn>
                </a:cxnLst>
                <a:rect l="0" t="0" r="r" b="b"/>
                <a:pathLst>
                  <a:path w="40" h="134">
                    <a:moveTo>
                      <a:pt x="40" y="131"/>
                    </a:moveTo>
                    <a:lnTo>
                      <a:pt x="40" y="134"/>
                    </a:lnTo>
                    <a:lnTo>
                      <a:pt x="32" y="128"/>
                    </a:lnTo>
                    <a:lnTo>
                      <a:pt x="21" y="123"/>
                    </a:lnTo>
                    <a:lnTo>
                      <a:pt x="13" y="110"/>
                    </a:lnTo>
                    <a:lnTo>
                      <a:pt x="5" y="96"/>
                    </a:lnTo>
                    <a:lnTo>
                      <a:pt x="3" y="83"/>
                    </a:lnTo>
                    <a:lnTo>
                      <a:pt x="0" y="67"/>
                    </a:lnTo>
                    <a:lnTo>
                      <a:pt x="3" y="54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9" y="13"/>
                    </a:lnTo>
                    <a:lnTo>
                      <a:pt x="29" y="5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2" y="8"/>
                    </a:lnTo>
                    <a:lnTo>
                      <a:pt x="27" y="16"/>
                    </a:lnTo>
                    <a:lnTo>
                      <a:pt x="21" y="27"/>
                    </a:lnTo>
                    <a:lnTo>
                      <a:pt x="19" y="37"/>
                    </a:lnTo>
                    <a:lnTo>
                      <a:pt x="16" y="51"/>
                    </a:lnTo>
                    <a:lnTo>
                      <a:pt x="13" y="64"/>
                    </a:lnTo>
                    <a:lnTo>
                      <a:pt x="16" y="80"/>
                    </a:lnTo>
                    <a:lnTo>
                      <a:pt x="16" y="94"/>
                    </a:lnTo>
                    <a:lnTo>
                      <a:pt x="19" y="102"/>
                    </a:lnTo>
                    <a:lnTo>
                      <a:pt x="21" y="110"/>
                    </a:lnTo>
                    <a:lnTo>
                      <a:pt x="24" y="115"/>
                    </a:lnTo>
                    <a:lnTo>
                      <a:pt x="29" y="120"/>
                    </a:lnTo>
                    <a:lnTo>
                      <a:pt x="35" y="126"/>
                    </a:lnTo>
                    <a:lnTo>
                      <a:pt x="4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" name="Freeform 66"/>
              <p:cNvSpPr>
                <a:spLocks noEditPoints="1"/>
              </p:cNvSpPr>
              <p:nvPr/>
            </p:nvSpPr>
            <p:spPr bwMode="auto">
              <a:xfrm>
                <a:off x="724" y="633"/>
                <a:ext cx="59" cy="69"/>
              </a:xfrm>
              <a:custGeom>
                <a:avLst/>
                <a:gdLst/>
                <a:ahLst/>
                <a:cxnLst>
                  <a:cxn ang="0">
                    <a:pos x="29" y="64"/>
                  </a:cxn>
                  <a:cxn ang="0">
                    <a:pos x="24" y="67"/>
                  </a:cxn>
                  <a:cxn ang="0">
                    <a:pos x="13" y="69"/>
                  </a:cxn>
                  <a:cxn ang="0">
                    <a:pos x="3" y="64"/>
                  </a:cxn>
                  <a:cxn ang="0">
                    <a:pos x="0" y="53"/>
                  </a:cxn>
                  <a:cxn ang="0">
                    <a:pos x="0" y="43"/>
                  </a:cxn>
                  <a:cxn ang="0">
                    <a:pos x="11" y="35"/>
                  </a:cxn>
                  <a:cxn ang="0">
                    <a:pos x="27" y="27"/>
                  </a:cxn>
                  <a:cxn ang="0">
                    <a:pos x="35" y="21"/>
                  </a:cxn>
                  <a:cxn ang="0">
                    <a:pos x="32" y="8"/>
                  </a:cxn>
                  <a:cxn ang="0">
                    <a:pos x="24" y="2"/>
                  </a:cxn>
                  <a:cxn ang="0">
                    <a:pos x="16" y="5"/>
                  </a:cxn>
                  <a:cxn ang="0">
                    <a:pos x="13" y="10"/>
                  </a:cxn>
                  <a:cxn ang="0">
                    <a:pos x="13" y="19"/>
                  </a:cxn>
                  <a:cxn ang="0">
                    <a:pos x="11" y="21"/>
                  </a:cxn>
                  <a:cxn ang="0">
                    <a:pos x="5" y="21"/>
                  </a:cxn>
                  <a:cxn ang="0">
                    <a:pos x="3" y="19"/>
                  </a:cxn>
                  <a:cxn ang="0">
                    <a:pos x="3" y="10"/>
                  </a:cxn>
                  <a:cxn ang="0">
                    <a:pos x="16" y="0"/>
                  </a:cxn>
                  <a:cxn ang="0">
                    <a:pos x="35" y="0"/>
                  </a:cxn>
                  <a:cxn ang="0">
                    <a:pos x="45" y="5"/>
                  </a:cxn>
                  <a:cxn ang="0">
                    <a:pos x="48" y="13"/>
                  </a:cxn>
                  <a:cxn ang="0">
                    <a:pos x="48" y="45"/>
                  </a:cxn>
                  <a:cxn ang="0">
                    <a:pos x="48" y="56"/>
                  </a:cxn>
                  <a:cxn ang="0">
                    <a:pos x="51" y="59"/>
                  </a:cxn>
                  <a:cxn ang="0">
                    <a:pos x="51" y="61"/>
                  </a:cxn>
                  <a:cxn ang="0">
                    <a:pos x="53" y="59"/>
                  </a:cxn>
                  <a:cxn ang="0">
                    <a:pos x="59" y="53"/>
                  </a:cxn>
                  <a:cxn ang="0">
                    <a:pos x="53" y="64"/>
                  </a:cxn>
                  <a:cxn ang="0">
                    <a:pos x="43" y="69"/>
                  </a:cxn>
                  <a:cxn ang="0">
                    <a:pos x="37" y="67"/>
                  </a:cxn>
                  <a:cxn ang="0">
                    <a:pos x="35" y="59"/>
                  </a:cxn>
                  <a:cxn ang="0">
                    <a:pos x="35" y="29"/>
                  </a:cxn>
                  <a:cxn ang="0">
                    <a:pos x="21" y="35"/>
                  </a:cxn>
                  <a:cxn ang="0">
                    <a:pos x="13" y="40"/>
                  </a:cxn>
                  <a:cxn ang="0">
                    <a:pos x="11" y="48"/>
                  </a:cxn>
                  <a:cxn ang="0">
                    <a:pos x="13" y="59"/>
                  </a:cxn>
                  <a:cxn ang="0">
                    <a:pos x="21" y="61"/>
                  </a:cxn>
                  <a:cxn ang="0">
                    <a:pos x="29" y="59"/>
                  </a:cxn>
                </a:cxnLst>
                <a:rect l="0" t="0" r="r" b="b"/>
                <a:pathLst>
                  <a:path w="59" h="69">
                    <a:moveTo>
                      <a:pt x="35" y="59"/>
                    </a:moveTo>
                    <a:lnTo>
                      <a:pt x="29" y="64"/>
                    </a:lnTo>
                    <a:lnTo>
                      <a:pt x="27" y="67"/>
                    </a:lnTo>
                    <a:lnTo>
                      <a:pt x="24" y="67"/>
                    </a:lnTo>
                    <a:lnTo>
                      <a:pt x="19" y="69"/>
                    </a:lnTo>
                    <a:lnTo>
                      <a:pt x="13" y="69"/>
                    </a:lnTo>
                    <a:lnTo>
                      <a:pt x="8" y="69"/>
                    </a:lnTo>
                    <a:lnTo>
                      <a:pt x="3" y="64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5" y="40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7" y="27"/>
                    </a:lnTo>
                    <a:lnTo>
                      <a:pt x="35" y="24"/>
                    </a:lnTo>
                    <a:lnTo>
                      <a:pt x="35" y="21"/>
                    </a:lnTo>
                    <a:lnTo>
                      <a:pt x="35" y="13"/>
                    </a:lnTo>
                    <a:lnTo>
                      <a:pt x="32" y="8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0" y="16"/>
                    </a:lnTo>
                    <a:lnTo>
                      <a:pt x="3" y="10"/>
                    </a:lnTo>
                    <a:lnTo>
                      <a:pt x="8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5" y="8"/>
                    </a:lnTo>
                    <a:lnTo>
                      <a:pt x="48" y="13"/>
                    </a:lnTo>
                    <a:lnTo>
                      <a:pt x="48" y="21"/>
                    </a:lnTo>
                    <a:lnTo>
                      <a:pt x="48" y="45"/>
                    </a:lnTo>
                    <a:lnTo>
                      <a:pt x="48" y="53"/>
                    </a:lnTo>
                    <a:lnTo>
                      <a:pt x="48" y="56"/>
                    </a:lnTo>
                    <a:lnTo>
                      <a:pt x="48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61"/>
                    </a:lnTo>
                    <a:lnTo>
                      <a:pt x="53" y="61"/>
                    </a:lnTo>
                    <a:lnTo>
                      <a:pt x="53" y="59"/>
                    </a:lnTo>
                    <a:lnTo>
                      <a:pt x="56" y="59"/>
                    </a:lnTo>
                    <a:lnTo>
                      <a:pt x="59" y="53"/>
                    </a:lnTo>
                    <a:lnTo>
                      <a:pt x="59" y="59"/>
                    </a:lnTo>
                    <a:lnTo>
                      <a:pt x="53" y="64"/>
                    </a:lnTo>
                    <a:lnTo>
                      <a:pt x="48" y="69"/>
                    </a:lnTo>
                    <a:lnTo>
                      <a:pt x="43" y="69"/>
                    </a:lnTo>
                    <a:lnTo>
                      <a:pt x="40" y="69"/>
                    </a:lnTo>
                    <a:lnTo>
                      <a:pt x="37" y="67"/>
                    </a:lnTo>
                    <a:lnTo>
                      <a:pt x="37" y="64"/>
                    </a:lnTo>
                    <a:lnTo>
                      <a:pt x="35" y="59"/>
                    </a:lnTo>
                    <a:close/>
                    <a:moveTo>
                      <a:pt x="35" y="53"/>
                    </a:moveTo>
                    <a:lnTo>
                      <a:pt x="35" y="29"/>
                    </a:lnTo>
                    <a:lnTo>
                      <a:pt x="27" y="32"/>
                    </a:lnTo>
                    <a:lnTo>
                      <a:pt x="21" y="35"/>
                    </a:lnTo>
                    <a:lnTo>
                      <a:pt x="16" y="37"/>
                    </a:lnTo>
                    <a:lnTo>
                      <a:pt x="13" y="40"/>
                    </a:lnTo>
                    <a:lnTo>
                      <a:pt x="11" y="45"/>
                    </a:lnTo>
                    <a:lnTo>
                      <a:pt x="11" y="48"/>
                    </a:lnTo>
                    <a:lnTo>
                      <a:pt x="11" y="53"/>
                    </a:lnTo>
                    <a:lnTo>
                      <a:pt x="13" y="59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7" y="61"/>
                    </a:lnTo>
                    <a:lnTo>
                      <a:pt x="29" y="59"/>
                    </a:lnTo>
                    <a:lnTo>
                      <a:pt x="3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" name="Freeform 67"/>
              <p:cNvSpPr>
                <a:spLocks/>
              </p:cNvSpPr>
              <p:nvPr/>
            </p:nvSpPr>
            <p:spPr bwMode="auto">
              <a:xfrm>
                <a:off x="788" y="598"/>
                <a:ext cx="40" cy="13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8" y="5"/>
                  </a:cxn>
                  <a:cxn ang="0">
                    <a:pos x="19" y="11"/>
                  </a:cxn>
                  <a:cxn ang="0">
                    <a:pos x="27" y="24"/>
                  </a:cxn>
                  <a:cxn ang="0">
                    <a:pos x="35" y="37"/>
                  </a:cxn>
                  <a:cxn ang="0">
                    <a:pos x="37" y="51"/>
                  </a:cxn>
                  <a:cxn ang="0">
                    <a:pos x="40" y="67"/>
                  </a:cxn>
                  <a:cxn ang="0">
                    <a:pos x="37" y="83"/>
                  </a:cxn>
                  <a:cxn ang="0">
                    <a:pos x="35" y="96"/>
                  </a:cxn>
                  <a:cxn ang="0">
                    <a:pos x="29" y="107"/>
                  </a:cxn>
                  <a:cxn ang="0">
                    <a:pos x="19" y="120"/>
                  </a:cxn>
                  <a:cxn ang="0">
                    <a:pos x="11" y="128"/>
                  </a:cxn>
                  <a:cxn ang="0">
                    <a:pos x="0" y="134"/>
                  </a:cxn>
                  <a:cxn ang="0">
                    <a:pos x="0" y="131"/>
                  </a:cxn>
                  <a:cxn ang="0">
                    <a:pos x="8" y="126"/>
                  </a:cxn>
                  <a:cxn ang="0">
                    <a:pos x="13" y="118"/>
                  </a:cxn>
                  <a:cxn ang="0">
                    <a:pos x="19" y="110"/>
                  </a:cxn>
                  <a:cxn ang="0">
                    <a:pos x="21" y="96"/>
                  </a:cxn>
                  <a:cxn ang="0">
                    <a:pos x="24" y="83"/>
                  </a:cxn>
                  <a:cxn ang="0">
                    <a:pos x="24" y="70"/>
                  </a:cxn>
                  <a:cxn ang="0">
                    <a:pos x="24" y="54"/>
                  </a:cxn>
                  <a:cxn ang="0">
                    <a:pos x="24" y="40"/>
                  </a:cxn>
                  <a:cxn ang="0">
                    <a:pos x="21" y="32"/>
                  </a:cxn>
                  <a:cxn ang="0">
                    <a:pos x="19" y="24"/>
                  </a:cxn>
                  <a:cxn ang="0">
                    <a:pos x="16" y="19"/>
                  </a:cxn>
                  <a:cxn ang="0">
                    <a:pos x="11" y="13"/>
                  </a:cxn>
                  <a:cxn ang="0">
                    <a:pos x="5" y="8"/>
                  </a:cxn>
                  <a:cxn ang="0">
                    <a:pos x="0" y="3"/>
                  </a:cxn>
                </a:cxnLst>
                <a:rect l="0" t="0" r="r" b="b"/>
                <a:pathLst>
                  <a:path w="40" h="134">
                    <a:moveTo>
                      <a:pt x="0" y="3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9" y="11"/>
                    </a:lnTo>
                    <a:lnTo>
                      <a:pt x="27" y="24"/>
                    </a:lnTo>
                    <a:lnTo>
                      <a:pt x="35" y="37"/>
                    </a:lnTo>
                    <a:lnTo>
                      <a:pt x="37" y="51"/>
                    </a:lnTo>
                    <a:lnTo>
                      <a:pt x="40" y="67"/>
                    </a:lnTo>
                    <a:lnTo>
                      <a:pt x="37" y="83"/>
                    </a:lnTo>
                    <a:lnTo>
                      <a:pt x="35" y="96"/>
                    </a:lnTo>
                    <a:lnTo>
                      <a:pt x="29" y="107"/>
                    </a:lnTo>
                    <a:lnTo>
                      <a:pt x="19" y="120"/>
                    </a:lnTo>
                    <a:lnTo>
                      <a:pt x="11" y="128"/>
                    </a:lnTo>
                    <a:lnTo>
                      <a:pt x="0" y="134"/>
                    </a:lnTo>
                    <a:lnTo>
                      <a:pt x="0" y="131"/>
                    </a:lnTo>
                    <a:lnTo>
                      <a:pt x="8" y="126"/>
                    </a:lnTo>
                    <a:lnTo>
                      <a:pt x="13" y="118"/>
                    </a:lnTo>
                    <a:lnTo>
                      <a:pt x="19" y="110"/>
                    </a:lnTo>
                    <a:lnTo>
                      <a:pt x="21" y="96"/>
                    </a:lnTo>
                    <a:lnTo>
                      <a:pt x="24" y="83"/>
                    </a:lnTo>
                    <a:lnTo>
                      <a:pt x="24" y="70"/>
                    </a:lnTo>
                    <a:lnTo>
                      <a:pt x="24" y="54"/>
                    </a:lnTo>
                    <a:lnTo>
                      <a:pt x="24" y="40"/>
                    </a:lnTo>
                    <a:lnTo>
                      <a:pt x="21" y="32"/>
                    </a:lnTo>
                    <a:lnTo>
                      <a:pt x="19" y="24"/>
                    </a:lnTo>
                    <a:lnTo>
                      <a:pt x="16" y="19"/>
                    </a:lnTo>
                    <a:lnTo>
                      <a:pt x="11" y="13"/>
                    </a:lnTo>
                    <a:lnTo>
                      <a:pt x="5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" name="Freeform 68"/>
              <p:cNvSpPr>
                <a:spLocks/>
              </p:cNvSpPr>
              <p:nvPr/>
            </p:nvSpPr>
            <p:spPr bwMode="auto">
              <a:xfrm>
                <a:off x="879" y="665"/>
                <a:ext cx="267" cy="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7">
                    <a:moveTo>
                      <a:pt x="267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" name="Freeform 69"/>
              <p:cNvSpPr>
                <a:spLocks/>
              </p:cNvSpPr>
              <p:nvPr/>
            </p:nvSpPr>
            <p:spPr bwMode="auto">
              <a:xfrm>
                <a:off x="1403" y="665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" name="Freeform 70"/>
              <p:cNvSpPr>
                <a:spLocks/>
              </p:cNvSpPr>
              <p:nvPr/>
            </p:nvSpPr>
            <p:spPr bwMode="auto">
              <a:xfrm>
                <a:off x="1173" y="66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3" y="8"/>
                    </a:lnTo>
                    <a:lnTo>
                      <a:pt x="11" y="10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" name="Line 71"/>
              <p:cNvSpPr>
                <a:spLocks noChangeShapeType="1"/>
              </p:cNvSpPr>
              <p:nvPr/>
            </p:nvSpPr>
            <p:spPr bwMode="auto">
              <a:xfrm>
                <a:off x="1186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" name="Line 72"/>
              <p:cNvSpPr>
                <a:spLocks noChangeShapeType="1"/>
              </p:cNvSpPr>
              <p:nvPr/>
            </p:nvSpPr>
            <p:spPr bwMode="auto">
              <a:xfrm>
                <a:off x="1184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" name="Freeform 73"/>
              <p:cNvSpPr>
                <a:spLocks/>
              </p:cNvSpPr>
              <p:nvPr/>
            </p:nvSpPr>
            <p:spPr bwMode="auto">
              <a:xfrm>
                <a:off x="1181" y="67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" name="Line 74"/>
              <p:cNvSpPr>
                <a:spLocks noChangeShapeType="1"/>
              </p:cNvSpPr>
              <p:nvPr/>
            </p:nvSpPr>
            <p:spPr bwMode="auto">
              <a:xfrm>
                <a:off x="1181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" name="Line 75"/>
              <p:cNvSpPr>
                <a:spLocks noChangeShapeType="1"/>
              </p:cNvSpPr>
              <p:nvPr/>
            </p:nvSpPr>
            <p:spPr bwMode="auto">
              <a:xfrm flipV="1">
                <a:off x="1178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9" name="Freeform 76"/>
              <p:cNvSpPr>
                <a:spLocks/>
              </p:cNvSpPr>
              <p:nvPr/>
            </p:nvSpPr>
            <p:spPr bwMode="auto">
              <a:xfrm>
                <a:off x="1176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0" name="Line 77"/>
              <p:cNvSpPr>
                <a:spLocks noChangeShapeType="1"/>
              </p:cNvSpPr>
              <p:nvPr/>
            </p:nvSpPr>
            <p:spPr bwMode="auto">
              <a:xfrm>
                <a:off x="1176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1" name="Line 78"/>
              <p:cNvSpPr>
                <a:spLocks noChangeShapeType="1"/>
              </p:cNvSpPr>
              <p:nvPr/>
            </p:nvSpPr>
            <p:spPr bwMode="auto">
              <a:xfrm>
                <a:off x="1173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2" name="Freeform 79"/>
              <p:cNvSpPr>
                <a:spLocks/>
              </p:cNvSpPr>
              <p:nvPr/>
            </p:nvSpPr>
            <p:spPr bwMode="auto">
              <a:xfrm>
                <a:off x="1173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3" name="Line 80"/>
              <p:cNvSpPr>
                <a:spLocks noChangeShapeType="1"/>
              </p:cNvSpPr>
              <p:nvPr/>
            </p:nvSpPr>
            <p:spPr bwMode="auto">
              <a:xfrm flipV="1">
                <a:off x="1173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4" name="Freeform 81"/>
              <p:cNvSpPr>
                <a:spLocks/>
              </p:cNvSpPr>
              <p:nvPr/>
            </p:nvSpPr>
            <p:spPr bwMode="auto">
              <a:xfrm>
                <a:off x="1173" y="66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5" name="Line 82"/>
              <p:cNvSpPr>
                <a:spLocks noChangeShapeType="1"/>
              </p:cNvSpPr>
              <p:nvPr/>
            </p:nvSpPr>
            <p:spPr bwMode="auto">
              <a:xfrm>
                <a:off x="1176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6" name="Line 83"/>
              <p:cNvSpPr>
                <a:spLocks noChangeShapeType="1"/>
              </p:cNvSpPr>
              <p:nvPr/>
            </p:nvSpPr>
            <p:spPr bwMode="auto">
              <a:xfrm>
                <a:off x="1176" y="66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7" name="Freeform 84"/>
              <p:cNvSpPr>
                <a:spLocks/>
              </p:cNvSpPr>
              <p:nvPr/>
            </p:nvSpPr>
            <p:spPr bwMode="auto">
              <a:xfrm>
                <a:off x="1178" y="66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8" name="Line 85"/>
              <p:cNvSpPr>
                <a:spLocks noChangeShapeType="1"/>
              </p:cNvSpPr>
              <p:nvPr/>
            </p:nvSpPr>
            <p:spPr bwMode="auto">
              <a:xfrm>
                <a:off x="1181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9" name="Line 86"/>
              <p:cNvSpPr>
                <a:spLocks noChangeShapeType="1"/>
              </p:cNvSpPr>
              <p:nvPr/>
            </p:nvSpPr>
            <p:spPr bwMode="auto">
              <a:xfrm>
                <a:off x="1184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0" name="Freeform 87"/>
              <p:cNvSpPr>
                <a:spLocks/>
              </p:cNvSpPr>
              <p:nvPr/>
            </p:nvSpPr>
            <p:spPr bwMode="auto">
              <a:xfrm>
                <a:off x="1184" y="66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1" name="Line 88"/>
              <p:cNvSpPr>
                <a:spLocks noChangeShapeType="1"/>
              </p:cNvSpPr>
              <p:nvPr/>
            </p:nvSpPr>
            <p:spPr bwMode="auto">
              <a:xfrm>
                <a:off x="1186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2" name="Line 89"/>
              <p:cNvSpPr>
                <a:spLocks noChangeShapeType="1"/>
              </p:cNvSpPr>
              <p:nvPr/>
            </p:nvSpPr>
            <p:spPr bwMode="auto">
              <a:xfrm>
                <a:off x="1186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3" name="Freeform 90"/>
              <p:cNvSpPr>
                <a:spLocks/>
              </p:cNvSpPr>
              <p:nvPr/>
            </p:nvSpPr>
            <p:spPr bwMode="auto">
              <a:xfrm>
                <a:off x="1360" y="660"/>
                <a:ext cx="14" cy="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6" y="10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</a:cxnLst>
                <a:rect l="0" t="0" r="r" b="b"/>
                <a:pathLst>
                  <a:path w="14" h="13">
                    <a:moveTo>
                      <a:pt x="14" y="5"/>
                    </a:moveTo>
                    <a:lnTo>
                      <a:pt x="14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4" name="Line 91"/>
              <p:cNvSpPr>
                <a:spLocks noChangeShapeType="1"/>
              </p:cNvSpPr>
              <p:nvPr/>
            </p:nvSpPr>
            <p:spPr bwMode="auto">
              <a:xfrm>
                <a:off x="1374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5" name="Line 92"/>
              <p:cNvSpPr>
                <a:spLocks noChangeShapeType="1"/>
              </p:cNvSpPr>
              <p:nvPr/>
            </p:nvSpPr>
            <p:spPr bwMode="auto">
              <a:xfrm flipH="1">
                <a:off x="1371" y="6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6" name="Freeform 93"/>
              <p:cNvSpPr>
                <a:spLocks/>
              </p:cNvSpPr>
              <p:nvPr/>
            </p:nvSpPr>
            <p:spPr bwMode="auto">
              <a:xfrm>
                <a:off x="1371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7" name="Line 94"/>
              <p:cNvSpPr>
                <a:spLocks noChangeShapeType="1"/>
              </p:cNvSpPr>
              <p:nvPr/>
            </p:nvSpPr>
            <p:spPr bwMode="auto">
              <a:xfrm>
                <a:off x="1368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8" name="Line 95"/>
              <p:cNvSpPr>
                <a:spLocks noChangeShapeType="1"/>
              </p:cNvSpPr>
              <p:nvPr/>
            </p:nvSpPr>
            <p:spPr bwMode="auto">
              <a:xfrm flipH="1" flipV="1">
                <a:off x="1366" y="670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9" name="Freeform 96"/>
              <p:cNvSpPr>
                <a:spLocks/>
              </p:cNvSpPr>
              <p:nvPr/>
            </p:nvSpPr>
            <p:spPr bwMode="auto">
              <a:xfrm>
                <a:off x="1366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0" name="Line 97"/>
              <p:cNvSpPr>
                <a:spLocks noChangeShapeType="1"/>
              </p:cNvSpPr>
              <p:nvPr/>
            </p:nvSpPr>
            <p:spPr bwMode="auto">
              <a:xfrm>
                <a:off x="1363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1" name="Line 98"/>
              <p:cNvSpPr>
                <a:spLocks noChangeShapeType="1"/>
              </p:cNvSpPr>
              <p:nvPr/>
            </p:nvSpPr>
            <p:spPr bwMode="auto">
              <a:xfrm>
                <a:off x="1363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2" name="Freeform 99"/>
              <p:cNvSpPr>
                <a:spLocks/>
              </p:cNvSpPr>
              <p:nvPr/>
            </p:nvSpPr>
            <p:spPr bwMode="auto">
              <a:xfrm>
                <a:off x="1360" y="66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3" name="Line 100"/>
              <p:cNvSpPr>
                <a:spLocks noChangeShapeType="1"/>
              </p:cNvSpPr>
              <p:nvPr/>
            </p:nvSpPr>
            <p:spPr bwMode="auto">
              <a:xfrm flipV="1">
                <a:off x="1363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4" name="Freeform 101"/>
              <p:cNvSpPr>
                <a:spLocks/>
              </p:cNvSpPr>
              <p:nvPr/>
            </p:nvSpPr>
            <p:spPr bwMode="auto">
              <a:xfrm>
                <a:off x="1363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5" name="Line 102"/>
              <p:cNvSpPr>
                <a:spLocks noChangeShapeType="1"/>
              </p:cNvSpPr>
              <p:nvPr/>
            </p:nvSpPr>
            <p:spPr bwMode="auto">
              <a:xfrm>
                <a:off x="1363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6" name="Line 103"/>
              <p:cNvSpPr>
                <a:spLocks noChangeShapeType="1"/>
              </p:cNvSpPr>
              <p:nvPr/>
            </p:nvSpPr>
            <p:spPr bwMode="auto">
              <a:xfrm>
                <a:off x="1366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7" name="Freeform 104"/>
              <p:cNvSpPr>
                <a:spLocks/>
              </p:cNvSpPr>
              <p:nvPr/>
            </p:nvSpPr>
            <p:spPr bwMode="auto">
              <a:xfrm>
                <a:off x="1368" y="6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8" name="Line 105"/>
              <p:cNvSpPr>
                <a:spLocks noChangeShapeType="1"/>
              </p:cNvSpPr>
              <p:nvPr/>
            </p:nvSpPr>
            <p:spPr bwMode="auto">
              <a:xfrm>
                <a:off x="1368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9" name="Line 106"/>
              <p:cNvSpPr>
                <a:spLocks noChangeShapeType="1"/>
              </p:cNvSpPr>
              <p:nvPr/>
            </p:nvSpPr>
            <p:spPr bwMode="auto">
              <a:xfrm>
                <a:off x="1371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0" name="Freeform 107"/>
              <p:cNvSpPr>
                <a:spLocks/>
              </p:cNvSpPr>
              <p:nvPr/>
            </p:nvSpPr>
            <p:spPr bwMode="auto">
              <a:xfrm>
                <a:off x="1374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1" name="Line 108"/>
              <p:cNvSpPr>
                <a:spLocks noChangeShapeType="1"/>
              </p:cNvSpPr>
              <p:nvPr/>
            </p:nvSpPr>
            <p:spPr bwMode="auto">
              <a:xfrm>
                <a:off x="1374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2" name="Line 109"/>
              <p:cNvSpPr>
                <a:spLocks noChangeShapeType="1"/>
              </p:cNvSpPr>
              <p:nvPr/>
            </p:nvSpPr>
            <p:spPr bwMode="auto">
              <a:xfrm>
                <a:off x="1374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3" name="Freeform 110"/>
              <p:cNvSpPr>
                <a:spLocks/>
              </p:cNvSpPr>
              <p:nvPr/>
            </p:nvSpPr>
            <p:spPr bwMode="auto">
              <a:xfrm>
                <a:off x="1221" y="660"/>
                <a:ext cx="11" cy="1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8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13">
                    <a:moveTo>
                      <a:pt x="11" y="5"/>
                    </a:moveTo>
                    <a:lnTo>
                      <a:pt x="11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4" name="Line 111"/>
              <p:cNvSpPr>
                <a:spLocks noChangeShapeType="1"/>
              </p:cNvSpPr>
              <p:nvPr/>
            </p:nvSpPr>
            <p:spPr bwMode="auto">
              <a:xfrm>
                <a:off x="1232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5" name="Line 112"/>
              <p:cNvSpPr>
                <a:spLocks noChangeShapeType="1"/>
              </p:cNvSpPr>
              <p:nvPr/>
            </p:nvSpPr>
            <p:spPr bwMode="auto">
              <a:xfrm>
                <a:off x="1232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6" name="Freeform 113"/>
              <p:cNvSpPr>
                <a:spLocks/>
              </p:cNvSpPr>
              <p:nvPr/>
            </p:nvSpPr>
            <p:spPr bwMode="auto">
              <a:xfrm>
                <a:off x="1229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7" name="Line 114"/>
              <p:cNvSpPr>
                <a:spLocks noChangeShapeType="1"/>
              </p:cNvSpPr>
              <p:nvPr/>
            </p:nvSpPr>
            <p:spPr bwMode="auto">
              <a:xfrm flipH="1">
                <a:off x="1227" y="670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8" name="Line 115"/>
              <p:cNvSpPr>
                <a:spLocks noChangeShapeType="1"/>
              </p:cNvSpPr>
              <p:nvPr/>
            </p:nvSpPr>
            <p:spPr bwMode="auto">
              <a:xfrm flipH="1" flipV="1">
                <a:off x="1224" y="670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9" name="Freeform 116"/>
              <p:cNvSpPr>
                <a:spLocks/>
              </p:cNvSpPr>
              <p:nvPr/>
            </p:nvSpPr>
            <p:spPr bwMode="auto">
              <a:xfrm>
                <a:off x="1224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" name="Line 117"/>
              <p:cNvSpPr>
                <a:spLocks noChangeShapeType="1"/>
              </p:cNvSpPr>
              <p:nvPr/>
            </p:nvSpPr>
            <p:spPr bwMode="auto">
              <a:xfrm>
                <a:off x="1221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" name="Line 118"/>
              <p:cNvSpPr>
                <a:spLocks noChangeShapeType="1"/>
              </p:cNvSpPr>
              <p:nvPr/>
            </p:nvSpPr>
            <p:spPr bwMode="auto">
              <a:xfrm>
                <a:off x="1221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2" name="Freeform 119"/>
              <p:cNvSpPr>
                <a:spLocks/>
              </p:cNvSpPr>
              <p:nvPr/>
            </p:nvSpPr>
            <p:spPr bwMode="auto">
              <a:xfrm>
                <a:off x="1221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3" name="Line 120"/>
              <p:cNvSpPr>
                <a:spLocks noChangeShapeType="1"/>
              </p:cNvSpPr>
              <p:nvPr/>
            </p:nvSpPr>
            <p:spPr bwMode="auto">
              <a:xfrm flipV="1">
                <a:off x="1221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4" name="Freeform 121"/>
              <p:cNvSpPr>
                <a:spLocks/>
              </p:cNvSpPr>
              <p:nvPr/>
            </p:nvSpPr>
            <p:spPr bwMode="auto">
              <a:xfrm>
                <a:off x="1221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5" name="Line 122"/>
              <p:cNvSpPr>
                <a:spLocks noChangeShapeType="1"/>
              </p:cNvSpPr>
              <p:nvPr/>
            </p:nvSpPr>
            <p:spPr bwMode="auto">
              <a:xfrm>
                <a:off x="1221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6" name="Line 123"/>
              <p:cNvSpPr>
                <a:spLocks noChangeShapeType="1"/>
              </p:cNvSpPr>
              <p:nvPr/>
            </p:nvSpPr>
            <p:spPr bwMode="auto">
              <a:xfrm>
                <a:off x="1224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7" name="Freeform 124"/>
              <p:cNvSpPr>
                <a:spLocks/>
              </p:cNvSpPr>
              <p:nvPr/>
            </p:nvSpPr>
            <p:spPr bwMode="auto">
              <a:xfrm>
                <a:off x="1227" y="6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" name="Line 125"/>
              <p:cNvSpPr>
                <a:spLocks noChangeShapeType="1"/>
              </p:cNvSpPr>
              <p:nvPr/>
            </p:nvSpPr>
            <p:spPr bwMode="auto">
              <a:xfrm>
                <a:off x="1229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" name="Line 126"/>
              <p:cNvSpPr>
                <a:spLocks noChangeShapeType="1"/>
              </p:cNvSpPr>
              <p:nvPr/>
            </p:nvSpPr>
            <p:spPr bwMode="auto">
              <a:xfrm>
                <a:off x="1229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" name="Freeform 127"/>
              <p:cNvSpPr>
                <a:spLocks/>
              </p:cNvSpPr>
              <p:nvPr/>
            </p:nvSpPr>
            <p:spPr bwMode="auto">
              <a:xfrm>
                <a:off x="1232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" name="Line 128"/>
              <p:cNvSpPr>
                <a:spLocks noChangeShapeType="1"/>
              </p:cNvSpPr>
              <p:nvPr/>
            </p:nvSpPr>
            <p:spPr bwMode="auto">
              <a:xfrm>
                <a:off x="1232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" name="Line 129"/>
              <p:cNvSpPr>
                <a:spLocks noChangeShapeType="1"/>
              </p:cNvSpPr>
              <p:nvPr/>
            </p:nvSpPr>
            <p:spPr bwMode="auto">
              <a:xfrm>
                <a:off x="1232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" name="Freeform 130"/>
              <p:cNvSpPr>
                <a:spLocks/>
              </p:cNvSpPr>
              <p:nvPr/>
            </p:nvSpPr>
            <p:spPr bwMode="auto">
              <a:xfrm>
                <a:off x="1267" y="66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8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3" y="8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4" name="Line 131"/>
              <p:cNvSpPr>
                <a:spLocks noChangeShapeType="1"/>
              </p:cNvSpPr>
              <p:nvPr/>
            </p:nvSpPr>
            <p:spPr bwMode="auto">
              <a:xfrm>
                <a:off x="1280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5" name="Line 132"/>
              <p:cNvSpPr>
                <a:spLocks noChangeShapeType="1"/>
              </p:cNvSpPr>
              <p:nvPr/>
            </p:nvSpPr>
            <p:spPr bwMode="auto">
              <a:xfrm flipH="1">
                <a:off x="1277" y="6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6" name="Freeform 133"/>
              <p:cNvSpPr>
                <a:spLocks/>
              </p:cNvSpPr>
              <p:nvPr/>
            </p:nvSpPr>
            <p:spPr bwMode="auto">
              <a:xfrm>
                <a:off x="1277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7" name="Line 134"/>
              <p:cNvSpPr>
                <a:spLocks noChangeShapeType="1"/>
              </p:cNvSpPr>
              <p:nvPr/>
            </p:nvSpPr>
            <p:spPr bwMode="auto">
              <a:xfrm>
                <a:off x="1275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8" name="Line 135"/>
              <p:cNvSpPr>
                <a:spLocks noChangeShapeType="1"/>
              </p:cNvSpPr>
              <p:nvPr/>
            </p:nvSpPr>
            <p:spPr bwMode="auto">
              <a:xfrm flipV="1">
                <a:off x="1272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9" name="Freeform 136"/>
              <p:cNvSpPr>
                <a:spLocks/>
              </p:cNvSpPr>
              <p:nvPr/>
            </p:nvSpPr>
            <p:spPr bwMode="auto">
              <a:xfrm>
                <a:off x="1269" y="67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0" name="Line 137"/>
              <p:cNvSpPr>
                <a:spLocks noChangeShapeType="1"/>
              </p:cNvSpPr>
              <p:nvPr/>
            </p:nvSpPr>
            <p:spPr bwMode="auto">
              <a:xfrm>
                <a:off x="1269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1" name="Line 138"/>
              <p:cNvSpPr>
                <a:spLocks noChangeShapeType="1"/>
              </p:cNvSpPr>
              <p:nvPr/>
            </p:nvSpPr>
            <p:spPr bwMode="auto">
              <a:xfrm>
                <a:off x="1267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2" name="Freeform 139"/>
              <p:cNvSpPr>
                <a:spLocks/>
              </p:cNvSpPr>
              <p:nvPr/>
            </p:nvSpPr>
            <p:spPr bwMode="auto">
              <a:xfrm>
                <a:off x="1267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" name="Line 140"/>
              <p:cNvSpPr>
                <a:spLocks noChangeShapeType="1"/>
              </p:cNvSpPr>
              <p:nvPr/>
            </p:nvSpPr>
            <p:spPr bwMode="auto">
              <a:xfrm flipV="1">
                <a:off x="1267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" name="Freeform 141"/>
              <p:cNvSpPr>
                <a:spLocks/>
              </p:cNvSpPr>
              <p:nvPr/>
            </p:nvSpPr>
            <p:spPr bwMode="auto">
              <a:xfrm>
                <a:off x="1269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5" name="Line 142"/>
              <p:cNvSpPr>
                <a:spLocks noChangeShapeType="1"/>
              </p:cNvSpPr>
              <p:nvPr/>
            </p:nvSpPr>
            <p:spPr bwMode="auto">
              <a:xfrm>
                <a:off x="1269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6" name="Line 143"/>
              <p:cNvSpPr>
                <a:spLocks noChangeShapeType="1"/>
              </p:cNvSpPr>
              <p:nvPr/>
            </p:nvSpPr>
            <p:spPr bwMode="auto">
              <a:xfrm>
                <a:off x="1272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" name="Freeform 144"/>
              <p:cNvSpPr>
                <a:spLocks/>
              </p:cNvSpPr>
              <p:nvPr/>
            </p:nvSpPr>
            <p:spPr bwMode="auto">
              <a:xfrm>
                <a:off x="1272" y="66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8" name="Line 145"/>
              <p:cNvSpPr>
                <a:spLocks noChangeShapeType="1"/>
              </p:cNvSpPr>
              <p:nvPr/>
            </p:nvSpPr>
            <p:spPr bwMode="auto">
              <a:xfrm>
                <a:off x="1275" y="66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9" name="Line 146"/>
              <p:cNvSpPr>
                <a:spLocks noChangeShapeType="1"/>
              </p:cNvSpPr>
              <p:nvPr/>
            </p:nvSpPr>
            <p:spPr bwMode="auto">
              <a:xfrm>
                <a:off x="1277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0" name="Freeform 147"/>
              <p:cNvSpPr>
                <a:spLocks/>
              </p:cNvSpPr>
              <p:nvPr/>
            </p:nvSpPr>
            <p:spPr bwMode="auto">
              <a:xfrm>
                <a:off x="1280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1" name="Line 148"/>
              <p:cNvSpPr>
                <a:spLocks noChangeShapeType="1"/>
              </p:cNvSpPr>
              <p:nvPr/>
            </p:nvSpPr>
            <p:spPr bwMode="auto">
              <a:xfrm>
                <a:off x="1280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2" name="Line 149"/>
              <p:cNvSpPr>
                <a:spLocks noChangeShapeType="1"/>
              </p:cNvSpPr>
              <p:nvPr/>
            </p:nvSpPr>
            <p:spPr bwMode="auto">
              <a:xfrm>
                <a:off x="1280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3" name="Freeform 150"/>
              <p:cNvSpPr>
                <a:spLocks/>
              </p:cNvSpPr>
              <p:nvPr/>
            </p:nvSpPr>
            <p:spPr bwMode="auto">
              <a:xfrm>
                <a:off x="1315" y="66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0" y="8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4" name="Line 151"/>
              <p:cNvSpPr>
                <a:spLocks noChangeShapeType="1"/>
              </p:cNvSpPr>
              <p:nvPr/>
            </p:nvSpPr>
            <p:spPr bwMode="auto">
              <a:xfrm>
                <a:off x="1325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5" name="Line 152"/>
              <p:cNvSpPr>
                <a:spLocks noChangeShapeType="1"/>
              </p:cNvSpPr>
              <p:nvPr/>
            </p:nvSpPr>
            <p:spPr bwMode="auto">
              <a:xfrm>
                <a:off x="1325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6" name="Freeform 153"/>
              <p:cNvSpPr>
                <a:spLocks/>
              </p:cNvSpPr>
              <p:nvPr/>
            </p:nvSpPr>
            <p:spPr bwMode="auto">
              <a:xfrm>
                <a:off x="1323" y="67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7" name="Line 154"/>
              <p:cNvSpPr>
                <a:spLocks noChangeShapeType="1"/>
              </p:cNvSpPr>
              <p:nvPr/>
            </p:nvSpPr>
            <p:spPr bwMode="auto">
              <a:xfrm flipH="1">
                <a:off x="1320" y="670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8" name="Line 155"/>
              <p:cNvSpPr>
                <a:spLocks noChangeShapeType="1"/>
              </p:cNvSpPr>
              <p:nvPr/>
            </p:nvSpPr>
            <p:spPr bwMode="auto">
              <a:xfrm flipV="1">
                <a:off x="1320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9" name="Freeform 156"/>
              <p:cNvSpPr>
                <a:spLocks/>
              </p:cNvSpPr>
              <p:nvPr/>
            </p:nvSpPr>
            <p:spPr bwMode="auto">
              <a:xfrm>
                <a:off x="1317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0" name="Line 157"/>
              <p:cNvSpPr>
                <a:spLocks noChangeShapeType="1"/>
              </p:cNvSpPr>
              <p:nvPr/>
            </p:nvSpPr>
            <p:spPr bwMode="auto">
              <a:xfrm flipH="1">
                <a:off x="1315" y="67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1" name="Line 158"/>
              <p:cNvSpPr>
                <a:spLocks noChangeShapeType="1"/>
              </p:cNvSpPr>
              <p:nvPr/>
            </p:nvSpPr>
            <p:spPr bwMode="auto">
              <a:xfrm>
                <a:off x="1315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2" name="Freeform 159"/>
              <p:cNvSpPr>
                <a:spLocks/>
              </p:cNvSpPr>
              <p:nvPr/>
            </p:nvSpPr>
            <p:spPr bwMode="auto">
              <a:xfrm>
                <a:off x="1315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3" name="Line 160"/>
              <p:cNvSpPr>
                <a:spLocks noChangeShapeType="1"/>
              </p:cNvSpPr>
              <p:nvPr/>
            </p:nvSpPr>
            <p:spPr bwMode="auto">
              <a:xfrm flipV="1">
                <a:off x="1315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4" name="Freeform 161"/>
              <p:cNvSpPr>
                <a:spLocks/>
              </p:cNvSpPr>
              <p:nvPr/>
            </p:nvSpPr>
            <p:spPr bwMode="auto">
              <a:xfrm>
                <a:off x="1315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5" name="Line 162"/>
              <p:cNvSpPr>
                <a:spLocks noChangeShapeType="1"/>
              </p:cNvSpPr>
              <p:nvPr/>
            </p:nvSpPr>
            <p:spPr bwMode="auto">
              <a:xfrm>
                <a:off x="1317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6" name="Line 163"/>
              <p:cNvSpPr>
                <a:spLocks noChangeShapeType="1"/>
              </p:cNvSpPr>
              <p:nvPr/>
            </p:nvSpPr>
            <p:spPr bwMode="auto">
              <a:xfrm>
                <a:off x="1317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7" name="Freeform 164"/>
              <p:cNvSpPr>
                <a:spLocks/>
              </p:cNvSpPr>
              <p:nvPr/>
            </p:nvSpPr>
            <p:spPr bwMode="auto">
              <a:xfrm>
                <a:off x="1320" y="6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8" name="Line 165"/>
              <p:cNvSpPr>
                <a:spLocks noChangeShapeType="1"/>
              </p:cNvSpPr>
              <p:nvPr/>
            </p:nvSpPr>
            <p:spPr bwMode="auto">
              <a:xfrm>
                <a:off x="1323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9" name="Line 166"/>
              <p:cNvSpPr>
                <a:spLocks noChangeShapeType="1"/>
              </p:cNvSpPr>
              <p:nvPr/>
            </p:nvSpPr>
            <p:spPr bwMode="auto">
              <a:xfrm>
                <a:off x="1325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0" name="Freeform 167"/>
              <p:cNvSpPr>
                <a:spLocks/>
              </p:cNvSpPr>
              <p:nvPr/>
            </p:nvSpPr>
            <p:spPr bwMode="auto">
              <a:xfrm>
                <a:off x="1325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1" name="Line 168"/>
              <p:cNvSpPr>
                <a:spLocks noChangeShapeType="1"/>
              </p:cNvSpPr>
              <p:nvPr/>
            </p:nvSpPr>
            <p:spPr bwMode="auto">
              <a:xfrm>
                <a:off x="1325" y="662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2" name="Line 169"/>
              <p:cNvSpPr>
                <a:spLocks noChangeShapeType="1"/>
              </p:cNvSpPr>
              <p:nvPr/>
            </p:nvSpPr>
            <p:spPr bwMode="auto">
              <a:xfrm>
                <a:off x="1328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3" name="Freeform 170"/>
              <p:cNvSpPr>
                <a:spLocks/>
              </p:cNvSpPr>
              <p:nvPr/>
            </p:nvSpPr>
            <p:spPr bwMode="auto">
              <a:xfrm>
                <a:off x="879" y="1485"/>
                <a:ext cx="267" cy="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7">
                    <a:moveTo>
                      <a:pt x="267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4" name="Freeform 171"/>
              <p:cNvSpPr>
                <a:spLocks/>
              </p:cNvSpPr>
              <p:nvPr/>
            </p:nvSpPr>
            <p:spPr bwMode="auto">
              <a:xfrm>
                <a:off x="1403" y="1485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5" name="Freeform 172"/>
              <p:cNvSpPr>
                <a:spLocks/>
              </p:cNvSpPr>
              <p:nvPr/>
            </p:nvSpPr>
            <p:spPr bwMode="auto">
              <a:xfrm>
                <a:off x="1173" y="148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3" y="10"/>
                    </a:lnTo>
                    <a:lnTo>
                      <a:pt x="11" y="10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6" name="Line 173"/>
              <p:cNvSpPr>
                <a:spLocks noChangeShapeType="1"/>
              </p:cNvSpPr>
              <p:nvPr/>
            </p:nvSpPr>
            <p:spPr bwMode="auto">
              <a:xfrm>
                <a:off x="1186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7" name="Line 174"/>
              <p:cNvSpPr>
                <a:spLocks noChangeShapeType="1"/>
              </p:cNvSpPr>
              <p:nvPr/>
            </p:nvSpPr>
            <p:spPr bwMode="auto">
              <a:xfrm>
                <a:off x="1184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8" name="Freeform 175"/>
              <p:cNvSpPr>
                <a:spLocks/>
              </p:cNvSpPr>
              <p:nvPr/>
            </p:nvSpPr>
            <p:spPr bwMode="auto">
              <a:xfrm>
                <a:off x="1181" y="149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9" name="Line 176"/>
              <p:cNvSpPr>
                <a:spLocks noChangeShapeType="1"/>
              </p:cNvSpPr>
              <p:nvPr/>
            </p:nvSpPr>
            <p:spPr bwMode="auto">
              <a:xfrm>
                <a:off x="1181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0" name="Line 177"/>
              <p:cNvSpPr>
                <a:spLocks noChangeShapeType="1"/>
              </p:cNvSpPr>
              <p:nvPr/>
            </p:nvSpPr>
            <p:spPr bwMode="auto">
              <a:xfrm>
                <a:off x="1178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1" name="Freeform 178"/>
              <p:cNvSpPr>
                <a:spLocks/>
              </p:cNvSpPr>
              <p:nvPr/>
            </p:nvSpPr>
            <p:spPr bwMode="auto">
              <a:xfrm>
                <a:off x="1176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2" name="Line 179"/>
              <p:cNvSpPr>
                <a:spLocks noChangeShapeType="1"/>
              </p:cNvSpPr>
              <p:nvPr/>
            </p:nvSpPr>
            <p:spPr bwMode="auto">
              <a:xfrm>
                <a:off x="1176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3" name="Line 180"/>
              <p:cNvSpPr>
                <a:spLocks noChangeShapeType="1"/>
              </p:cNvSpPr>
              <p:nvPr/>
            </p:nvSpPr>
            <p:spPr bwMode="auto">
              <a:xfrm>
                <a:off x="1173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4" name="Freeform 181"/>
              <p:cNvSpPr>
                <a:spLocks/>
              </p:cNvSpPr>
              <p:nvPr/>
            </p:nvSpPr>
            <p:spPr bwMode="auto">
              <a:xfrm>
                <a:off x="1173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5" name="Line 182"/>
              <p:cNvSpPr>
                <a:spLocks noChangeShapeType="1"/>
              </p:cNvSpPr>
              <p:nvPr/>
            </p:nvSpPr>
            <p:spPr bwMode="auto">
              <a:xfrm>
                <a:off x="1173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6" name="Freeform 183"/>
              <p:cNvSpPr>
                <a:spLocks/>
              </p:cNvSpPr>
              <p:nvPr/>
            </p:nvSpPr>
            <p:spPr bwMode="auto">
              <a:xfrm>
                <a:off x="1173" y="148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7" name="Line 184"/>
              <p:cNvSpPr>
                <a:spLocks noChangeShapeType="1"/>
              </p:cNvSpPr>
              <p:nvPr/>
            </p:nvSpPr>
            <p:spPr bwMode="auto">
              <a:xfrm flipV="1">
                <a:off x="1176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8" name="Line 185"/>
              <p:cNvSpPr>
                <a:spLocks noChangeShapeType="1"/>
              </p:cNvSpPr>
              <p:nvPr/>
            </p:nvSpPr>
            <p:spPr bwMode="auto">
              <a:xfrm>
                <a:off x="1176" y="148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9" name="Freeform 186"/>
              <p:cNvSpPr>
                <a:spLocks/>
              </p:cNvSpPr>
              <p:nvPr/>
            </p:nvSpPr>
            <p:spPr bwMode="auto">
              <a:xfrm>
                <a:off x="1178" y="148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0" name="Line 187"/>
              <p:cNvSpPr>
                <a:spLocks noChangeShapeType="1"/>
              </p:cNvSpPr>
              <p:nvPr/>
            </p:nvSpPr>
            <p:spPr bwMode="auto">
              <a:xfrm>
                <a:off x="1181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1" name="Line 188"/>
              <p:cNvSpPr>
                <a:spLocks noChangeShapeType="1"/>
              </p:cNvSpPr>
              <p:nvPr/>
            </p:nvSpPr>
            <p:spPr bwMode="auto">
              <a:xfrm>
                <a:off x="1184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2" name="Freeform 189"/>
              <p:cNvSpPr>
                <a:spLocks/>
              </p:cNvSpPr>
              <p:nvPr/>
            </p:nvSpPr>
            <p:spPr bwMode="auto">
              <a:xfrm>
                <a:off x="1184" y="148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3" name="Line 190"/>
              <p:cNvSpPr>
                <a:spLocks noChangeShapeType="1"/>
              </p:cNvSpPr>
              <p:nvPr/>
            </p:nvSpPr>
            <p:spPr bwMode="auto">
              <a:xfrm>
                <a:off x="1186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4" name="Line 191"/>
              <p:cNvSpPr>
                <a:spLocks noChangeShapeType="1"/>
              </p:cNvSpPr>
              <p:nvPr/>
            </p:nvSpPr>
            <p:spPr bwMode="auto">
              <a:xfrm>
                <a:off x="1186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5" name="Freeform 192"/>
              <p:cNvSpPr>
                <a:spLocks/>
              </p:cNvSpPr>
              <p:nvPr/>
            </p:nvSpPr>
            <p:spPr bwMode="auto">
              <a:xfrm>
                <a:off x="1360" y="1480"/>
                <a:ext cx="14" cy="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6" y="10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</a:cxnLst>
                <a:rect l="0" t="0" r="r" b="b"/>
                <a:pathLst>
                  <a:path w="14" h="13">
                    <a:moveTo>
                      <a:pt x="14" y="5"/>
                    </a:moveTo>
                    <a:lnTo>
                      <a:pt x="14" y="10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6" name="Line 193"/>
              <p:cNvSpPr>
                <a:spLocks noChangeShapeType="1"/>
              </p:cNvSpPr>
              <p:nvPr/>
            </p:nvSpPr>
            <p:spPr bwMode="auto">
              <a:xfrm>
                <a:off x="1374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7" name="Line 194"/>
              <p:cNvSpPr>
                <a:spLocks noChangeShapeType="1"/>
              </p:cNvSpPr>
              <p:nvPr/>
            </p:nvSpPr>
            <p:spPr bwMode="auto">
              <a:xfrm flipH="1">
                <a:off x="1371" y="149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8" name="Freeform 195"/>
              <p:cNvSpPr>
                <a:spLocks/>
              </p:cNvSpPr>
              <p:nvPr/>
            </p:nvSpPr>
            <p:spPr bwMode="auto">
              <a:xfrm>
                <a:off x="1371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9" name="Line 196"/>
              <p:cNvSpPr>
                <a:spLocks noChangeShapeType="1"/>
              </p:cNvSpPr>
              <p:nvPr/>
            </p:nvSpPr>
            <p:spPr bwMode="auto">
              <a:xfrm>
                <a:off x="1368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0" name="Line 197"/>
              <p:cNvSpPr>
                <a:spLocks noChangeShapeType="1"/>
              </p:cNvSpPr>
              <p:nvPr/>
            </p:nvSpPr>
            <p:spPr bwMode="auto">
              <a:xfrm flipH="1">
                <a:off x="1366" y="1493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1" name="Freeform 198"/>
              <p:cNvSpPr>
                <a:spLocks/>
              </p:cNvSpPr>
              <p:nvPr/>
            </p:nvSpPr>
            <p:spPr bwMode="auto">
              <a:xfrm>
                <a:off x="1366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2" name="Line 199"/>
              <p:cNvSpPr>
                <a:spLocks noChangeShapeType="1"/>
              </p:cNvSpPr>
              <p:nvPr/>
            </p:nvSpPr>
            <p:spPr bwMode="auto">
              <a:xfrm>
                <a:off x="1363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3" name="Line 200"/>
              <p:cNvSpPr>
                <a:spLocks noChangeShapeType="1"/>
              </p:cNvSpPr>
              <p:nvPr/>
            </p:nvSpPr>
            <p:spPr bwMode="auto">
              <a:xfrm>
                <a:off x="1363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4" name="Freeform 201"/>
              <p:cNvSpPr>
                <a:spLocks/>
              </p:cNvSpPr>
              <p:nvPr/>
            </p:nvSpPr>
            <p:spPr bwMode="auto">
              <a:xfrm>
                <a:off x="1360" y="148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5" name="Line 202"/>
              <p:cNvSpPr>
                <a:spLocks noChangeShapeType="1"/>
              </p:cNvSpPr>
              <p:nvPr/>
            </p:nvSpPr>
            <p:spPr bwMode="auto">
              <a:xfrm>
                <a:off x="1363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6" name="Freeform 203"/>
              <p:cNvSpPr>
                <a:spLocks/>
              </p:cNvSpPr>
              <p:nvPr/>
            </p:nvSpPr>
            <p:spPr bwMode="auto">
              <a:xfrm>
                <a:off x="1363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7" name="Line 204"/>
              <p:cNvSpPr>
                <a:spLocks noChangeShapeType="1"/>
              </p:cNvSpPr>
              <p:nvPr/>
            </p:nvSpPr>
            <p:spPr bwMode="auto">
              <a:xfrm flipV="1">
                <a:off x="1363" y="1480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8" name="Line 205"/>
              <p:cNvSpPr>
                <a:spLocks noChangeShapeType="1"/>
              </p:cNvSpPr>
              <p:nvPr/>
            </p:nvSpPr>
            <p:spPr bwMode="auto">
              <a:xfrm>
                <a:off x="1366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9" name="Freeform 206"/>
              <p:cNvSpPr>
                <a:spLocks/>
              </p:cNvSpPr>
              <p:nvPr/>
            </p:nvSpPr>
            <p:spPr bwMode="auto">
              <a:xfrm>
                <a:off x="1368" y="14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0" name="Line 207"/>
              <p:cNvSpPr>
                <a:spLocks noChangeShapeType="1"/>
              </p:cNvSpPr>
              <p:nvPr/>
            </p:nvSpPr>
            <p:spPr bwMode="auto">
              <a:xfrm>
                <a:off x="1368" y="14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1" name="Line 208"/>
              <p:cNvSpPr>
                <a:spLocks noChangeShapeType="1"/>
              </p:cNvSpPr>
              <p:nvPr/>
            </p:nvSpPr>
            <p:spPr bwMode="auto">
              <a:xfrm>
                <a:off x="1371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2" name="Freeform 209"/>
              <p:cNvSpPr>
                <a:spLocks/>
              </p:cNvSpPr>
              <p:nvPr/>
            </p:nvSpPr>
            <p:spPr bwMode="auto">
              <a:xfrm>
                <a:off x="1374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3" name="Line 210"/>
              <p:cNvSpPr>
                <a:spLocks noChangeShapeType="1"/>
              </p:cNvSpPr>
              <p:nvPr/>
            </p:nvSpPr>
            <p:spPr bwMode="auto">
              <a:xfrm>
                <a:off x="1374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4" name="Line 211"/>
              <p:cNvSpPr>
                <a:spLocks noChangeShapeType="1"/>
              </p:cNvSpPr>
              <p:nvPr/>
            </p:nvSpPr>
            <p:spPr bwMode="auto">
              <a:xfrm>
                <a:off x="1374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5" name="Freeform 212"/>
              <p:cNvSpPr>
                <a:spLocks/>
              </p:cNvSpPr>
              <p:nvPr/>
            </p:nvSpPr>
            <p:spPr bwMode="auto">
              <a:xfrm>
                <a:off x="1221" y="1480"/>
                <a:ext cx="11" cy="1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13">
                    <a:moveTo>
                      <a:pt x="11" y="5"/>
                    </a:moveTo>
                    <a:lnTo>
                      <a:pt x="11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6" name="Line 213"/>
              <p:cNvSpPr>
                <a:spLocks noChangeShapeType="1"/>
              </p:cNvSpPr>
              <p:nvPr/>
            </p:nvSpPr>
            <p:spPr bwMode="auto">
              <a:xfrm>
                <a:off x="1232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7" name="Line 214"/>
              <p:cNvSpPr>
                <a:spLocks noChangeShapeType="1"/>
              </p:cNvSpPr>
              <p:nvPr/>
            </p:nvSpPr>
            <p:spPr bwMode="auto">
              <a:xfrm>
                <a:off x="1232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215"/>
            <p:cNvGrpSpPr>
              <a:grpSpLocks/>
            </p:cNvGrpSpPr>
            <p:nvPr/>
          </p:nvGrpSpPr>
          <p:grpSpPr bwMode="auto">
            <a:xfrm>
              <a:off x="274" y="3317"/>
              <a:ext cx="893" cy="807"/>
              <a:chOff x="863" y="686"/>
              <a:chExt cx="893" cy="807"/>
            </a:xfrm>
          </p:grpSpPr>
          <p:sp>
            <p:nvSpPr>
              <p:cNvPr id="1338" name="Freeform 216"/>
              <p:cNvSpPr>
                <a:spLocks/>
              </p:cNvSpPr>
              <p:nvPr/>
            </p:nvSpPr>
            <p:spPr bwMode="auto">
              <a:xfrm>
                <a:off x="1229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9" name="Line 217"/>
              <p:cNvSpPr>
                <a:spLocks noChangeShapeType="1"/>
              </p:cNvSpPr>
              <p:nvPr/>
            </p:nvSpPr>
            <p:spPr bwMode="auto">
              <a:xfrm flipH="1">
                <a:off x="1227" y="1493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" name="Line 218"/>
              <p:cNvSpPr>
                <a:spLocks noChangeShapeType="1"/>
              </p:cNvSpPr>
              <p:nvPr/>
            </p:nvSpPr>
            <p:spPr bwMode="auto">
              <a:xfrm flipH="1">
                <a:off x="1224" y="1493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1" name="Freeform 219"/>
              <p:cNvSpPr>
                <a:spLocks/>
              </p:cNvSpPr>
              <p:nvPr/>
            </p:nvSpPr>
            <p:spPr bwMode="auto">
              <a:xfrm>
                <a:off x="1224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2" name="Line 220"/>
              <p:cNvSpPr>
                <a:spLocks noChangeShapeType="1"/>
              </p:cNvSpPr>
              <p:nvPr/>
            </p:nvSpPr>
            <p:spPr bwMode="auto">
              <a:xfrm>
                <a:off x="1221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3" name="Line 221"/>
              <p:cNvSpPr>
                <a:spLocks noChangeShapeType="1"/>
              </p:cNvSpPr>
              <p:nvPr/>
            </p:nvSpPr>
            <p:spPr bwMode="auto">
              <a:xfrm>
                <a:off x="1221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4" name="Freeform 222"/>
              <p:cNvSpPr>
                <a:spLocks/>
              </p:cNvSpPr>
              <p:nvPr/>
            </p:nvSpPr>
            <p:spPr bwMode="auto">
              <a:xfrm>
                <a:off x="1221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5" name="Line 223"/>
              <p:cNvSpPr>
                <a:spLocks noChangeShapeType="1"/>
              </p:cNvSpPr>
              <p:nvPr/>
            </p:nvSpPr>
            <p:spPr bwMode="auto">
              <a:xfrm>
                <a:off x="1221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" name="Freeform 224"/>
              <p:cNvSpPr>
                <a:spLocks/>
              </p:cNvSpPr>
              <p:nvPr/>
            </p:nvSpPr>
            <p:spPr bwMode="auto">
              <a:xfrm>
                <a:off x="1221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7" name="Line 225"/>
              <p:cNvSpPr>
                <a:spLocks noChangeShapeType="1"/>
              </p:cNvSpPr>
              <p:nvPr/>
            </p:nvSpPr>
            <p:spPr bwMode="auto">
              <a:xfrm flipV="1">
                <a:off x="1221" y="1480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8" name="Line 226"/>
              <p:cNvSpPr>
                <a:spLocks noChangeShapeType="1"/>
              </p:cNvSpPr>
              <p:nvPr/>
            </p:nvSpPr>
            <p:spPr bwMode="auto">
              <a:xfrm>
                <a:off x="1224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" name="Freeform 227"/>
              <p:cNvSpPr>
                <a:spLocks/>
              </p:cNvSpPr>
              <p:nvPr/>
            </p:nvSpPr>
            <p:spPr bwMode="auto">
              <a:xfrm>
                <a:off x="1227" y="14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0" name="Line 228"/>
              <p:cNvSpPr>
                <a:spLocks noChangeShapeType="1"/>
              </p:cNvSpPr>
              <p:nvPr/>
            </p:nvSpPr>
            <p:spPr bwMode="auto">
              <a:xfrm>
                <a:off x="1229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1" name="Line 229"/>
              <p:cNvSpPr>
                <a:spLocks noChangeShapeType="1"/>
              </p:cNvSpPr>
              <p:nvPr/>
            </p:nvSpPr>
            <p:spPr bwMode="auto">
              <a:xfrm>
                <a:off x="1229" y="1480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" name="Freeform 230"/>
              <p:cNvSpPr>
                <a:spLocks/>
              </p:cNvSpPr>
              <p:nvPr/>
            </p:nvSpPr>
            <p:spPr bwMode="auto">
              <a:xfrm>
                <a:off x="1232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3" name="Line 231"/>
              <p:cNvSpPr>
                <a:spLocks noChangeShapeType="1"/>
              </p:cNvSpPr>
              <p:nvPr/>
            </p:nvSpPr>
            <p:spPr bwMode="auto">
              <a:xfrm>
                <a:off x="1232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4" name="Line 232"/>
              <p:cNvSpPr>
                <a:spLocks noChangeShapeType="1"/>
              </p:cNvSpPr>
              <p:nvPr/>
            </p:nvSpPr>
            <p:spPr bwMode="auto">
              <a:xfrm>
                <a:off x="1232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5" name="Freeform 233"/>
              <p:cNvSpPr>
                <a:spLocks/>
              </p:cNvSpPr>
              <p:nvPr/>
            </p:nvSpPr>
            <p:spPr bwMode="auto">
              <a:xfrm>
                <a:off x="1267" y="148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3" y="10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6" name="Line 234"/>
              <p:cNvSpPr>
                <a:spLocks noChangeShapeType="1"/>
              </p:cNvSpPr>
              <p:nvPr/>
            </p:nvSpPr>
            <p:spPr bwMode="auto">
              <a:xfrm>
                <a:off x="1280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7" name="Line 235"/>
              <p:cNvSpPr>
                <a:spLocks noChangeShapeType="1"/>
              </p:cNvSpPr>
              <p:nvPr/>
            </p:nvSpPr>
            <p:spPr bwMode="auto">
              <a:xfrm flipH="1">
                <a:off x="1277" y="149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8" name="Freeform 236"/>
              <p:cNvSpPr>
                <a:spLocks/>
              </p:cNvSpPr>
              <p:nvPr/>
            </p:nvSpPr>
            <p:spPr bwMode="auto">
              <a:xfrm>
                <a:off x="127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9" name="Line 237"/>
              <p:cNvSpPr>
                <a:spLocks noChangeShapeType="1"/>
              </p:cNvSpPr>
              <p:nvPr/>
            </p:nvSpPr>
            <p:spPr bwMode="auto">
              <a:xfrm>
                <a:off x="1275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0" name="Line 238"/>
              <p:cNvSpPr>
                <a:spLocks noChangeShapeType="1"/>
              </p:cNvSpPr>
              <p:nvPr/>
            </p:nvSpPr>
            <p:spPr bwMode="auto">
              <a:xfrm>
                <a:off x="1272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1" name="Freeform 239"/>
              <p:cNvSpPr>
                <a:spLocks/>
              </p:cNvSpPr>
              <p:nvPr/>
            </p:nvSpPr>
            <p:spPr bwMode="auto">
              <a:xfrm>
                <a:off x="1269" y="149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2" name="Line 240"/>
              <p:cNvSpPr>
                <a:spLocks noChangeShapeType="1"/>
              </p:cNvSpPr>
              <p:nvPr/>
            </p:nvSpPr>
            <p:spPr bwMode="auto">
              <a:xfrm>
                <a:off x="1269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3" name="Line 241"/>
              <p:cNvSpPr>
                <a:spLocks noChangeShapeType="1"/>
              </p:cNvSpPr>
              <p:nvPr/>
            </p:nvSpPr>
            <p:spPr bwMode="auto">
              <a:xfrm>
                <a:off x="1267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4" name="Freeform 242"/>
              <p:cNvSpPr>
                <a:spLocks/>
              </p:cNvSpPr>
              <p:nvPr/>
            </p:nvSpPr>
            <p:spPr bwMode="auto">
              <a:xfrm>
                <a:off x="1267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5" name="Line 243"/>
              <p:cNvSpPr>
                <a:spLocks noChangeShapeType="1"/>
              </p:cNvSpPr>
              <p:nvPr/>
            </p:nvSpPr>
            <p:spPr bwMode="auto">
              <a:xfrm>
                <a:off x="1267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6" name="Freeform 244"/>
              <p:cNvSpPr>
                <a:spLocks/>
              </p:cNvSpPr>
              <p:nvPr/>
            </p:nvSpPr>
            <p:spPr bwMode="auto">
              <a:xfrm>
                <a:off x="1269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7" name="Line 245"/>
              <p:cNvSpPr>
                <a:spLocks noChangeShapeType="1"/>
              </p:cNvSpPr>
              <p:nvPr/>
            </p:nvSpPr>
            <p:spPr bwMode="auto">
              <a:xfrm flipV="1">
                <a:off x="1269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8" name="Line 246"/>
              <p:cNvSpPr>
                <a:spLocks noChangeShapeType="1"/>
              </p:cNvSpPr>
              <p:nvPr/>
            </p:nvSpPr>
            <p:spPr bwMode="auto">
              <a:xfrm>
                <a:off x="1272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9" name="Freeform 247"/>
              <p:cNvSpPr>
                <a:spLocks/>
              </p:cNvSpPr>
              <p:nvPr/>
            </p:nvSpPr>
            <p:spPr bwMode="auto">
              <a:xfrm>
                <a:off x="1272" y="148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0" name="Line 248"/>
              <p:cNvSpPr>
                <a:spLocks noChangeShapeType="1"/>
              </p:cNvSpPr>
              <p:nvPr/>
            </p:nvSpPr>
            <p:spPr bwMode="auto">
              <a:xfrm>
                <a:off x="1275" y="148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1" name="Line 249"/>
              <p:cNvSpPr>
                <a:spLocks noChangeShapeType="1"/>
              </p:cNvSpPr>
              <p:nvPr/>
            </p:nvSpPr>
            <p:spPr bwMode="auto">
              <a:xfrm>
                <a:off x="1277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2" name="Freeform 250"/>
              <p:cNvSpPr>
                <a:spLocks/>
              </p:cNvSpPr>
              <p:nvPr/>
            </p:nvSpPr>
            <p:spPr bwMode="auto">
              <a:xfrm>
                <a:off x="1280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3" name="Line 251"/>
              <p:cNvSpPr>
                <a:spLocks noChangeShapeType="1"/>
              </p:cNvSpPr>
              <p:nvPr/>
            </p:nvSpPr>
            <p:spPr bwMode="auto">
              <a:xfrm>
                <a:off x="1280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4" name="Line 252"/>
              <p:cNvSpPr>
                <a:spLocks noChangeShapeType="1"/>
              </p:cNvSpPr>
              <p:nvPr/>
            </p:nvSpPr>
            <p:spPr bwMode="auto">
              <a:xfrm>
                <a:off x="1280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5" name="Freeform 253"/>
              <p:cNvSpPr>
                <a:spLocks/>
              </p:cNvSpPr>
              <p:nvPr/>
            </p:nvSpPr>
            <p:spPr bwMode="auto">
              <a:xfrm>
                <a:off x="1315" y="148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0" y="10"/>
                  </a:cxn>
                  <a:cxn ang="0">
                    <a:pos x="8" y="10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0" y="10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6" name="Line 254"/>
              <p:cNvSpPr>
                <a:spLocks noChangeShapeType="1"/>
              </p:cNvSpPr>
              <p:nvPr/>
            </p:nvSpPr>
            <p:spPr bwMode="auto">
              <a:xfrm>
                <a:off x="1325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7" name="Line 255"/>
              <p:cNvSpPr>
                <a:spLocks noChangeShapeType="1"/>
              </p:cNvSpPr>
              <p:nvPr/>
            </p:nvSpPr>
            <p:spPr bwMode="auto">
              <a:xfrm>
                <a:off x="1325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8" name="Freeform 256"/>
              <p:cNvSpPr>
                <a:spLocks/>
              </p:cNvSpPr>
              <p:nvPr/>
            </p:nvSpPr>
            <p:spPr bwMode="auto">
              <a:xfrm>
                <a:off x="1323" y="149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9" name="Line 257"/>
              <p:cNvSpPr>
                <a:spLocks noChangeShapeType="1"/>
              </p:cNvSpPr>
              <p:nvPr/>
            </p:nvSpPr>
            <p:spPr bwMode="auto">
              <a:xfrm flipH="1">
                <a:off x="1320" y="1493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0" name="Line 258"/>
              <p:cNvSpPr>
                <a:spLocks noChangeShapeType="1"/>
              </p:cNvSpPr>
              <p:nvPr/>
            </p:nvSpPr>
            <p:spPr bwMode="auto">
              <a:xfrm>
                <a:off x="1320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1" name="Freeform 259"/>
              <p:cNvSpPr>
                <a:spLocks/>
              </p:cNvSpPr>
              <p:nvPr/>
            </p:nvSpPr>
            <p:spPr bwMode="auto">
              <a:xfrm>
                <a:off x="131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" name="Line 260"/>
              <p:cNvSpPr>
                <a:spLocks noChangeShapeType="1"/>
              </p:cNvSpPr>
              <p:nvPr/>
            </p:nvSpPr>
            <p:spPr bwMode="auto">
              <a:xfrm flipH="1">
                <a:off x="1315" y="149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3" name="Line 261"/>
              <p:cNvSpPr>
                <a:spLocks noChangeShapeType="1"/>
              </p:cNvSpPr>
              <p:nvPr/>
            </p:nvSpPr>
            <p:spPr bwMode="auto">
              <a:xfrm>
                <a:off x="1315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4" name="Freeform 262"/>
              <p:cNvSpPr>
                <a:spLocks/>
              </p:cNvSpPr>
              <p:nvPr/>
            </p:nvSpPr>
            <p:spPr bwMode="auto">
              <a:xfrm>
                <a:off x="1315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5" name="Line 263"/>
              <p:cNvSpPr>
                <a:spLocks noChangeShapeType="1"/>
              </p:cNvSpPr>
              <p:nvPr/>
            </p:nvSpPr>
            <p:spPr bwMode="auto">
              <a:xfrm>
                <a:off x="1315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6" name="Freeform 264"/>
              <p:cNvSpPr>
                <a:spLocks/>
              </p:cNvSpPr>
              <p:nvPr/>
            </p:nvSpPr>
            <p:spPr bwMode="auto">
              <a:xfrm>
                <a:off x="1315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7" name="Line 265"/>
              <p:cNvSpPr>
                <a:spLocks noChangeShapeType="1"/>
              </p:cNvSpPr>
              <p:nvPr/>
            </p:nvSpPr>
            <p:spPr bwMode="auto">
              <a:xfrm flipV="1">
                <a:off x="1317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8" name="Line 266"/>
              <p:cNvSpPr>
                <a:spLocks noChangeShapeType="1"/>
              </p:cNvSpPr>
              <p:nvPr/>
            </p:nvSpPr>
            <p:spPr bwMode="auto">
              <a:xfrm>
                <a:off x="1317" y="14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9" name="Freeform 267"/>
              <p:cNvSpPr>
                <a:spLocks/>
              </p:cNvSpPr>
              <p:nvPr/>
            </p:nvSpPr>
            <p:spPr bwMode="auto">
              <a:xfrm>
                <a:off x="1320" y="14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0" name="Line 268"/>
              <p:cNvSpPr>
                <a:spLocks noChangeShapeType="1"/>
              </p:cNvSpPr>
              <p:nvPr/>
            </p:nvSpPr>
            <p:spPr bwMode="auto">
              <a:xfrm>
                <a:off x="1323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1" name="Line 269"/>
              <p:cNvSpPr>
                <a:spLocks noChangeShapeType="1"/>
              </p:cNvSpPr>
              <p:nvPr/>
            </p:nvSpPr>
            <p:spPr bwMode="auto">
              <a:xfrm>
                <a:off x="1325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" name="Freeform 270"/>
              <p:cNvSpPr>
                <a:spLocks/>
              </p:cNvSpPr>
              <p:nvPr/>
            </p:nvSpPr>
            <p:spPr bwMode="auto">
              <a:xfrm>
                <a:off x="1325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" name="Line 271"/>
              <p:cNvSpPr>
                <a:spLocks noChangeShapeType="1"/>
              </p:cNvSpPr>
              <p:nvPr/>
            </p:nvSpPr>
            <p:spPr bwMode="auto">
              <a:xfrm>
                <a:off x="1325" y="1485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4" name="Line 272"/>
              <p:cNvSpPr>
                <a:spLocks noChangeShapeType="1"/>
              </p:cNvSpPr>
              <p:nvPr/>
            </p:nvSpPr>
            <p:spPr bwMode="auto">
              <a:xfrm>
                <a:off x="1328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5" name="Freeform 273"/>
              <p:cNvSpPr>
                <a:spLocks/>
              </p:cNvSpPr>
              <p:nvPr/>
            </p:nvSpPr>
            <p:spPr bwMode="auto">
              <a:xfrm>
                <a:off x="1756" y="959"/>
                <a:ext cx="0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120"/>
                  </a:cxn>
                  <a:cxn ang="0">
                    <a:pos x="0" y="0"/>
                  </a:cxn>
                </a:cxnLst>
                <a:rect l="0" t="0" r="r" b="b"/>
                <a:pathLst>
                  <a:path h="243">
                    <a:moveTo>
                      <a:pt x="0" y="243"/>
                    </a:move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6" name="Freeform 274"/>
              <p:cNvSpPr>
                <a:spLocks/>
              </p:cNvSpPr>
              <p:nvPr/>
            </p:nvSpPr>
            <p:spPr bwMode="auto">
              <a:xfrm>
                <a:off x="1681" y="1207"/>
                <a:ext cx="0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"/>
                  </a:cxn>
                  <a:cxn ang="0">
                    <a:pos x="0" y="267"/>
                  </a:cxn>
                </a:cxnLst>
                <a:rect l="0" t="0" r="r" b="b"/>
                <a:pathLst>
                  <a:path h="267">
                    <a:moveTo>
                      <a:pt x="0" y="0"/>
                    </a:moveTo>
                    <a:lnTo>
                      <a:pt x="0" y="166"/>
                    </a:lnTo>
                    <a:lnTo>
                      <a:pt x="0" y="267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7" name="Freeform 275"/>
              <p:cNvSpPr>
                <a:spLocks/>
              </p:cNvSpPr>
              <p:nvPr/>
            </p:nvSpPr>
            <p:spPr bwMode="auto">
              <a:xfrm>
                <a:off x="1681" y="686"/>
                <a:ext cx="0" cy="265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102"/>
                  </a:cxn>
                  <a:cxn ang="0">
                    <a:pos x="0" y="0"/>
                  </a:cxn>
                </a:cxnLst>
                <a:rect l="0" t="0" r="r" b="b"/>
                <a:pathLst>
                  <a:path h="265">
                    <a:moveTo>
                      <a:pt x="0" y="265"/>
                    </a:moveTo>
                    <a:lnTo>
                      <a:pt x="0" y="102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8" name="Freeform 276"/>
              <p:cNvSpPr>
                <a:spLocks/>
              </p:cNvSpPr>
              <p:nvPr/>
            </p:nvSpPr>
            <p:spPr bwMode="auto">
              <a:xfrm>
                <a:off x="1673" y="1167"/>
                <a:ext cx="13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11"/>
                  </a:cxn>
                  <a:cxn ang="0">
                    <a:pos x="11" y="14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3" y="11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0"/>
                  </a:cxn>
                </a:cxnLst>
                <a:rect l="0" t="0" r="r" b="b"/>
                <a:pathLst>
                  <a:path w="13" h="14">
                    <a:moveTo>
                      <a:pt x="8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1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9" name="Line 277"/>
              <p:cNvSpPr>
                <a:spLocks noChangeShapeType="1"/>
              </p:cNvSpPr>
              <p:nvPr/>
            </p:nvSpPr>
            <p:spPr bwMode="auto">
              <a:xfrm>
                <a:off x="1684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0" name="Line 278"/>
              <p:cNvSpPr>
                <a:spLocks noChangeShapeType="1"/>
              </p:cNvSpPr>
              <p:nvPr/>
            </p:nvSpPr>
            <p:spPr bwMode="auto">
              <a:xfrm>
                <a:off x="1684" y="117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1" name="Freeform 279"/>
              <p:cNvSpPr>
                <a:spLocks/>
              </p:cNvSpPr>
              <p:nvPr/>
            </p:nvSpPr>
            <p:spPr bwMode="auto">
              <a:xfrm>
                <a:off x="1686" y="117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2" name="Line 280"/>
              <p:cNvSpPr>
                <a:spLocks noChangeShapeType="1"/>
              </p:cNvSpPr>
              <p:nvPr/>
            </p:nvSpPr>
            <p:spPr bwMode="auto">
              <a:xfrm>
                <a:off x="1686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" name="Line 281"/>
              <p:cNvSpPr>
                <a:spLocks noChangeShapeType="1"/>
              </p:cNvSpPr>
              <p:nvPr/>
            </p:nvSpPr>
            <p:spPr bwMode="auto">
              <a:xfrm>
                <a:off x="1686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4" name="Freeform 282"/>
              <p:cNvSpPr>
                <a:spLocks/>
              </p:cNvSpPr>
              <p:nvPr/>
            </p:nvSpPr>
            <p:spPr bwMode="auto">
              <a:xfrm>
                <a:off x="1686" y="117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5" name="Line 283"/>
              <p:cNvSpPr>
                <a:spLocks noChangeShapeType="1"/>
              </p:cNvSpPr>
              <p:nvPr/>
            </p:nvSpPr>
            <p:spPr bwMode="auto">
              <a:xfrm flipH="1">
                <a:off x="1684" y="1178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6" name="Line 284"/>
              <p:cNvSpPr>
                <a:spLocks noChangeShapeType="1"/>
              </p:cNvSpPr>
              <p:nvPr/>
            </p:nvSpPr>
            <p:spPr bwMode="auto">
              <a:xfrm>
                <a:off x="1684" y="118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7" name="Freeform 285"/>
              <p:cNvSpPr>
                <a:spLocks/>
              </p:cNvSpPr>
              <p:nvPr/>
            </p:nvSpPr>
            <p:spPr bwMode="auto">
              <a:xfrm>
                <a:off x="1681" y="11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8" name="Line 286"/>
              <p:cNvSpPr>
                <a:spLocks noChangeShapeType="1"/>
              </p:cNvSpPr>
              <p:nvPr/>
            </p:nvSpPr>
            <p:spPr bwMode="auto">
              <a:xfrm>
                <a:off x="1678" y="118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9" name="Freeform 287"/>
              <p:cNvSpPr>
                <a:spLocks/>
              </p:cNvSpPr>
              <p:nvPr/>
            </p:nvSpPr>
            <p:spPr bwMode="auto">
              <a:xfrm>
                <a:off x="1676" y="1178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0" name="Line 288"/>
              <p:cNvSpPr>
                <a:spLocks noChangeShapeType="1"/>
              </p:cNvSpPr>
              <p:nvPr/>
            </p:nvSpPr>
            <p:spPr bwMode="auto">
              <a:xfrm>
                <a:off x="1676" y="117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1" name="Line 289"/>
              <p:cNvSpPr>
                <a:spLocks noChangeShapeType="1"/>
              </p:cNvSpPr>
              <p:nvPr/>
            </p:nvSpPr>
            <p:spPr bwMode="auto">
              <a:xfrm>
                <a:off x="1676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2" name="Freeform 290"/>
              <p:cNvSpPr>
                <a:spLocks/>
              </p:cNvSpPr>
              <p:nvPr/>
            </p:nvSpPr>
            <p:spPr bwMode="auto">
              <a:xfrm>
                <a:off x="1673" y="117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3" name="Line 291"/>
              <p:cNvSpPr>
                <a:spLocks noChangeShapeType="1"/>
              </p:cNvSpPr>
              <p:nvPr/>
            </p:nvSpPr>
            <p:spPr bwMode="auto">
              <a:xfrm>
                <a:off x="1676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4" name="Line 292"/>
              <p:cNvSpPr>
                <a:spLocks noChangeShapeType="1"/>
              </p:cNvSpPr>
              <p:nvPr/>
            </p:nvSpPr>
            <p:spPr bwMode="auto">
              <a:xfrm>
                <a:off x="1676" y="11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5" name="Freeform 293"/>
              <p:cNvSpPr>
                <a:spLocks/>
              </p:cNvSpPr>
              <p:nvPr/>
            </p:nvSpPr>
            <p:spPr bwMode="auto">
              <a:xfrm>
                <a:off x="1676" y="1167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6" name="Line 294"/>
              <p:cNvSpPr>
                <a:spLocks noChangeShapeType="1"/>
              </p:cNvSpPr>
              <p:nvPr/>
            </p:nvSpPr>
            <p:spPr bwMode="auto">
              <a:xfrm>
                <a:off x="1678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7" name="Line 295"/>
              <p:cNvSpPr>
                <a:spLocks noChangeShapeType="1"/>
              </p:cNvSpPr>
              <p:nvPr/>
            </p:nvSpPr>
            <p:spPr bwMode="auto">
              <a:xfrm>
                <a:off x="1681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8" name="Freeform 296"/>
              <p:cNvSpPr>
                <a:spLocks/>
              </p:cNvSpPr>
              <p:nvPr/>
            </p:nvSpPr>
            <p:spPr bwMode="auto">
              <a:xfrm>
                <a:off x="1673" y="980"/>
                <a:ext cx="13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0"/>
                  </a:cxn>
                </a:cxnLst>
                <a:rect l="0" t="0" r="r" b="b"/>
                <a:pathLst>
                  <a:path w="13" h="11">
                    <a:moveTo>
                      <a:pt x="8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9" name="Line 297"/>
              <p:cNvSpPr>
                <a:spLocks noChangeShapeType="1"/>
              </p:cNvSpPr>
              <p:nvPr/>
            </p:nvSpPr>
            <p:spPr bwMode="auto">
              <a:xfrm>
                <a:off x="1684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0" name="Line 298"/>
              <p:cNvSpPr>
                <a:spLocks noChangeShapeType="1"/>
              </p:cNvSpPr>
              <p:nvPr/>
            </p:nvSpPr>
            <p:spPr bwMode="auto">
              <a:xfrm>
                <a:off x="1684" y="98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1" name="Freeform 299"/>
              <p:cNvSpPr>
                <a:spLocks/>
              </p:cNvSpPr>
              <p:nvPr/>
            </p:nvSpPr>
            <p:spPr bwMode="auto">
              <a:xfrm>
                <a:off x="1686" y="9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2" name="Line 300"/>
              <p:cNvSpPr>
                <a:spLocks noChangeShapeType="1"/>
              </p:cNvSpPr>
              <p:nvPr/>
            </p:nvSpPr>
            <p:spPr bwMode="auto">
              <a:xfrm>
                <a:off x="1686" y="983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3" name="Line 301"/>
              <p:cNvSpPr>
                <a:spLocks noChangeShapeType="1"/>
              </p:cNvSpPr>
              <p:nvPr/>
            </p:nvSpPr>
            <p:spPr bwMode="auto">
              <a:xfrm>
                <a:off x="1686" y="9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4" name="Freeform 302"/>
              <p:cNvSpPr>
                <a:spLocks/>
              </p:cNvSpPr>
              <p:nvPr/>
            </p:nvSpPr>
            <p:spPr bwMode="auto">
              <a:xfrm>
                <a:off x="1686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5" name="Line 303"/>
              <p:cNvSpPr>
                <a:spLocks noChangeShapeType="1"/>
              </p:cNvSpPr>
              <p:nvPr/>
            </p:nvSpPr>
            <p:spPr bwMode="auto">
              <a:xfrm flipH="1">
                <a:off x="1684" y="991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6" name="Line 304"/>
              <p:cNvSpPr>
                <a:spLocks noChangeShapeType="1"/>
              </p:cNvSpPr>
              <p:nvPr/>
            </p:nvSpPr>
            <p:spPr bwMode="auto">
              <a:xfrm>
                <a:off x="1684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7" name="Freeform 305"/>
              <p:cNvSpPr>
                <a:spLocks/>
              </p:cNvSpPr>
              <p:nvPr/>
            </p:nvSpPr>
            <p:spPr bwMode="auto">
              <a:xfrm>
                <a:off x="1681" y="9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8" name="Line 306"/>
              <p:cNvSpPr>
                <a:spLocks noChangeShapeType="1"/>
              </p:cNvSpPr>
              <p:nvPr/>
            </p:nvSpPr>
            <p:spPr bwMode="auto">
              <a:xfrm>
                <a:off x="1678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9" name="Freeform 307"/>
              <p:cNvSpPr>
                <a:spLocks/>
              </p:cNvSpPr>
              <p:nvPr/>
            </p:nvSpPr>
            <p:spPr bwMode="auto">
              <a:xfrm>
                <a:off x="1676" y="99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0" name="Line 308"/>
              <p:cNvSpPr>
                <a:spLocks noChangeShapeType="1"/>
              </p:cNvSpPr>
              <p:nvPr/>
            </p:nvSpPr>
            <p:spPr bwMode="auto">
              <a:xfrm flipV="1">
                <a:off x="1676" y="988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1" name="Line 309"/>
              <p:cNvSpPr>
                <a:spLocks noChangeShapeType="1"/>
              </p:cNvSpPr>
              <p:nvPr/>
            </p:nvSpPr>
            <p:spPr bwMode="auto">
              <a:xfrm>
                <a:off x="1676" y="9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2" name="Freeform 310"/>
              <p:cNvSpPr>
                <a:spLocks/>
              </p:cNvSpPr>
              <p:nvPr/>
            </p:nvSpPr>
            <p:spPr bwMode="auto">
              <a:xfrm>
                <a:off x="1673" y="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3" name="Line 311"/>
              <p:cNvSpPr>
                <a:spLocks noChangeShapeType="1"/>
              </p:cNvSpPr>
              <p:nvPr/>
            </p:nvSpPr>
            <p:spPr bwMode="auto">
              <a:xfrm>
                <a:off x="1676" y="98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" name="Line 312"/>
              <p:cNvSpPr>
                <a:spLocks noChangeShapeType="1"/>
              </p:cNvSpPr>
              <p:nvPr/>
            </p:nvSpPr>
            <p:spPr bwMode="auto">
              <a:xfrm flipV="1">
                <a:off x="1676" y="98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" name="Freeform 313"/>
              <p:cNvSpPr>
                <a:spLocks/>
              </p:cNvSpPr>
              <p:nvPr/>
            </p:nvSpPr>
            <p:spPr bwMode="auto">
              <a:xfrm>
                <a:off x="1676" y="98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6" name="Line 314"/>
              <p:cNvSpPr>
                <a:spLocks noChangeShapeType="1"/>
              </p:cNvSpPr>
              <p:nvPr/>
            </p:nvSpPr>
            <p:spPr bwMode="auto">
              <a:xfrm>
                <a:off x="1678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7" name="Line 315"/>
              <p:cNvSpPr>
                <a:spLocks noChangeShapeType="1"/>
              </p:cNvSpPr>
              <p:nvPr/>
            </p:nvSpPr>
            <p:spPr bwMode="auto">
              <a:xfrm>
                <a:off x="1681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8" name="Freeform 316"/>
              <p:cNvSpPr>
                <a:spLocks/>
              </p:cNvSpPr>
              <p:nvPr/>
            </p:nvSpPr>
            <p:spPr bwMode="auto">
              <a:xfrm>
                <a:off x="1673" y="1119"/>
                <a:ext cx="13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11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9" name="Line 317"/>
              <p:cNvSpPr>
                <a:spLocks noChangeShapeType="1"/>
              </p:cNvSpPr>
              <p:nvPr/>
            </p:nvSpPr>
            <p:spPr bwMode="auto">
              <a:xfrm>
                <a:off x="1684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" name="Line 318"/>
              <p:cNvSpPr>
                <a:spLocks noChangeShapeType="1"/>
              </p:cNvSpPr>
              <p:nvPr/>
            </p:nvSpPr>
            <p:spPr bwMode="auto">
              <a:xfrm>
                <a:off x="1684" y="1122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" name="Freeform 319"/>
              <p:cNvSpPr>
                <a:spLocks/>
              </p:cNvSpPr>
              <p:nvPr/>
            </p:nvSpPr>
            <p:spPr bwMode="auto">
              <a:xfrm>
                <a:off x="1686" y="1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2" name="Line 320"/>
              <p:cNvSpPr>
                <a:spLocks noChangeShapeType="1"/>
              </p:cNvSpPr>
              <p:nvPr/>
            </p:nvSpPr>
            <p:spPr bwMode="auto">
              <a:xfrm>
                <a:off x="1686" y="112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3" name="Line 321"/>
              <p:cNvSpPr>
                <a:spLocks noChangeShapeType="1"/>
              </p:cNvSpPr>
              <p:nvPr/>
            </p:nvSpPr>
            <p:spPr bwMode="auto">
              <a:xfrm>
                <a:off x="1686" y="112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4" name="Freeform 322"/>
              <p:cNvSpPr>
                <a:spLocks/>
              </p:cNvSpPr>
              <p:nvPr/>
            </p:nvSpPr>
            <p:spPr bwMode="auto">
              <a:xfrm>
                <a:off x="1686" y="11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5" name="Line 323"/>
              <p:cNvSpPr>
                <a:spLocks noChangeShapeType="1"/>
              </p:cNvSpPr>
              <p:nvPr/>
            </p:nvSpPr>
            <p:spPr bwMode="auto">
              <a:xfrm flipH="1">
                <a:off x="1684" y="1130"/>
                <a:ext cx="2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" name="Line 324"/>
              <p:cNvSpPr>
                <a:spLocks noChangeShapeType="1"/>
              </p:cNvSpPr>
              <p:nvPr/>
            </p:nvSpPr>
            <p:spPr bwMode="auto">
              <a:xfrm>
                <a:off x="1684" y="113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7" name="Freeform 325"/>
              <p:cNvSpPr>
                <a:spLocks/>
              </p:cNvSpPr>
              <p:nvPr/>
            </p:nvSpPr>
            <p:spPr bwMode="auto">
              <a:xfrm>
                <a:off x="1681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8" name="Line 326"/>
              <p:cNvSpPr>
                <a:spLocks noChangeShapeType="1"/>
              </p:cNvSpPr>
              <p:nvPr/>
            </p:nvSpPr>
            <p:spPr bwMode="auto">
              <a:xfrm>
                <a:off x="1678" y="113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" name="Freeform 327"/>
              <p:cNvSpPr>
                <a:spLocks/>
              </p:cNvSpPr>
              <p:nvPr/>
            </p:nvSpPr>
            <p:spPr bwMode="auto">
              <a:xfrm>
                <a:off x="1676" y="113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" name="Line 328"/>
              <p:cNvSpPr>
                <a:spLocks noChangeShapeType="1"/>
              </p:cNvSpPr>
              <p:nvPr/>
            </p:nvSpPr>
            <p:spPr bwMode="auto">
              <a:xfrm>
                <a:off x="1676" y="113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" name="Line 329"/>
              <p:cNvSpPr>
                <a:spLocks noChangeShapeType="1"/>
              </p:cNvSpPr>
              <p:nvPr/>
            </p:nvSpPr>
            <p:spPr bwMode="auto">
              <a:xfrm flipV="1">
                <a:off x="1676" y="1127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" name="Freeform 330"/>
              <p:cNvSpPr>
                <a:spLocks/>
              </p:cNvSpPr>
              <p:nvPr/>
            </p:nvSpPr>
            <p:spPr bwMode="auto">
              <a:xfrm>
                <a:off x="1673" y="1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3" name="Line 331"/>
              <p:cNvSpPr>
                <a:spLocks noChangeShapeType="1"/>
              </p:cNvSpPr>
              <p:nvPr/>
            </p:nvSpPr>
            <p:spPr bwMode="auto">
              <a:xfrm>
                <a:off x="1676" y="112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" name="Line 332"/>
              <p:cNvSpPr>
                <a:spLocks noChangeShapeType="1"/>
              </p:cNvSpPr>
              <p:nvPr/>
            </p:nvSpPr>
            <p:spPr bwMode="auto">
              <a:xfrm flipV="1">
                <a:off x="1676" y="1122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5" name="Freeform 333"/>
              <p:cNvSpPr>
                <a:spLocks/>
              </p:cNvSpPr>
              <p:nvPr/>
            </p:nvSpPr>
            <p:spPr bwMode="auto">
              <a:xfrm>
                <a:off x="1676" y="112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6" name="Line 334"/>
              <p:cNvSpPr>
                <a:spLocks noChangeShapeType="1"/>
              </p:cNvSpPr>
              <p:nvPr/>
            </p:nvSpPr>
            <p:spPr bwMode="auto">
              <a:xfrm>
                <a:off x="1678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7" name="Line 335"/>
              <p:cNvSpPr>
                <a:spLocks noChangeShapeType="1"/>
              </p:cNvSpPr>
              <p:nvPr/>
            </p:nvSpPr>
            <p:spPr bwMode="auto">
              <a:xfrm>
                <a:off x="1681" y="111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8" name="Freeform 336"/>
              <p:cNvSpPr>
                <a:spLocks/>
              </p:cNvSpPr>
              <p:nvPr/>
            </p:nvSpPr>
            <p:spPr bwMode="auto">
              <a:xfrm>
                <a:off x="1673" y="1074"/>
                <a:ext cx="13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5" y="10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9" name="Line 337"/>
              <p:cNvSpPr>
                <a:spLocks noChangeShapeType="1"/>
              </p:cNvSpPr>
              <p:nvPr/>
            </p:nvSpPr>
            <p:spPr bwMode="auto">
              <a:xfrm>
                <a:off x="1684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0" name="Line 338"/>
              <p:cNvSpPr>
                <a:spLocks noChangeShapeType="1"/>
              </p:cNvSpPr>
              <p:nvPr/>
            </p:nvSpPr>
            <p:spPr bwMode="auto">
              <a:xfrm>
                <a:off x="1684" y="1074"/>
                <a:ext cx="2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1" name="Freeform 339"/>
              <p:cNvSpPr>
                <a:spLocks/>
              </p:cNvSpPr>
              <p:nvPr/>
            </p:nvSpPr>
            <p:spPr bwMode="auto">
              <a:xfrm>
                <a:off x="1686" y="1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2" name="Line 340"/>
              <p:cNvSpPr>
                <a:spLocks noChangeShapeType="1"/>
              </p:cNvSpPr>
              <p:nvPr/>
            </p:nvSpPr>
            <p:spPr bwMode="auto">
              <a:xfrm>
                <a:off x="1686" y="107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3" name="Line 341"/>
              <p:cNvSpPr>
                <a:spLocks noChangeShapeType="1"/>
              </p:cNvSpPr>
              <p:nvPr/>
            </p:nvSpPr>
            <p:spPr bwMode="auto">
              <a:xfrm>
                <a:off x="1686" y="107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" name="Freeform 342"/>
              <p:cNvSpPr>
                <a:spLocks/>
              </p:cNvSpPr>
              <p:nvPr/>
            </p:nvSpPr>
            <p:spPr bwMode="auto">
              <a:xfrm>
                <a:off x="1686" y="108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5" name="Line 343"/>
              <p:cNvSpPr>
                <a:spLocks noChangeShapeType="1"/>
              </p:cNvSpPr>
              <p:nvPr/>
            </p:nvSpPr>
            <p:spPr bwMode="auto">
              <a:xfrm flipH="1">
                <a:off x="1684" y="1084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" name="Line 344"/>
              <p:cNvSpPr>
                <a:spLocks noChangeShapeType="1"/>
              </p:cNvSpPr>
              <p:nvPr/>
            </p:nvSpPr>
            <p:spPr bwMode="auto">
              <a:xfrm>
                <a:off x="1684" y="108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7" name="Freeform 345"/>
              <p:cNvSpPr>
                <a:spLocks/>
              </p:cNvSpPr>
              <p:nvPr/>
            </p:nvSpPr>
            <p:spPr bwMode="auto">
              <a:xfrm>
                <a:off x="1681" y="1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8" name="Line 346"/>
              <p:cNvSpPr>
                <a:spLocks noChangeShapeType="1"/>
              </p:cNvSpPr>
              <p:nvPr/>
            </p:nvSpPr>
            <p:spPr bwMode="auto">
              <a:xfrm flipV="1">
                <a:off x="1678" y="108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9" name="Freeform 347"/>
              <p:cNvSpPr>
                <a:spLocks/>
              </p:cNvSpPr>
              <p:nvPr/>
            </p:nvSpPr>
            <p:spPr bwMode="auto">
              <a:xfrm>
                <a:off x="1676" y="108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0" name="Line 348"/>
              <p:cNvSpPr>
                <a:spLocks noChangeShapeType="1"/>
              </p:cNvSpPr>
              <p:nvPr/>
            </p:nvSpPr>
            <p:spPr bwMode="auto">
              <a:xfrm>
                <a:off x="1676" y="108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1" name="Line 349"/>
              <p:cNvSpPr>
                <a:spLocks noChangeShapeType="1"/>
              </p:cNvSpPr>
              <p:nvPr/>
            </p:nvSpPr>
            <p:spPr bwMode="auto">
              <a:xfrm>
                <a:off x="1676" y="108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2" name="Freeform 350"/>
              <p:cNvSpPr>
                <a:spLocks/>
              </p:cNvSpPr>
              <p:nvPr/>
            </p:nvSpPr>
            <p:spPr bwMode="auto">
              <a:xfrm>
                <a:off x="1673" y="1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3" name="Line 351"/>
              <p:cNvSpPr>
                <a:spLocks noChangeShapeType="1"/>
              </p:cNvSpPr>
              <p:nvPr/>
            </p:nvSpPr>
            <p:spPr bwMode="auto">
              <a:xfrm flipV="1">
                <a:off x="1676" y="107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4" name="Line 352"/>
              <p:cNvSpPr>
                <a:spLocks noChangeShapeType="1"/>
              </p:cNvSpPr>
              <p:nvPr/>
            </p:nvSpPr>
            <p:spPr bwMode="auto">
              <a:xfrm>
                <a:off x="1676" y="107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" name="Freeform 353"/>
              <p:cNvSpPr>
                <a:spLocks/>
              </p:cNvSpPr>
              <p:nvPr/>
            </p:nvSpPr>
            <p:spPr bwMode="auto">
              <a:xfrm>
                <a:off x="1676" y="107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6" name="Line 354"/>
              <p:cNvSpPr>
                <a:spLocks noChangeShapeType="1"/>
              </p:cNvSpPr>
              <p:nvPr/>
            </p:nvSpPr>
            <p:spPr bwMode="auto">
              <a:xfrm>
                <a:off x="1678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7" name="Line 355"/>
              <p:cNvSpPr>
                <a:spLocks noChangeShapeType="1"/>
              </p:cNvSpPr>
              <p:nvPr/>
            </p:nvSpPr>
            <p:spPr bwMode="auto">
              <a:xfrm>
                <a:off x="1681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8" name="Freeform 356"/>
              <p:cNvSpPr>
                <a:spLocks/>
              </p:cNvSpPr>
              <p:nvPr/>
            </p:nvSpPr>
            <p:spPr bwMode="auto">
              <a:xfrm>
                <a:off x="1673" y="1026"/>
                <a:ext cx="13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11" y="2"/>
                    </a:lnTo>
                    <a:lnTo>
                      <a:pt x="13" y="2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9" name="Line 357"/>
              <p:cNvSpPr>
                <a:spLocks noChangeShapeType="1"/>
              </p:cNvSpPr>
              <p:nvPr/>
            </p:nvSpPr>
            <p:spPr bwMode="auto">
              <a:xfrm>
                <a:off x="1684" y="1026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0" name="Line 358"/>
              <p:cNvSpPr>
                <a:spLocks noChangeShapeType="1"/>
              </p:cNvSpPr>
              <p:nvPr/>
            </p:nvSpPr>
            <p:spPr bwMode="auto">
              <a:xfrm>
                <a:off x="1684" y="1028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1" name="Freeform 359"/>
              <p:cNvSpPr>
                <a:spLocks/>
              </p:cNvSpPr>
              <p:nvPr/>
            </p:nvSpPr>
            <p:spPr bwMode="auto">
              <a:xfrm>
                <a:off x="1686" y="102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2" name="Line 360"/>
              <p:cNvSpPr>
                <a:spLocks noChangeShapeType="1"/>
              </p:cNvSpPr>
              <p:nvPr/>
            </p:nvSpPr>
            <p:spPr bwMode="auto">
              <a:xfrm>
                <a:off x="1686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3" name="Line 361"/>
              <p:cNvSpPr>
                <a:spLocks noChangeShapeType="1"/>
              </p:cNvSpPr>
              <p:nvPr/>
            </p:nvSpPr>
            <p:spPr bwMode="auto">
              <a:xfrm>
                <a:off x="1686" y="103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4" name="Freeform 362"/>
              <p:cNvSpPr>
                <a:spLocks/>
              </p:cNvSpPr>
              <p:nvPr/>
            </p:nvSpPr>
            <p:spPr bwMode="auto">
              <a:xfrm>
                <a:off x="1686" y="1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5" name="Line 363"/>
              <p:cNvSpPr>
                <a:spLocks noChangeShapeType="1"/>
              </p:cNvSpPr>
              <p:nvPr/>
            </p:nvSpPr>
            <p:spPr bwMode="auto">
              <a:xfrm flipH="1">
                <a:off x="1684" y="1036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6" name="Line 364"/>
              <p:cNvSpPr>
                <a:spLocks noChangeShapeType="1"/>
              </p:cNvSpPr>
              <p:nvPr/>
            </p:nvSpPr>
            <p:spPr bwMode="auto">
              <a:xfrm>
                <a:off x="1684" y="103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7" name="Freeform 365"/>
              <p:cNvSpPr>
                <a:spLocks/>
              </p:cNvSpPr>
              <p:nvPr/>
            </p:nvSpPr>
            <p:spPr bwMode="auto">
              <a:xfrm>
                <a:off x="1681" y="10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8" name="Line 366"/>
              <p:cNvSpPr>
                <a:spLocks noChangeShapeType="1"/>
              </p:cNvSpPr>
              <p:nvPr/>
            </p:nvSpPr>
            <p:spPr bwMode="auto">
              <a:xfrm>
                <a:off x="1678" y="103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9" name="Freeform 367"/>
              <p:cNvSpPr>
                <a:spLocks/>
              </p:cNvSpPr>
              <p:nvPr/>
            </p:nvSpPr>
            <p:spPr bwMode="auto">
              <a:xfrm>
                <a:off x="1676" y="103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0" name="Line 368"/>
              <p:cNvSpPr>
                <a:spLocks noChangeShapeType="1"/>
              </p:cNvSpPr>
              <p:nvPr/>
            </p:nvSpPr>
            <p:spPr bwMode="auto">
              <a:xfrm>
                <a:off x="1676" y="103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1" name="Line 369"/>
              <p:cNvSpPr>
                <a:spLocks noChangeShapeType="1"/>
              </p:cNvSpPr>
              <p:nvPr/>
            </p:nvSpPr>
            <p:spPr bwMode="auto">
              <a:xfrm flipV="1">
                <a:off x="1676" y="103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2" name="Freeform 370"/>
              <p:cNvSpPr>
                <a:spLocks/>
              </p:cNvSpPr>
              <p:nvPr/>
            </p:nvSpPr>
            <p:spPr bwMode="auto">
              <a:xfrm>
                <a:off x="1673" y="103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3" name="Line 371"/>
              <p:cNvSpPr>
                <a:spLocks noChangeShapeType="1"/>
              </p:cNvSpPr>
              <p:nvPr/>
            </p:nvSpPr>
            <p:spPr bwMode="auto">
              <a:xfrm>
                <a:off x="1676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4" name="Line 372"/>
              <p:cNvSpPr>
                <a:spLocks noChangeShapeType="1"/>
              </p:cNvSpPr>
              <p:nvPr/>
            </p:nvSpPr>
            <p:spPr bwMode="auto">
              <a:xfrm>
                <a:off x="1676" y="102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5" name="Freeform 373"/>
              <p:cNvSpPr>
                <a:spLocks/>
              </p:cNvSpPr>
              <p:nvPr/>
            </p:nvSpPr>
            <p:spPr bwMode="auto">
              <a:xfrm>
                <a:off x="1676" y="1028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6" name="Line 374"/>
              <p:cNvSpPr>
                <a:spLocks noChangeShapeType="1"/>
              </p:cNvSpPr>
              <p:nvPr/>
            </p:nvSpPr>
            <p:spPr bwMode="auto">
              <a:xfrm>
                <a:off x="1678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7" name="Line 375"/>
              <p:cNvSpPr>
                <a:spLocks noChangeShapeType="1"/>
              </p:cNvSpPr>
              <p:nvPr/>
            </p:nvSpPr>
            <p:spPr bwMode="auto">
              <a:xfrm>
                <a:off x="1681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8" name="Freeform 376"/>
              <p:cNvSpPr>
                <a:spLocks/>
              </p:cNvSpPr>
              <p:nvPr/>
            </p:nvSpPr>
            <p:spPr bwMode="auto">
              <a:xfrm>
                <a:off x="868" y="1207"/>
                <a:ext cx="0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"/>
                  </a:cxn>
                  <a:cxn ang="0">
                    <a:pos x="0" y="267"/>
                  </a:cxn>
                </a:cxnLst>
                <a:rect l="0" t="0" r="r" b="b"/>
                <a:pathLst>
                  <a:path h="267">
                    <a:moveTo>
                      <a:pt x="0" y="0"/>
                    </a:moveTo>
                    <a:lnTo>
                      <a:pt x="0" y="166"/>
                    </a:lnTo>
                    <a:lnTo>
                      <a:pt x="0" y="267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9" name="Freeform 377"/>
              <p:cNvSpPr>
                <a:spLocks/>
              </p:cNvSpPr>
              <p:nvPr/>
            </p:nvSpPr>
            <p:spPr bwMode="auto">
              <a:xfrm>
                <a:off x="868" y="686"/>
                <a:ext cx="0" cy="265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102"/>
                  </a:cxn>
                  <a:cxn ang="0">
                    <a:pos x="0" y="0"/>
                  </a:cxn>
                </a:cxnLst>
                <a:rect l="0" t="0" r="r" b="b"/>
                <a:pathLst>
                  <a:path h="265">
                    <a:moveTo>
                      <a:pt x="0" y="265"/>
                    </a:moveTo>
                    <a:lnTo>
                      <a:pt x="0" y="102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0" name="Freeform 378"/>
              <p:cNvSpPr>
                <a:spLocks/>
              </p:cNvSpPr>
              <p:nvPr/>
            </p:nvSpPr>
            <p:spPr bwMode="auto">
              <a:xfrm>
                <a:off x="863" y="1167"/>
                <a:ext cx="13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11"/>
                  </a:cxn>
                  <a:cxn ang="0">
                    <a:pos x="11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4">
                    <a:moveTo>
                      <a:pt x="5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1" name="Line 379"/>
              <p:cNvSpPr>
                <a:spLocks noChangeShapeType="1"/>
              </p:cNvSpPr>
              <p:nvPr/>
            </p:nvSpPr>
            <p:spPr bwMode="auto">
              <a:xfrm>
                <a:off x="871" y="116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2" name="Line 380"/>
              <p:cNvSpPr>
                <a:spLocks noChangeShapeType="1"/>
              </p:cNvSpPr>
              <p:nvPr/>
            </p:nvSpPr>
            <p:spPr bwMode="auto">
              <a:xfrm>
                <a:off x="874" y="11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3" name="Freeform 381"/>
              <p:cNvSpPr>
                <a:spLocks/>
              </p:cNvSpPr>
              <p:nvPr/>
            </p:nvSpPr>
            <p:spPr bwMode="auto">
              <a:xfrm>
                <a:off x="874" y="117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4" name="Line 382"/>
              <p:cNvSpPr>
                <a:spLocks noChangeShapeType="1"/>
              </p:cNvSpPr>
              <p:nvPr/>
            </p:nvSpPr>
            <p:spPr bwMode="auto">
              <a:xfrm>
                <a:off x="876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5" name="Line 383"/>
              <p:cNvSpPr>
                <a:spLocks noChangeShapeType="1"/>
              </p:cNvSpPr>
              <p:nvPr/>
            </p:nvSpPr>
            <p:spPr bwMode="auto">
              <a:xfrm>
                <a:off x="876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6" name="Freeform 384"/>
              <p:cNvSpPr>
                <a:spLocks/>
              </p:cNvSpPr>
              <p:nvPr/>
            </p:nvSpPr>
            <p:spPr bwMode="auto">
              <a:xfrm>
                <a:off x="874" y="1175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7" name="Line 385"/>
              <p:cNvSpPr>
                <a:spLocks noChangeShapeType="1"/>
              </p:cNvSpPr>
              <p:nvPr/>
            </p:nvSpPr>
            <p:spPr bwMode="auto">
              <a:xfrm>
                <a:off x="874" y="117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8" name="Line 386"/>
              <p:cNvSpPr>
                <a:spLocks noChangeShapeType="1"/>
              </p:cNvSpPr>
              <p:nvPr/>
            </p:nvSpPr>
            <p:spPr bwMode="auto">
              <a:xfrm flipH="1">
                <a:off x="871" y="118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9" name="Freeform 387"/>
              <p:cNvSpPr>
                <a:spLocks/>
              </p:cNvSpPr>
              <p:nvPr/>
            </p:nvSpPr>
            <p:spPr bwMode="auto">
              <a:xfrm>
                <a:off x="868" y="118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0" name="Line 388"/>
              <p:cNvSpPr>
                <a:spLocks noChangeShapeType="1"/>
              </p:cNvSpPr>
              <p:nvPr/>
            </p:nvSpPr>
            <p:spPr bwMode="auto">
              <a:xfrm>
                <a:off x="868" y="118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1" name="Freeform 389"/>
              <p:cNvSpPr>
                <a:spLocks/>
              </p:cNvSpPr>
              <p:nvPr/>
            </p:nvSpPr>
            <p:spPr bwMode="auto">
              <a:xfrm>
                <a:off x="866" y="117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2" name="Line 390"/>
              <p:cNvSpPr>
                <a:spLocks noChangeShapeType="1"/>
              </p:cNvSpPr>
              <p:nvPr/>
            </p:nvSpPr>
            <p:spPr bwMode="auto">
              <a:xfrm flipH="1">
                <a:off x="863" y="117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3" name="Line 391"/>
              <p:cNvSpPr>
                <a:spLocks noChangeShapeType="1"/>
              </p:cNvSpPr>
              <p:nvPr/>
            </p:nvSpPr>
            <p:spPr bwMode="auto">
              <a:xfrm>
                <a:off x="863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4" name="Freeform 392"/>
              <p:cNvSpPr>
                <a:spLocks/>
              </p:cNvSpPr>
              <p:nvPr/>
            </p:nvSpPr>
            <p:spPr bwMode="auto">
              <a:xfrm>
                <a:off x="863" y="117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5" name="Line 393"/>
              <p:cNvSpPr>
                <a:spLocks noChangeShapeType="1"/>
              </p:cNvSpPr>
              <p:nvPr/>
            </p:nvSpPr>
            <p:spPr bwMode="auto">
              <a:xfrm>
                <a:off x="863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6" name="Line 394"/>
              <p:cNvSpPr>
                <a:spLocks noChangeShapeType="1"/>
              </p:cNvSpPr>
              <p:nvPr/>
            </p:nvSpPr>
            <p:spPr bwMode="auto">
              <a:xfrm>
                <a:off x="863" y="11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7" name="Freeform 395"/>
              <p:cNvSpPr>
                <a:spLocks/>
              </p:cNvSpPr>
              <p:nvPr/>
            </p:nvSpPr>
            <p:spPr bwMode="auto">
              <a:xfrm>
                <a:off x="866" y="116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8" name="Line 396"/>
              <p:cNvSpPr>
                <a:spLocks noChangeShapeType="1"/>
              </p:cNvSpPr>
              <p:nvPr/>
            </p:nvSpPr>
            <p:spPr bwMode="auto">
              <a:xfrm>
                <a:off x="868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9" name="Line 397"/>
              <p:cNvSpPr>
                <a:spLocks noChangeShapeType="1"/>
              </p:cNvSpPr>
              <p:nvPr/>
            </p:nvSpPr>
            <p:spPr bwMode="auto">
              <a:xfrm>
                <a:off x="868" y="116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0" name="Freeform 398"/>
              <p:cNvSpPr>
                <a:spLocks/>
              </p:cNvSpPr>
              <p:nvPr/>
            </p:nvSpPr>
            <p:spPr bwMode="auto">
              <a:xfrm>
                <a:off x="863" y="980"/>
                <a:ext cx="13" cy="1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1">
                    <a:moveTo>
                      <a:pt x="5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1" name="Line 399"/>
              <p:cNvSpPr>
                <a:spLocks noChangeShapeType="1"/>
              </p:cNvSpPr>
              <p:nvPr/>
            </p:nvSpPr>
            <p:spPr bwMode="auto">
              <a:xfrm>
                <a:off x="871" y="9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2" name="Line 400"/>
              <p:cNvSpPr>
                <a:spLocks noChangeShapeType="1"/>
              </p:cNvSpPr>
              <p:nvPr/>
            </p:nvSpPr>
            <p:spPr bwMode="auto">
              <a:xfrm>
                <a:off x="874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3" name="Freeform 401"/>
              <p:cNvSpPr>
                <a:spLocks/>
              </p:cNvSpPr>
              <p:nvPr/>
            </p:nvSpPr>
            <p:spPr bwMode="auto">
              <a:xfrm>
                <a:off x="874" y="98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4" name="Line 402"/>
              <p:cNvSpPr>
                <a:spLocks noChangeShapeType="1"/>
              </p:cNvSpPr>
              <p:nvPr/>
            </p:nvSpPr>
            <p:spPr bwMode="auto">
              <a:xfrm>
                <a:off x="876" y="983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5" name="Line 403"/>
              <p:cNvSpPr>
                <a:spLocks noChangeShapeType="1"/>
              </p:cNvSpPr>
              <p:nvPr/>
            </p:nvSpPr>
            <p:spPr bwMode="auto">
              <a:xfrm>
                <a:off x="876" y="9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6" name="Freeform 404"/>
              <p:cNvSpPr>
                <a:spLocks/>
              </p:cNvSpPr>
              <p:nvPr/>
            </p:nvSpPr>
            <p:spPr bwMode="auto">
              <a:xfrm>
                <a:off x="874" y="98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7" name="Line 405"/>
              <p:cNvSpPr>
                <a:spLocks noChangeShapeType="1"/>
              </p:cNvSpPr>
              <p:nvPr/>
            </p:nvSpPr>
            <p:spPr bwMode="auto">
              <a:xfrm>
                <a:off x="874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8" name="Line 406"/>
              <p:cNvSpPr>
                <a:spLocks noChangeShapeType="1"/>
              </p:cNvSpPr>
              <p:nvPr/>
            </p:nvSpPr>
            <p:spPr bwMode="auto">
              <a:xfrm flipH="1">
                <a:off x="871" y="99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9" name="Freeform 407"/>
              <p:cNvSpPr>
                <a:spLocks/>
              </p:cNvSpPr>
              <p:nvPr/>
            </p:nvSpPr>
            <p:spPr bwMode="auto">
              <a:xfrm>
                <a:off x="868" y="99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0" name="Line 408"/>
              <p:cNvSpPr>
                <a:spLocks noChangeShapeType="1"/>
              </p:cNvSpPr>
              <p:nvPr/>
            </p:nvSpPr>
            <p:spPr bwMode="auto">
              <a:xfrm>
                <a:off x="868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1" name="Freeform 409"/>
              <p:cNvSpPr>
                <a:spLocks/>
              </p:cNvSpPr>
              <p:nvPr/>
            </p:nvSpPr>
            <p:spPr bwMode="auto">
              <a:xfrm>
                <a:off x="866" y="9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2" name="Line 410"/>
              <p:cNvSpPr>
                <a:spLocks noChangeShapeType="1"/>
              </p:cNvSpPr>
              <p:nvPr/>
            </p:nvSpPr>
            <p:spPr bwMode="auto">
              <a:xfrm flipH="1" flipV="1">
                <a:off x="863" y="988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3" name="Line 411"/>
              <p:cNvSpPr>
                <a:spLocks noChangeShapeType="1"/>
              </p:cNvSpPr>
              <p:nvPr/>
            </p:nvSpPr>
            <p:spPr bwMode="auto">
              <a:xfrm>
                <a:off x="863" y="9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4" name="Freeform 412"/>
              <p:cNvSpPr>
                <a:spLocks/>
              </p:cNvSpPr>
              <p:nvPr/>
            </p:nvSpPr>
            <p:spPr bwMode="auto">
              <a:xfrm>
                <a:off x="863" y="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5" name="Line 413"/>
              <p:cNvSpPr>
                <a:spLocks noChangeShapeType="1"/>
              </p:cNvSpPr>
              <p:nvPr/>
            </p:nvSpPr>
            <p:spPr bwMode="auto">
              <a:xfrm>
                <a:off x="863" y="98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6" name="Line 414"/>
              <p:cNvSpPr>
                <a:spLocks noChangeShapeType="1"/>
              </p:cNvSpPr>
              <p:nvPr/>
            </p:nvSpPr>
            <p:spPr bwMode="auto">
              <a:xfrm flipV="1">
                <a:off x="863" y="980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" name="Freeform 415"/>
              <p:cNvSpPr>
                <a:spLocks/>
              </p:cNvSpPr>
              <p:nvPr/>
            </p:nvSpPr>
            <p:spPr bwMode="auto">
              <a:xfrm>
                <a:off x="866" y="9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416"/>
            <p:cNvGrpSpPr>
              <a:grpSpLocks/>
            </p:cNvGrpSpPr>
            <p:nvPr/>
          </p:nvGrpSpPr>
          <p:grpSpPr bwMode="auto">
            <a:xfrm>
              <a:off x="148" y="3229"/>
              <a:ext cx="2070" cy="1013"/>
              <a:chOff x="737" y="598"/>
              <a:chExt cx="2070" cy="1013"/>
            </a:xfrm>
          </p:grpSpPr>
          <p:sp>
            <p:nvSpPr>
              <p:cNvPr id="1138" name="Line 417"/>
              <p:cNvSpPr>
                <a:spLocks noChangeShapeType="1"/>
              </p:cNvSpPr>
              <p:nvPr/>
            </p:nvSpPr>
            <p:spPr bwMode="auto">
              <a:xfrm>
                <a:off x="868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" name="Line 418"/>
              <p:cNvSpPr>
                <a:spLocks noChangeShapeType="1"/>
              </p:cNvSpPr>
              <p:nvPr/>
            </p:nvSpPr>
            <p:spPr bwMode="auto">
              <a:xfrm>
                <a:off x="868" y="9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" name="Freeform 419"/>
              <p:cNvSpPr>
                <a:spLocks/>
              </p:cNvSpPr>
              <p:nvPr/>
            </p:nvSpPr>
            <p:spPr bwMode="auto">
              <a:xfrm>
                <a:off x="863" y="1119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" name="Line 420"/>
              <p:cNvSpPr>
                <a:spLocks noChangeShapeType="1"/>
              </p:cNvSpPr>
              <p:nvPr/>
            </p:nvSpPr>
            <p:spPr bwMode="auto">
              <a:xfrm>
                <a:off x="871" y="1122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" name="Line 421"/>
              <p:cNvSpPr>
                <a:spLocks noChangeShapeType="1"/>
              </p:cNvSpPr>
              <p:nvPr/>
            </p:nvSpPr>
            <p:spPr bwMode="auto">
              <a:xfrm>
                <a:off x="874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" name="Freeform 422"/>
              <p:cNvSpPr>
                <a:spLocks/>
              </p:cNvSpPr>
              <p:nvPr/>
            </p:nvSpPr>
            <p:spPr bwMode="auto">
              <a:xfrm>
                <a:off x="874" y="112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" name="Line 423"/>
              <p:cNvSpPr>
                <a:spLocks noChangeShapeType="1"/>
              </p:cNvSpPr>
              <p:nvPr/>
            </p:nvSpPr>
            <p:spPr bwMode="auto">
              <a:xfrm>
                <a:off x="876" y="112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" name="Line 424"/>
              <p:cNvSpPr>
                <a:spLocks noChangeShapeType="1"/>
              </p:cNvSpPr>
              <p:nvPr/>
            </p:nvSpPr>
            <p:spPr bwMode="auto">
              <a:xfrm>
                <a:off x="876" y="112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" name="Freeform 425"/>
              <p:cNvSpPr>
                <a:spLocks/>
              </p:cNvSpPr>
              <p:nvPr/>
            </p:nvSpPr>
            <p:spPr bwMode="auto">
              <a:xfrm>
                <a:off x="874" y="113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" name="Line 426"/>
              <p:cNvSpPr>
                <a:spLocks noChangeShapeType="1"/>
              </p:cNvSpPr>
              <p:nvPr/>
            </p:nvSpPr>
            <p:spPr bwMode="auto">
              <a:xfrm>
                <a:off x="874" y="113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" name="Line 427"/>
              <p:cNvSpPr>
                <a:spLocks noChangeShapeType="1"/>
              </p:cNvSpPr>
              <p:nvPr/>
            </p:nvSpPr>
            <p:spPr bwMode="auto">
              <a:xfrm flipH="1">
                <a:off x="871" y="1132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" name="Freeform 428"/>
              <p:cNvSpPr>
                <a:spLocks/>
              </p:cNvSpPr>
              <p:nvPr/>
            </p:nvSpPr>
            <p:spPr bwMode="auto">
              <a:xfrm>
                <a:off x="868" y="113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" name="Line 429"/>
              <p:cNvSpPr>
                <a:spLocks noChangeShapeType="1"/>
              </p:cNvSpPr>
              <p:nvPr/>
            </p:nvSpPr>
            <p:spPr bwMode="auto">
              <a:xfrm>
                <a:off x="868" y="113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" name="Freeform 430"/>
              <p:cNvSpPr>
                <a:spLocks/>
              </p:cNvSpPr>
              <p:nvPr/>
            </p:nvSpPr>
            <p:spPr bwMode="auto">
              <a:xfrm>
                <a:off x="866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" name="Line 431"/>
              <p:cNvSpPr>
                <a:spLocks noChangeShapeType="1"/>
              </p:cNvSpPr>
              <p:nvPr/>
            </p:nvSpPr>
            <p:spPr bwMode="auto">
              <a:xfrm flipH="1">
                <a:off x="863" y="113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" name="Line 432"/>
              <p:cNvSpPr>
                <a:spLocks noChangeShapeType="1"/>
              </p:cNvSpPr>
              <p:nvPr/>
            </p:nvSpPr>
            <p:spPr bwMode="auto">
              <a:xfrm flipV="1">
                <a:off x="863" y="1127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" name="Freeform 433"/>
              <p:cNvSpPr>
                <a:spLocks/>
              </p:cNvSpPr>
              <p:nvPr/>
            </p:nvSpPr>
            <p:spPr bwMode="auto">
              <a:xfrm>
                <a:off x="863" y="1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" name="Line 434"/>
              <p:cNvSpPr>
                <a:spLocks noChangeShapeType="1"/>
              </p:cNvSpPr>
              <p:nvPr/>
            </p:nvSpPr>
            <p:spPr bwMode="auto">
              <a:xfrm>
                <a:off x="863" y="112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" name="Line 435"/>
              <p:cNvSpPr>
                <a:spLocks noChangeShapeType="1"/>
              </p:cNvSpPr>
              <p:nvPr/>
            </p:nvSpPr>
            <p:spPr bwMode="auto">
              <a:xfrm flipV="1">
                <a:off x="863" y="1122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Freeform 436"/>
              <p:cNvSpPr>
                <a:spLocks/>
              </p:cNvSpPr>
              <p:nvPr/>
            </p:nvSpPr>
            <p:spPr bwMode="auto">
              <a:xfrm>
                <a:off x="866" y="1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" name="Line 437"/>
              <p:cNvSpPr>
                <a:spLocks noChangeShapeType="1"/>
              </p:cNvSpPr>
              <p:nvPr/>
            </p:nvSpPr>
            <p:spPr bwMode="auto">
              <a:xfrm>
                <a:off x="868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" name="Line 438"/>
              <p:cNvSpPr>
                <a:spLocks noChangeShapeType="1"/>
              </p:cNvSpPr>
              <p:nvPr/>
            </p:nvSpPr>
            <p:spPr bwMode="auto">
              <a:xfrm>
                <a:off x="868" y="1119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Freeform 439"/>
              <p:cNvSpPr>
                <a:spLocks/>
              </p:cNvSpPr>
              <p:nvPr/>
            </p:nvSpPr>
            <p:spPr bwMode="auto">
              <a:xfrm>
                <a:off x="863" y="1074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" name="Line 440"/>
              <p:cNvSpPr>
                <a:spLocks noChangeShapeType="1"/>
              </p:cNvSpPr>
              <p:nvPr/>
            </p:nvSpPr>
            <p:spPr bwMode="auto">
              <a:xfrm>
                <a:off x="871" y="107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" name="Line 441"/>
              <p:cNvSpPr>
                <a:spLocks noChangeShapeType="1"/>
              </p:cNvSpPr>
              <p:nvPr/>
            </p:nvSpPr>
            <p:spPr bwMode="auto">
              <a:xfrm>
                <a:off x="874" y="107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Freeform 442"/>
              <p:cNvSpPr>
                <a:spLocks/>
              </p:cNvSpPr>
              <p:nvPr/>
            </p:nvSpPr>
            <p:spPr bwMode="auto">
              <a:xfrm>
                <a:off x="874" y="107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4" name="Line 443"/>
              <p:cNvSpPr>
                <a:spLocks noChangeShapeType="1"/>
              </p:cNvSpPr>
              <p:nvPr/>
            </p:nvSpPr>
            <p:spPr bwMode="auto">
              <a:xfrm>
                <a:off x="876" y="107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5" name="Line 444"/>
              <p:cNvSpPr>
                <a:spLocks noChangeShapeType="1"/>
              </p:cNvSpPr>
              <p:nvPr/>
            </p:nvSpPr>
            <p:spPr bwMode="auto">
              <a:xfrm>
                <a:off x="876" y="107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Freeform 445"/>
              <p:cNvSpPr>
                <a:spLocks/>
              </p:cNvSpPr>
              <p:nvPr/>
            </p:nvSpPr>
            <p:spPr bwMode="auto">
              <a:xfrm>
                <a:off x="874" y="108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7" name="Line 446"/>
              <p:cNvSpPr>
                <a:spLocks noChangeShapeType="1"/>
              </p:cNvSpPr>
              <p:nvPr/>
            </p:nvSpPr>
            <p:spPr bwMode="auto">
              <a:xfrm>
                <a:off x="874" y="108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" name="Line 447"/>
              <p:cNvSpPr>
                <a:spLocks noChangeShapeType="1"/>
              </p:cNvSpPr>
              <p:nvPr/>
            </p:nvSpPr>
            <p:spPr bwMode="auto">
              <a:xfrm flipH="1">
                <a:off x="871" y="108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" name="Freeform 448"/>
              <p:cNvSpPr>
                <a:spLocks/>
              </p:cNvSpPr>
              <p:nvPr/>
            </p:nvSpPr>
            <p:spPr bwMode="auto">
              <a:xfrm>
                <a:off x="868" y="108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0" name="Line 449"/>
              <p:cNvSpPr>
                <a:spLocks noChangeShapeType="1"/>
              </p:cNvSpPr>
              <p:nvPr/>
            </p:nvSpPr>
            <p:spPr bwMode="auto">
              <a:xfrm flipV="1">
                <a:off x="868" y="108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1" name="Freeform 450"/>
              <p:cNvSpPr>
                <a:spLocks/>
              </p:cNvSpPr>
              <p:nvPr/>
            </p:nvSpPr>
            <p:spPr bwMode="auto">
              <a:xfrm>
                <a:off x="866" y="10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Line 451"/>
              <p:cNvSpPr>
                <a:spLocks noChangeShapeType="1"/>
              </p:cNvSpPr>
              <p:nvPr/>
            </p:nvSpPr>
            <p:spPr bwMode="auto">
              <a:xfrm flipH="1">
                <a:off x="863" y="108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3" name="Line 452"/>
              <p:cNvSpPr>
                <a:spLocks noChangeShapeType="1"/>
              </p:cNvSpPr>
              <p:nvPr/>
            </p:nvSpPr>
            <p:spPr bwMode="auto">
              <a:xfrm>
                <a:off x="863" y="108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Freeform 453"/>
              <p:cNvSpPr>
                <a:spLocks/>
              </p:cNvSpPr>
              <p:nvPr/>
            </p:nvSpPr>
            <p:spPr bwMode="auto">
              <a:xfrm>
                <a:off x="863" y="1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Line 454"/>
              <p:cNvSpPr>
                <a:spLocks noChangeShapeType="1"/>
              </p:cNvSpPr>
              <p:nvPr/>
            </p:nvSpPr>
            <p:spPr bwMode="auto">
              <a:xfrm flipV="1">
                <a:off x="863" y="107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Line 455"/>
              <p:cNvSpPr>
                <a:spLocks noChangeShapeType="1"/>
              </p:cNvSpPr>
              <p:nvPr/>
            </p:nvSpPr>
            <p:spPr bwMode="auto">
              <a:xfrm>
                <a:off x="863" y="107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Freeform 456"/>
              <p:cNvSpPr>
                <a:spLocks/>
              </p:cNvSpPr>
              <p:nvPr/>
            </p:nvSpPr>
            <p:spPr bwMode="auto">
              <a:xfrm>
                <a:off x="866" y="1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Line 457"/>
              <p:cNvSpPr>
                <a:spLocks noChangeShapeType="1"/>
              </p:cNvSpPr>
              <p:nvPr/>
            </p:nvSpPr>
            <p:spPr bwMode="auto">
              <a:xfrm>
                <a:off x="868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Line 458"/>
              <p:cNvSpPr>
                <a:spLocks noChangeShapeType="1"/>
              </p:cNvSpPr>
              <p:nvPr/>
            </p:nvSpPr>
            <p:spPr bwMode="auto">
              <a:xfrm>
                <a:off x="868" y="107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Freeform 459"/>
              <p:cNvSpPr>
                <a:spLocks/>
              </p:cNvSpPr>
              <p:nvPr/>
            </p:nvSpPr>
            <p:spPr bwMode="auto">
              <a:xfrm>
                <a:off x="863" y="1026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2"/>
                    </a:lnTo>
                    <a:lnTo>
                      <a:pt x="13" y="2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Line 460"/>
              <p:cNvSpPr>
                <a:spLocks noChangeShapeType="1"/>
              </p:cNvSpPr>
              <p:nvPr/>
            </p:nvSpPr>
            <p:spPr bwMode="auto">
              <a:xfrm>
                <a:off x="871" y="1026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2" name="Line 461"/>
              <p:cNvSpPr>
                <a:spLocks noChangeShapeType="1"/>
              </p:cNvSpPr>
              <p:nvPr/>
            </p:nvSpPr>
            <p:spPr bwMode="auto">
              <a:xfrm>
                <a:off x="874" y="102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3" name="Freeform 462"/>
              <p:cNvSpPr>
                <a:spLocks/>
              </p:cNvSpPr>
              <p:nvPr/>
            </p:nvSpPr>
            <p:spPr bwMode="auto">
              <a:xfrm>
                <a:off x="874" y="102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4" name="Line 463"/>
              <p:cNvSpPr>
                <a:spLocks noChangeShapeType="1"/>
              </p:cNvSpPr>
              <p:nvPr/>
            </p:nvSpPr>
            <p:spPr bwMode="auto">
              <a:xfrm>
                <a:off x="876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5" name="Line 464"/>
              <p:cNvSpPr>
                <a:spLocks noChangeShapeType="1"/>
              </p:cNvSpPr>
              <p:nvPr/>
            </p:nvSpPr>
            <p:spPr bwMode="auto">
              <a:xfrm>
                <a:off x="876" y="103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6" name="Freeform 465"/>
              <p:cNvSpPr>
                <a:spLocks/>
              </p:cNvSpPr>
              <p:nvPr/>
            </p:nvSpPr>
            <p:spPr bwMode="auto">
              <a:xfrm>
                <a:off x="874" y="1036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7" name="Line 466"/>
              <p:cNvSpPr>
                <a:spLocks noChangeShapeType="1"/>
              </p:cNvSpPr>
              <p:nvPr/>
            </p:nvSpPr>
            <p:spPr bwMode="auto">
              <a:xfrm>
                <a:off x="874" y="103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8" name="Line 467"/>
              <p:cNvSpPr>
                <a:spLocks noChangeShapeType="1"/>
              </p:cNvSpPr>
              <p:nvPr/>
            </p:nvSpPr>
            <p:spPr bwMode="auto">
              <a:xfrm flipH="1">
                <a:off x="871" y="1039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9" name="Freeform 468"/>
              <p:cNvSpPr>
                <a:spLocks/>
              </p:cNvSpPr>
              <p:nvPr/>
            </p:nvSpPr>
            <p:spPr bwMode="auto">
              <a:xfrm>
                <a:off x="868" y="103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0" name="Line 469"/>
              <p:cNvSpPr>
                <a:spLocks noChangeShapeType="1"/>
              </p:cNvSpPr>
              <p:nvPr/>
            </p:nvSpPr>
            <p:spPr bwMode="auto">
              <a:xfrm>
                <a:off x="868" y="103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1" name="Freeform 470"/>
              <p:cNvSpPr>
                <a:spLocks/>
              </p:cNvSpPr>
              <p:nvPr/>
            </p:nvSpPr>
            <p:spPr bwMode="auto">
              <a:xfrm>
                <a:off x="866" y="10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2" name="Line 471"/>
              <p:cNvSpPr>
                <a:spLocks noChangeShapeType="1"/>
              </p:cNvSpPr>
              <p:nvPr/>
            </p:nvSpPr>
            <p:spPr bwMode="auto">
              <a:xfrm flipH="1">
                <a:off x="863" y="103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3" name="Line 472"/>
              <p:cNvSpPr>
                <a:spLocks noChangeShapeType="1"/>
              </p:cNvSpPr>
              <p:nvPr/>
            </p:nvSpPr>
            <p:spPr bwMode="auto">
              <a:xfrm flipV="1">
                <a:off x="863" y="103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4" name="Freeform 473"/>
              <p:cNvSpPr>
                <a:spLocks/>
              </p:cNvSpPr>
              <p:nvPr/>
            </p:nvSpPr>
            <p:spPr bwMode="auto">
              <a:xfrm>
                <a:off x="863" y="103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5" name="Line 474"/>
              <p:cNvSpPr>
                <a:spLocks noChangeShapeType="1"/>
              </p:cNvSpPr>
              <p:nvPr/>
            </p:nvSpPr>
            <p:spPr bwMode="auto">
              <a:xfrm>
                <a:off x="863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6" name="Line 475"/>
              <p:cNvSpPr>
                <a:spLocks noChangeShapeType="1"/>
              </p:cNvSpPr>
              <p:nvPr/>
            </p:nvSpPr>
            <p:spPr bwMode="auto">
              <a:xfrm>
                <a:off x="863" y="102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7" name="Freeform 476"/>
              <p:cNvSpPr>
                <a:spLocks/>
              </p:cNvSpPr>
              <p:nvPr/>
            </p:nvSpPr>
            <p:spPr bwMode="auto">
              <a:xfrm>
                <a:off x="866" y="1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8" name="Line 477"/>
              <p:cNvSpPr>
                <a:spLocks noChangeShapeType="1"/>
              </p:cNvSpPr>
              <p:nvPr/>
            </p:nvSpPr>
            <p:spPr bwMode="auto">
              <a:xfrm>
                <a:off x="868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9" name="Line 478"/>
              <p:cNvSpPr>
                <a:spLocks noChangeShapeType="1"/>
              </p:cNvSpPr>
              <p:nvPr/>
            </p:nvSpPr>
            <p:spPr bwMode="auto">
              <a:xfrm>
                <a:off x="868" y="102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0" name="Freeform 479"/>
              <p:cNvSpPr>
                <a:spLocks/>
              </p:cNvSpPr>
              <p:nvPr/>
            </p:nvSpPr>
            <p:spPr bwMode="auto">
              <a:xfrm>
                <a:off x="1227" y="1528"/>
                <a:ext cx="96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8" y="0"/>
                  </a:cxn>
                  <a:cxn ang="0">
                    <a:pos x="96" y="83"/>
                  </a:cxn>
                  <a:cxn ang="0">
                    <a:pos x="0" y="83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1" name="Freeform 480"/>
              <p:cNvSpPr>
                <a:spLocks/>
              </p:cNvSpPr>
              <p:nvPr/>
            </p:nvSpPr>
            <p:spPr bwMode="auto">
              <a:xfrm>
                <a:off x="1227" y="1528"/>
                <a:ext cx="96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8" y="0"/>
                  </a:cxn>
                  <a:cxn ang="0">
                    <a:pos x="96" y="83"/>
                  </a:cxn>
                  <a:cxn ang="0">
                    <a:pos x="0" y="83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2" name="Freeform 481"/>
              <p:cNvSpPr>
                <a:spLocks/>
              </p:cNvSpPr>
              <p:nvPr/>
            </p:nvSpPr>
            <p:spPr bwMode="auto">
              <a:xfrm>
                <a:off x="737" y="1031"/>
                <a:ext cx="83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83" y="4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83" h="96">
                    <a:moveTo>
                      <a:pt x="0" y="96"/>
                    </a:moveTo>
                    <a:lnTo>
                      <a:pt x="83" y="48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3" name="Freeform 482"/>
              <p:cNvSpPr>
                <a:spLocks/>
              </p:cNvSpPr>
              <p:nvPr/>
            </p:nvSpPr>
            <p:spPr bwMode="auto">
              <a:xfrm>
                <a:off x="737" y="1031"/>
                <a:ext cx="83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83" y="4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83" h="96">
                    <a:moveTo>
                      <a:pt x="0" y="96"/>
                    </a:moveTo>
                    <a:lnTo>
                      <a:pt x="83" y="48"/>
                    </a:ln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4" name="Freeform 483"/>
              <p:cNvSpPr>
                <a:spLocks/>
              </p:cNvSpPr>
              <p:nvPr/>
            </p:nvSpPr>
            <p:spPr bwMode="auto">
              <a:xfrm>
                <a:off x="2291" y="598"/>
                <a:ext cx="24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243" y="0"/>
                  </a:cxn>
                </a:cxnLst>
                <a:rect l="0" t="0" r="r" b="b"/>
                <a:pathLst>
                  <a:path w="243">
                    <a:moveTo>
                      <a:pt x="0" y="0"/>
                    </a:moveTo>
                    <a:lnTo>
                      <a:pt x="123" y="0"/>
                    </a:lnTo>
                    <a:lnTo>
                      <a:pt x="243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5" name="Freeform 484"/>
              <p:cNvSpPr>
                <a:spLocks/>
              </p:cNvSpPr>
              <p:nvPr/>
            </p:nvSpPr>
            <p:spPr bwMode="auto">
              <a:xfrm>
                <a:off x="1812" y="598"/>
                <a:ext cx="40" cy="134"/>
              </a:xfrm>
              <a:custGeom>
                <a:avLst/>
                <a:gdLst/>
                <a:ahLst/>
                <a:cxnLst>
                  <a:cxn ang="0">
                    <a:pos x="40" y="131"/>
                  </a:cxn>
                  <a:cxn ang="0">
                    <a:pos x="40" y="134"/>
                  </a:cxn>
                  <a:cxn ang="0">
                    <a:pos x="32" y="128"/>
                  </a:cxn>
                  <a:cxn ang="0">
                    <a:pos x="22" y="123"/>
                  </a:cxn>
                  <a:cxn ang="0">
                    <a:pos x="14" y="110"/>
                  </a:cxn>
                  <a:cxn ang="0">
                    <a:pos x="5" y="96"/>
                  </a:cxn>
                  <a:cxn ang="0">
                    <a:pos x="3" y="83"/>
                  </a:cxn>
                  <a:cxn ang="0">
                    <a:pos x="0" y="67"/>
                  </a:cxn>
                  <a:cxn ang="0">
                    <a:pos x="3" y="54"/>
                  </a:cxn>
                  <a:cxn ang="0">
                    <a:pos x="5" y="37"/>
                  </a:cxn>
                  <a:cxn ang="0">
                    <a:pos x="11" y="27"/>
                  </a:cxn>
                  <a:cxn ang="0">
                    <a:pos x="19" y="13"/>
                  </a:cxn>
                  <a:cxn ang="0">
                    <a:pos x="30" y="5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2" y="8"/>
                  </a:cxn>
                  <a:cxn ang="0">
                    <a:pos x="27" y="16"/>
                  </a:cxn>
                  <a:cxn ang="0">
                    <a:pos x="22" y="27"/>
                  </a:cxn>
                  <a:cxn ang="0">
                    <a:pos x="19" y="37"/>
                  </a:cxn>
                  <a:cxn ang="0">
                    <a:pos x="16" y="51"/>
                  </a:cxn>
                  <a:cxn ang="0">
                    <a:pos x="14" y="64"/>
                  </a:cxn>
                  <a:cxn ang="0">
                    <a:pos x="16" y="80"/>
                  </a:cxn>
                  <a:cxn ang="0">
                    <a:pos x="16" y="94"/>
                  </a:cxn>
                  <a:cxn ang="0">
                    <a:pos x="19" y="102"/>
                  </a:cxn>
                  <a:cxn ang="0">
                    <a:pos x="22" y="110"/>
                  </a:cxn>
                  <a:cxn ang="0">
                    <a:pos x="24" y="115"/>
                  </a:cxn>
                  <a:cxn ang="0">
                    <a:pos x="30" y="120"/>
                  </a:cxn>
                  <a:cxn ang="0">
                    <a:pos x="35" y="126"/>
                  </a:cxn>
                  <a:cxn ang="0">
                    <a:pos x="40" y="131"/>
                  </a:cxn>
                </a:cxnLst>
                <a:rect l="0" t="0" r="r" b="b"/>
                <a:pathLst>
                  <a:path w="40" h="134">
                    <a:moveTo>
                      <a:pt x="40" y="131"/>
                    </a:moveTo>
                    <a:lnTo>
                      <a:pt x="40" y="134"/>
                    </a:lnTo>
                    <a:lnTo>
                      <a:pt x="32" y="128"/>
                    </a:lnTo>
                    <a:lnTo>
                      <a:pt x="22" y="123"/>
                    </a:lnTo>
                    <a:lnTo>
                      <a:pt x="14" y="110"/>
                    </a:lnTo>
                    <a:lnTo>
                      <a:pt x="5" y="96"/>
                    </a:lnTo>
                    <a:lnTo>
                      <a:pt x="3" y="83"/>
                    </a:lnTo>
                    <a:lnTo>
                      <a:pt x="0" y="67"/>
                    </a:lnTo>
                    <a:lnTo>
                      <a:pt x="3" y="54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9" y="13"/>
                    </a:lnTo>
                    <a:lnTo>
                      <a:pt x="30" y="5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2" y="8"/>
                    </a:lnTo>
                    <a:lnTo>
                      <a:pt x="27" y="16"/>
                    </a:lnTo>
                    <a:lnTo>
                      <a:pt x="22" y="27"/>
                    </a:lnTo>
                    <a:lnTo>
                      <a:pt x="19" y="37"/>
                    </a:lnTo>
                    <a:lnTo>
                      <a:pt x="16" y="51"/>
                    </a:lnTo>
                    <a:lnTo>
                      <a:pt x="14" y="64"/>
                    </a:lnTo>
                    <a:lnTo>
                      <a:pt x="16" y="80"/>
                    </a:lnTo>
                    <a:lnTo>
                      <a:pt x="16" y="94"/>
                    </a:lnTo>
                    <a:lnTo>
                      <a:pt x="19" y="102"/>
                    </a:lnTo>
                    <a:lnTo>
                      <a:pt x="22" y="110"/>
                    </a:lnTo>
                    <a:lnTo>
                      <a:pt x="24" y="115"/>
                    </a:lnTo>
                    <a:lnTo>
                      <a:pt x="30" y="120"/>
                    </a:lnTo>
                    <a:lnTo>
                      <a:pt x="35" y="126"/>
                    </a:lnTo>
                    <a:lnTo>
                      <a:pt x="4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6" name="Freeform 485"/>
              <p:cNvSpPr>
                <a:spLocks noEditPoints="1"/>
              </p:cNvSpPr>
              <p:nvPr/>
            </p:nvSpPr>
            <p:spPr bwMode="auto">
              <a:xfrm>
                <a:off x="1855" y="598"/>
                <a:ext cx="72" cy="104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32" y="40"/>
                  </a:cxn>
                  <a:cxn ang="0">
                    <a:pos x="37" y="35"/>
                  </a:cxn>
                  <a:cxn ang="0">
                    <a:pos x="45" y="35"/>
                  </a:cxn>
                  <a:cxn ang="0">
                    <a:pos x="51" y="35"/>
                  </a:cxn>
                  <a:cxn ang="0">
                    <a:pos x="59" y="37"/>
                  </a:cxn>
                  <a:cxn ang="0">
                    <a:pos x="64" y="43"/>
                  </a:cxn>
                  <a:cxn ang="0">
                    <a:pos x="67" y="48"/>
                  </a:cxn>
                  <a:cxn ang="0">
                    <a:pos x="69" y="56"/>
                  </a:cxn>
                  <a:cxn ang="0">
                    <a:pos x="72" y="67"/>
                  </a:cxn>
                  <a:cxn ang="0">
                    <a:pos x="69" y="78"/>
                  </a:cxn>
                  <a:cxn ang="0">
                    <a:pos x="67" y="88"/>
                  </a:cxn>
                  <a:cxn ang="0">
                    <a:pos x="59" y="96"/>
                  </a:cxn>
                  <a:cxn ang="0">
                    <a:pos x="53" y="102"/>
                  </a:cxn>
                  <a:cxn ang="0">
                    <a:pos x="45" y="104"/>
                  </a:cxn>
                  <a:cxn ang="0">
                    <a:pos x="37" y="104"/>
                  </a:cxn>
                  <a:cxn ang="0">
                    <a:pos x="29" y="104"/>
                  </a:cxn>
                  <a:cxn ang="0">
                    <a:pos x="24" y="102"/>
                  </a:cxn>
                  <a:cxn ang="0">
                    <a:pos x="19" y="99"/>
                  </a:cxn>
                  <a:cxn ang="0">
                    <a:pos x="13" y="96"/>
                  </a:cxn>
                  <a:cxn ang="0">
                    <a:pos x="13" y="27"/>
                  </a:cxn>
                  <a:cxn ang="0">
                    <a:pos x="13" y="19"/>
                  </a:cxn>
                  <a:cxn ang="0">
                    <a:pos x="11" y="1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4" y="0"/>
                  </a:cxn>
                  <a:cxn ang="0">
                    <a:pos x="24" y="48"/>
                  </a:cxn>
                  <a:cxn ang="0">
                    <a:pos x="24" y="54"/>
                  </a:cxn>
                  <a:cxn ang="0">
                    <a:pos x="24" y="91"/>
                  </a:cxn>
                  <a:cxn ang="0">
                    <a:pos x="29" y="96"/>
                  </a:cxn>
                  <a:cxn ang="0">
                    <a:pos x="32" y="99"/>
                  </a:cxn>
                  <a:cxn ang="0">
                    <a:pos x="37" y="99"/>
                  </a:cxn>
                  <a:cxn ang="0">
                    <a:pos x="40" y="99"/>
                  </a:cxn>
                  <a:cxn ang="0">
                    <a:pos x="45" y="99"/>
                  </a:cxn>
                  <a:cxn ang="0">
                    <a:pos x="53" y="94"/>
                  </a:cxn>
                  <a:cxn ang="0">
                    <a:pos x="56" y="86"/>
                  </a:cxn>
                  <a:cxn ang="0">
                    <a:pos x="59" y="80"/>
                  </a:cxn>
                  <a:cxn ang="0">
                    <a:pos x="59" y="72"/>
                  </a:cxn>
                  <a:cxn ang="0">
                    <a:pos x="59" y="64"/>
                  </a:cxn>
                  <a:cxn ang="0">
                    <a:pos x="56" y="56"/>
                  </a:cxn>
                  <a:cxn ang="0">
                    <a:pos x="53" y="51"/>
                  </a:cxn>
                  <a:cxn ang="0">
                    <a:pos x="45" y="45"/>
                  </a:cxn>
                  <a:cxn ang="0">
                    <a:pos x="40" y="45"/>
                  </a:cxn>
                  <a:cxn ang="0">
                    <a:pos x="35" y="45"/>
                  </a:cxn>
                  <a:cxn ang="0">
                    <a:pos x="32" y="45"/>
                  </a:cxn>
                  <a:cxn ang="0">
                    <a:pos x="29" y="48"/>
                  </a:cxn>
                  <a:cxn ang="0">
                    <a:pos x="24" y="54"/>
                  </a:cxn>
                </a:cxnLst>
                <a:rect l="0" t="0" r="r" b="b"/>
                <a:pathLst>
                  <a:path w="72" h="104">
                    <a:moveTo>
                      <a:pt x="24" y="48"/>
                    </a:moveTo>
                    <a:lnTo>
                      <a:pt x="32" y="40"/>
                    </a:lnTo>
                    <a:lnTo>
                      <a:pt x="37" y="35"/>
                    </a:lnTo>
                    <a:lnTo>
                      <a:pt x="45" y="35"/>
                    </a:lnTo>
                    <a:lnTo>
                      <a:pt x="51" y="35"/>
                    </a:lnTo>
                    <a:lnTo>
                      <a:pt x="59" y="37"/>
                    </a:lnTo>
                    <a:lnTo>
                      <a:pt x="64" y="43"/>
                    </a:lnTo>
                    <a:lnTo>
                      <a:pt x="67" y="48"/>
                    </a:lnTo>
                    <a:lnTo>
                      <a:pt x="69" y="56"/>
                    </a:lnTo>
                    <a:lnTo>
                      <a:pt x="72" y="67"/>
                    </a:lnTo>
                    <a:lnTo>
                      <a:pt x="69" y="78"/>
                    </a:lnTo>
                    <a:lnTo>
                      <a:pt x="67" y="88"/>
                    </a:lnTo>
                    <a:lnTo>
                      <a:pt x="59" y="96"/>
                    </a:lnTo>
                    <a:lnTo>
                      <a:pt x="53" y="102"/>
                    </a:lnTo>
                    <a:lnTo>
                      <a:pt x="45" y="104"/>
                    </a:lnTo>
                    <a:lnTo>
                      <a:pt x="37" y="104"/>
                    </a:lnTo>
                    <a:lnTo>
                      <a:pt x="29" y="104"/>
                    </a:lnTo>
                    <a:lnTo>
                      <a:pt x="24" y="102"/>
                    </a:lnTo>
                    <a:lnTo>
                      <a:pt x="19" y="99"/>
                    </a:lnTo>
                    <a:lnTo>
                      <a:pt x="13" y="96"/>
                    </a:lnTo>
                    <a:lnTo>
                      <a:pt x="13" y="27"/>
                    </a:lnTo>
                    <a:lnTo>
                      <a:pt x="13" y="19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48"/>
                    </a:lnTo>
                    <a:close/>
                    <a:moveTo>
                      <a:pt x="24" y="54"/>
                    </a:moveTo>
                    <a:lnTo>
                      <a:pt x="24" y="91"/>
                    </a:lnTo>
                    <a:lnTo>
                      <a:pt x="29" y="96"/>
                    </a:lnTo>
                    <a:lnTo>
                      <a:pt x="32" y="99"/>
                    </a:lnTo>
                    <a:lnTo>
                      <a:pt x="37" y="99"/>
                    </a:lnTo>
                    <a:lnTo>
                      <a:pt x="40" y="99"/>
                    </a:lnTo>
                    <a:lnTo>
                      <a:pt x="45" y="99"/>
                    </a:lnTo>
                    <a:lnTo>
                      <a:pt x="53" y="94"/>
                    </a:lnTo>
                    <a:lnTo>
                      <a:pt x="56" y="86"/>
                    </a:lnTo>
                    <a:lnTo>
                      <a:pt x="59" y="80"/>
                    </a:lnTo>
                    <a:lnTo>
                      <a:pt x="59" y="72"/>
                    </a:lnTo>
                    <a:lnTo>
                      <a:pt x="59" y="64"/>
                    </a:lnTo>
                    <a:lnTo>
                      <a:pt x="56" y="56"/>
                    </a:lnTo>
                    <a:lnTo>
                      <a:pt x="53" y="51"/>
                    </a:lnTo>
                    <a:lnTo>
                      <a:pt x="45" y="45"/>
                    </a:lnTo>
                    <a:lnTo>
                      <a:pt x="40" y="45"/>
                    </a:lnTo>
                    <a:lnTo>
                      <a:pt x="35" y="45"/>
                    </a:lnTo>
                    <a:lnTo>
                      <a:pt x="32" y="45"/>
                    </a:lnTo>
                    <a:lnTo>
                      <a:pt x="29" y="48"/>
                    </a:ln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7" name="Freeform 486"/>
              <p:cNvSpPr>
                <a:spLocks/>
              </p:cNvSpPr>
              <p:nvPr/>
            </p:nvSpPr>
            <p:spPr bwMode="auto">
              <a:xfrm>
                <a:off x="1935" y="598"/>
                <a:ext cx="40" cy="13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11" y="5"/>
                  </a:cxn>
                  <a:cxn ang="0">
                    <a:pos x="19" y="11"/>
                  </a:cxn>
                  <a:cxn ang="0">
                    <a:pos x="27" y="24"/>
                  </a:cxn>
                  <a:cxn ang="0">
                    <a:pos x="35" y="37"/>
                  </a:cxn>
                  <a:cxn ang="0">
                    <a:pos x="38" y="51"/>
                  </a:cxn>
                  <a:cxn ang="0">
                    <a:pos x="40" y="67"/>
                  </a:cxn>
                  <a:cxn ang="0">
                    <a:pos x="38" y="83"/>
                  </a:cxn>
                  <a:cxn ang="0">
                    <a:pos x="35" y="96"/>
                  </a:cxn>
                  <a:cxn ang="0">
                    <a:pos x="30" y="107"/>
                  </a:cxn>
                  <a:cxn ang="0">
                    <a:pos x="22" y="120"/>
                  </a:cxn>
                  <a:cxn ang="0">
                    <a:pos x="11" y="128"/>
                  </a:cxn>
                  <a:cxn ang="0">
                    <a:pos x="0" y="134"/>
                  </a:cxn>
                  <a:cxn ang="0">
                    <a:pos x="0" y="131"/>
                  </a:cxn>
                  <a:cxn ang="0">
                    <a:pos x="8" y="126"/>
                  </a:cxn>
                  <a:cxn ang="0">
                    <a:pos x="14" y="118"/>
                  </a:cxn>
                  <a:cxn ang="0">
                    <a:pos x="19" y="110"/>
                  </a:cxn>
                  <a:cxn ang="0">
                    <a:pos x="24" y="96"/>
                  </a:cxn>
                  <a:cxn ang="0">
                    <a:pos x="24" y="83"/>
                  </a:cxn>
                  <a:cxn ang="0">
                    <a:pos x="27" y="70"/>
                  </a:cxn>
                  <a:cxn ang="0">
                    <a:pos x="24" y="54"/>
                  </a:cxn>
                  <a:cxn ang="0">
                    <a:pos x="24" y="40"/>
                  </a:cxn>
                  <a:cxn ang="0">
                    <a:pos x="22" y="32"/>
                  </a:cxn>
                  <a:cxn ang="0">
                    <a:pos x="19" y="24"/>
                  </a:cxn>
                  <a:cxn ang="0">
                    <a:pos x="16" y="19"/>
                  </a:cxn>
                  <a:cxn ang="0">
                    <a:pos x="11" y="13"/>
                  </a:cxn>
                  <a:cxn ang="0">
                    <a:pos x="5" y="8"/>
                  </a:cxn>
                  <a:cxn ang="0">
                    <a:pos x="0" y="3"/>
                  </a:cxn>
                </a:cxnLst>
                <a:rect l="0" t="0" r="r" b="b"/>
                <a:pathLst>
                  <a:path w="40" h="134">
                    <a:moveTo>
                      <a:pt x="0" y="3"/>
                    </a:moveTo>
                    <a:lnTo>
                      <a:pt x="0" y="0"/>
                    </a:lnTo>
                    <a:lnTo>
                      <a:pt x="11" y="5"/>
                    </a:lnTo>
                    <a:lnTo>
                      <a:pt x="19" y="11"/>
                    </a:lnTo>
                    <a:lnTo>
                      <a:pt x="27" y="24"/>
                    </a:lnTo>
                    <a:lnTo>
                      <a:pt x="35" y="37"/>
                    </a:lnTo>
                    <a:lnTo>
                      <a:pt x="38" y="51"/>
                    </a:lnTo>
                    <a:lnTo>
                      <a:pt x="40" y="67"/>
                    </a:lnTo>
                    <a:lnTo>
                      <a:pt x="38" y="83"/>
                    </a:lnTo>
                    <a:lnTo>
                      <a:pt x="35" y="96"/>
                    </a:lnTo>
                    <a:lnTo>
                      <a:pt x="30" y="107"/>
                    </a:lnTo>
                    <a:lnTo>
                      <a:pt x="22" y="120"/>
                    </a:lnTo>
                    <a:lnTo>
                      <a:pt x="11" y="128"/>
                    </a:lnTo>
                    <a:lnTo>
                      <a:pt x="0" y="134"/>
                    </a:lnTo>
                    <a:lnTo>
                      <a:pt x="0" y="131"/>
                    </a:lnTo>
                    <a:lnTo>
                      <a:pt x="8" y="126"/>
                    </a:lnTo>
                    <a:lnTo>
                      <a:pt x="14" y="118"/>
                    </a:lnTo>
                    <a:lnTo>
                      <a:pt x="19" y="110"/>
                    </a:lnTo>
                    <a:lnTo>
                      <a:pt x="24" y="96"/>
                    </a:lnTo>
                    <a:lnTo>
                      <a:pt x="24" y="83"/>
                    </a:lnTo>
                    <a:lnTo>
                      <a:pt x="27" y="70"/>
                    </a:lnTo>
                    <a:lnTo>
                      <a:pt x="24" y="54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9" y="24"/>
                    </a:lnTo>
                    <a:lnTo>
                      <a:pt x="16" y="19"/>
                    </a:lnTo>
                    <a:lnTo>
                      <a:pt x="11" y="13"/>
                    </a:lnTo>
                    <a:lnTo>
                      <a:pt x="5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" name="Freeform 487"/>
              <p:cNvSpPr>
                <a:spLocks/>
              </p:cNvSpPr>
              <p:nvPr/>
            </p:nvSpPr>
            <p:spPr bwMode="auto">
              <a:xfrm>
                <a:off x="2018" y="665"/>
                <a:ext cx="267" cy="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7">
                    <a:moveTo>
                      <a:pt x="267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" name="Freeform 488"/>
              <p:cNvSpPr>
                <a:spLocks/>
              </p:cNvSpPr>
              <p:nvPr/>
            </p:nvSpPr>
            <p:spPr bwMode="auto">
              <a:xfrm>
                <a:off x="2542" y="665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0" name="Freeform 489"/>
              <p:cNvSpPr>
                <a:spLocks/>
              </p:cNvSpPr>
              <p:nvPr/>
            </p:nvSpPr>
            <p:spPr bwMode="auto">
              <a:xfrm>
                <a:off x="2312" y="660"/>
                <a:ext cx="14" cy="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</a:cxnLst>
                <a:rect l="0" t="0" r="r" b="b"/>
                <a:pathLst>
                  <a:path w="14" h="13">
                    <a:moveTo>
                      <a:pt x="14" y="5"/>
                    </a:moveTo>
                    <a:lnTo>
                      <a:pt x="14" y="8"/>
                    </a:lnTo>
                    <a:lnTo>
                      <a:pt x="11" y="10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1" name="Line 490"/>
              <p:cNvSpPr>
                <a:spLocks noChangeShapeType="1"/>
              </p:cNvSpPr>
              <p:nvPr/>
            </p:nvSpPr>
            <p:spPr bwMode="auto">
              <a:xfrm>
                <a:off x="2326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2" name="Line 491"/>
              <p:cNvSpPr>
                <a:spLocks noChangeShapeType="1"/>
              </p:cNvSpPr>
              <p:nvPr/>
            </p:nvSpPr>
            <p:spPr bwMode="auto">
              <a:xfrm>
                <a:off x="2323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3" name="Freeform 492"/>
              <p:cNvSpPr>
                <a:spLocks/>
              </p:cNvSpPr>
              <p:nvPr/>
            </p:nvSpPr>
            <p:spPr bwMode="auto">
              <a:xfrm>
                <a:off x="2320" y="67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4" name="Line 493"/>
              <p:cNvSpPr>
                <a:spLocks noChangeShapeType="1"/>
              </p:cNvSpPr>
              <p:nvPr/>
            </p:nvSpPr>
            <p:spPr bwMode="auto">
              <a:xfrm>
                <a:off x="2320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5" name="Line 494"/>
              <p:cNvSpPr>
                <a:spLocks noChangeShapeType="1"/>
              </p:cNvSpPr>
              <p:nvPr/>
            </p:nvSpPr>
            <p:spPr bwMode="auto">
              <a:xfrm flipV="1">
                <a:off x="2318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6" name="Freeform 495"/>
              <p:cNvSpPr>
                <a:spLocks/>
              </p:cNvSpPr>
              <p:nvPr/>
            </p:nvSpPr>
            <p:spPr bwMode="auto">
              <a:xfrm>
                <a:off x="2315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7" name="Line 496"/>
              <p:cNvSpPr>
                <a:spLocks noChangeShapeType="1"/>
              </p:cNvSpPr>
              <p:nvPr/>
            </p:nvSpPr>
            <p:spPr bwMode="auto">
              <a:xfrm>
                <a:off x="2315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8" name="Line 497"/>
              <p:cNvSpPr>
                <a:spLocks noChangeShapeType="1"/>
              </p:cNvSpPr>
              <p:nvPr/>
            </p:nvSpPr>
            <p:spPr bwMode="auto">
              <a:xfrm>
                <a:off x="2312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9" name="Freeform 498"/>
              <p:cNvSpPr>
                <a:spLocks/>
              </p:cNvSpPr>
              <p:nvPr/>
            </p:nvSpPr>
            <p:spPr bwMode="auto">
              <a:xfrm>
                <a:off x="2312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0" name="Line 499"/>
              <p:cNvSpPr>
                <a:spLocks noChangeShapeType="1"/>
              </p:cNvSpPr>
              <p:nvPr/>
            </p:nvSpPr>
            <p:spPr bwMode="auto">
              <a:xfrm flipV="1">
                <a:off x="2312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1" name="Freeform 500"/>
              <p:cNvSpPr>
                <a:spLocks/>
              </p:cNvSpPr>
              <p:nvPr/>
            </p:nvSpPr>
            <p:spPr bwMode="auto">
              <a:xfrm>
                <a:off x="2312" y="66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2" name="Line 501"/>
              <p:cNvSpPr>
                <a:spLocks noChangeShapeType="1"/>
              </p:cNvSpPr>
              <p:nvPr/>
            </p:nvSpPr>
            <p:spPr bwMode="auto">
              <a:xfrm>
                <a:off x="2315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3" name="Line 502"/>
              <p:cNvSpPr>
                <a:spLocks noChangeShapeType="1"/>
              </p:cNvSpPr>
              <p:nvPr/>
            </p:nvSpPr>
            <p:spPr bwMode="auto">
              <a:xfrm>
                <a:off x="2315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4" name="Freeform 503"/>
              <p:cNvSpPr>
                <a:spLocks/>
              </p:cNvSpPr>
              <p:nvPr/>
            </p:nvSpPr>
            <p:spPr bwMode="auto">
              <a:xfrm>
                <a:off x="2318" y="66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5" name="Line 504"/>
              <p:cNvSpPr>
                <a:spLocks noChangeShapeType="1"/>
              </p:cNvSpPr>
              <p:nvPr/>
            </p:nvSpPr>
            <p:spPr bwMode="auto">
              <a:xfrm>
                <a:off x="2320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6" name="Line 505"/>
              <p:cNvSpPr>
                <a:spLocks noChangeShapeType="1"/>
              </p:cNvSpPr>
              <p:nvPr/>
            </p:nvSpPr>
            <p:spPr bwMode="auto">
              <a:xfrm>
                <a:off x="2323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7" name="Freeform 506"/>
              <p:cNvSpPr>
                <a:spLocks/>
              </p:cNvSpPr>
              <p:nvPr/>
            </p:nvSpPr>
            <p:spPr bwMode="auto">
              <a:xfrm>
                <a:off x="2323" y="66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8" name="Line 507"/>
              <p:cNvSpPr>
                <a:spLocks noChangeShapeType="1"/>
              </p:cNvSpPr>
              <p:nvPr/>
            </p:nvSpPr>
            <p:spPr bwMode="auto">
              <a:xfrm>
                <a:off x="2326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9" name="Line 508"/>
              <p:cNvSpPr>
                <a:spLocks noChangeShapeType="1"/>
              </p:cNvSpPr>
              <p:nvPr/>
            </p:nvSpPr>
            <p:spPr bwMode="auto">
              <a:xfrm>
                <a:off x="2326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0" name="Freeform 509"/>
              <p:cNvSpPr>
                <a:spLocks/>
              </p:cNvSpPr>
              <p:nvPr/>
            </p:nvSpPr>
            <p:spPr bwMode="auto">
              <a:xfrm>
                <a:off x="2499" y="660"/>
                <a:ext cx="14" cy="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6" y="10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</a:cxnLst>
                <a:rect l="0" t="0" r="r" b="b"/>
                <a:pathLst>
                  <a:path w="14" h="13">
                    <a:moveTo>
                      <a:pt x="14" y="5"/>
                    </a:moveTo>
                    <a:lnTo>
                      <a:pt x="14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" name="Line 510"/>
              <p:cNvSpPr>
                <a:spLocks noChangeShapeType="1"/>
              </p:cNvSpPr>
              <p:nvPr/>
            </p:nvSpPr>
            <p:spPr bwMode="auto">
              <a:xfrm>
                <a:off x="2513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" name="Line 511"/>
              <p:cNvSpPr>
                <a:spLocks noChangeShapeType="1"/>
              </p:cNvSpPr>
              <p:nvPr/>
            </p:nvSpPr>
            <p:spPr bwMode="auto">
              <a:xfrm flipH="1">
                <a:off x="2510" y="6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3" name="Freeform 512"/>
              <p:cNvSpPr>
                <a:spLocks/>
              </p:cNvSpPr>
              <p:nvPr/>
            </p:nvSpPr>
            <p:spPr bwMode="auto">
              <a:xfrm>
                <a:off x="2510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4" name="Line 513"/>
              <p:cNvSpPr>
                <a:spLocks noChangeShapeType="1"/>
              </p:cNvSpPr>
              <p:nvPr/>
            </p:nvSpPr>
            <p:spPr bwMode="auto">
              <a:xfrm>
                <a:off x="2507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" name="Line 514"/>
              <p:cNvSpPr>
                <a:spLocks noChangeShapeType="1"/>
              </p:cNvSpPr>
              <p:nvPr/>
            </p:nvSpPr>
            <p:spPr bwMode="auto">
              <a:xfrm flipH="1" flipV="1">
                <a:off x="2505" y="670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" name="Freeform 515"/>
              <p:cNvSpPr>
                <a:spLocks/>
              </p:cNvSpPr>
              <p:nvPr/>
            </p:nvSpPr>
            <p:spPr bwMode="auto">
              <a:xfrm>
                <a:off x="2505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" name="Line 516"/>
              <p:cNvSpPr>
                <a:spLocks noChangeShapeType="1"/>
              </p:cNvSpPr>
              <p:nvPr/>
            </p:nvSpPr>
            <p:spPr bwMode="auto">
              <a:xfrm>
                <a:off x="2502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8" name="Line 517"/>
              <p:cNvSpPr>
                <a:spLocks noChangeShapeType="1"/>
              </p:cNvSpPr>
              <p:nvPr/>
            </p:nvSpPr>
            <p:spPr bwMode="auto">
              <a:xfrm>
                <a:off x="2502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9" name="Freeform 518"/>
              <p:cNvSpPr>
                <a:spLocks/>
              </p:cNvSpPr>
              <p:nvPr/>
            </p:nvSpPr>
            <p:spPr bwMode="auto">
              <a:xfrm>
                <a:off x="2499" y="66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0" name="Line 519"/>
              <p:cNvSpPr>
                <a:spLocks noChangeShapeType="1"/>
              </p:cNvSpPr>
              <p:nvPr/>
            </p:nvSpPr>
            <p:spPr bwMode="auto">
              <a:xfrm flipV="1">
                <a:off x="2502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1" name="Freeform 520"/>
              <p:cNvSpPr>
                <a:spLocks/>
              </p:cNvSpPr>
              <p:nvPr/>
            </p:nvSpPr>
            <p:spPr bwMode="auto">
              <a:xfrm>
                <a:off x="2502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2" name="Line 521"/>
              <p:cNvSpPr>
                <a:spLocks noChangeShapeType="1"/>
              </p:cNvSpPr>
              <p:nvPr/>
            </p:nvSpPr>
            <p:spPr bwMode="auto">
              <a:xfrm>
                <a:off x="2502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3" name="Line 522"/>
              <p:cNvSpPr>
                <a:spLocks noChangeShapeType="1"/>
              </p:cNvSpPr>
              <p:nvPr/>
            </p:nvSpPr>
            <p:spPr bwMode="auto">
              <a:xfrm>
                <a:off x="2505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4" name="Freeform 523"/>
              <p:cNvSpPr>
                <a:spLocks/>
              </p:cNvSpPr>
              <p:nvPr/>
            </p:nvSpPr>
            <p:spPr bwMode="auto">
              <a:xfrm>
                <a:off x="2507" y="6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5" name="Line 524"/>
              <p:cNvSpPr>
                <a:spLocks noChangeShapeType="1"/>
              </p:cNvSpPr>
              <p:nvPr/>
            </p:nvSpPr>
            <p:spPr bwMode="auto">
              <a:xfrm>
                <a:off x="2507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6" name="Line 525"/>
              <p:cNvSpPr>
                <a:spLocks noChangeShapeType="1"/>
              </p:cNvSpPr>
              <p:nvPr/>
            </p:nvSpPr>
            <p:spPr bwMode="auto">
              <a:xfrm>
                <a:off x="2510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" name="Freeform 526"/>
              <p:cNvSpPr>
                <a:spLocks/>
              </p:cNvSpPr>
              <p:nvPr/>
            </p:nvSpPr>
            <p:spPr bwMode="auto">
              <a:xfrm>
                <a:off x="2513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8" name="Line 527"/>
              <p:cNvSpPr>
                <a:spLocks noChangeShapeType="1"/>
              </p:cNvSpPr>
              <p:nvPr/>
            </p:nvSpPr>
            <p:spPr bwMode="auto">
              <a:xfrm>
                <a:off x="2513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" name="Line 528"/>
              <p:cNvSpPr>
                <a:spLocks noChangeShapeType="1"/>
              </p:cNvSpPr>
              <p:nvPr/>
            </p:nvSpPr>
            <p:spPr bwMode="auto">
              <a:xfrm>
                <a:off x="2513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" name="Freeform 529"/>
              <p:cNvSpPr>
                <a:spLocks/>
              </p:cNvSpPr>
              <p:nvPr/>
            </p:nvSpPr>
            <p:spPr bwMode="auto">
              <a:xfrm>
                <a:off x="2360" y="660"/>
                <a:ext cx="11" cy="1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8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13">
                    <a:moveTo>
                      <a:pt x="11" y="5"/>
                    </a:moveTo>
                    <a:lnTo>
                      <a:pt x="11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" name="Line 530"/>
              <p:cNvSpPr>
                <a:spLocks noChangeShapeType="1"/>
              </p:cNvSpPr>
              <p:nvPr/>
            </p:nvSpPr>
            <p:spPr bwMode="auto">
              <a:xfrm>
                <a:off x="2371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2" name="Line 531"/>
              <p:cNvSpPr>
                <a:spLocks noChangeShapeType="1"/>
              </p:cNvSpPr>
              <p:nvPr/>
            </p:nvSpPr>
            <p:spPr bwMode="auto">
              <a:xfrm>
                <a:off x="2371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" name="Freeform 532"/>
              <p:cNvSpPr>
                <a:spLocks/>
              </p:cNvSpPr>
              <p:nvPr/>
            </p:nvSpPr>
            <p:spPr bwMode="auto">
              <a:xfrm>
                <a:off x="2368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4" name="Line 533"/>
              <p:cNvSpPr>
                <a:spLocks noChangeShapeType="1"/>
              </p:cNvSpPr>
              <p:nvPr/>
            </p:nvSpPr>
            <p:spPr bwMode="auto">
              <a:xfrm flipH="1">
                <a:off x="2366" y="670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" name="Line 534"/>
              <p:cNvSpPr>
                <a:spLocks noChangeShapeType="1"/>
              </p:cNvSpPr>
              <p:nvPr/>
            </p:nvSpPr>
            <p:spPr bwMode="auto">
              <a:xfrm flipH="1" flipV="1">
                <a:off x="2363" y="670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6" name="Freeform 535"/>
              <p:cNvSpPr>
                <a:spLocks/>
              </p:cNvSpPr>
              <p:nvPr/>
            </p:nvSpPr>
            <p:spPr bwMode="auto">
              <a:xfrm>
                <a:off x="2363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7" name="Line 536"/>
              <p:cNvSpPr>
                <a:spLocks noChangeShapeType="1"/>
              </p:cNvSpPr>
              <p:nvPr/>
            </p:nvSpPr>
            <p:spPr bwMode="auto">
              <a:xfrm>
                <a:off x="2360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8" name="Line 537"/>
              <p:cNvSpPr>
                <a:spLocks noChangeShapeType="1"/>
              </p:cNvSpPr>
              <p:nvPr/>
            </p:nvSpPr>
            <p:spPr bwMode="auto">
              <a:xfrm>
                <a:off x="2360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9" name="Freeform 538"/>
              <p:cNvSpPr>
                <a:spLocks/>
              </p:cNvSpPr>
              <p:nvPr/>
            </p:nvSpPr>
            <p:spPr bwMode="auto">
              <a:xfrm>
                <a:off x="2360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0" name="Line 539"/>
              <p:cNvSpPr>
                <a:spLocks noChangeShapeType="1"/>
              </p:cNvSpPr>
              <p:nvPr/>
            </p:nvSpPr>
            <p:spPr bwMode="auto">
              <a:xfrm flipV="1">
                <a:off x="2360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1" name="Freeform 540"/>
              <p:cNvSpPr>
                <a:spLocks/>
              </p:cNvSpPr>
              <p:nvPr/>
            </p:nvSpPr>
            <p:spPr bwMode="auto">
              <a:xfrm>
                <a:off x="2360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2" name="Line 541"/>
              <p:cNvSpPr>
                <a:spLocks noChangeShapeType="1"/>
              </p:cNvSpPr>
              <p:nvPr/>
            </p:nvSpPr>
            <p:spPr bwMode="auto">
              <a:xfrm>
                <a:off x="2360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3" name="Line 542"/>
              <p:cNvSpPr>
                <a:spLocks noChangeShapeType="1"/>
              </p:cNvSpPr>
              <p:nvPr/>
            </p:nvSpPr>
            <p:spPr bwMode="auto">
              <a:xfrm>
                <a:off x="2363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4" name="Freeform 543"/>
              <p:cNvSpPr>
                <a:spLocks/>
              </p:cNvSpPr>
              <p:nvPr/>
            </p:nvSpPr>
            <p:spPr bwMode="auto">
              <a:xfrm>
                <a:off x="2366" y="6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5" name="Line 544"/>
              <p:cNvSpPr>
                <a:spLocks noChangeShapeType="1"/>
              </p:cNvSpPr>
              <p:nvPr/>
            </p:nvSpPr>
            <p:spPr bwMode="auto">
              <a:xfrm>
                <a:off x="2368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6" name="Line 545"/>
              <p:cNvSpPr>
                <a:spLocks noChangeShapeType="1"/>
              </p:cNvSpPr>
              <p:nvPr/>
            </p:nvSpPr>
            <p:spPr bwMode="auto">
              <a:xfrm>
                <a:off x="2368" y="6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7" name="Freeform 546"/>
              <p:cNvSpPr>
                <a:spLocks/>
              </p:cNvSpPr>
              <p:nvPr/>
            </p:nvSpPr>
            <p:spPr bwMode="auto">
              <a:xfrm>
                <a:off x="2371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8" name="Line 547"/>
              <p:cNvSpPr>
                <a:spLocks noChangeShapeType="1"/>
              </p:cNvSpPr>
              <p:nvPr/>
            </p:nvSpPr>
            <p:spPr bwMode="auto">
              <a:xfrm>
                <a:off x="2371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9" name="Line 548"/>
              <p:cNvSpPr>
                <a:spLocks noChangeShapeType="1"/>
              </p:cNvSpPr>
              <p:nvPr/>
            </p:nvSpPr>
            <p:spPr bwMode="auto">
              <a:xfrm>
                <a:off x="2371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0" name="Freeform 549"/>
              <p:cNvSpPr>
                <a:spLocks/>
              </p:cNvSpPr>
              <p:nvPr/>
            </p:nvSpPr>
            <p:spPr bwMode="auto">
              <a:xfrm>
                <a:off x="2406" y="66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8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3" y="8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1" name="Line 550"/>
              <p:cNvSpPr>
                <a:spLocks noChangeShapeType="1"/>
              </p:cNvSpPr>
              <p:nvPr/>
            </p:nvSpPr>
            <p:spPr bwMode="auto">
              <a:xfrm>
                <a:off x="2419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2" name="Line 551"/>
              <p:cNvSpPr>
                <a:spLocks noChangeShapeType="1"/>
              </p:cNvSpPr>
              <p:nvPr/>
            </p:nvSpPr>
            <p:spPr bwMode="auto">
              <a:xfrm flipH="1">
                <a:off x="2416" y="6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3" name="Freeform 552"/>
              <p:cNvSpPr>
                <a:spLocks/>
              </p:cNvSpPr>
              <p:nvPr/>
            </p:nvSpPr>
            <p:spPr bwMode="auto">
              <a:xfrm>
                <a:off x="2416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4" name="Line 553"/>
              <p:cNvSpPr>
                <a:spLocks noChangeShapeType="1"/>
              </p:cNvSpPr>
              <p:nvPr/>
            </p:nvSpPr>
            <p:spPr bwMode="auto">
              <a:xfrm>
                <a:off x="2414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5" name="Line 554"/>
              <p:cNvSpPr>
                <a:spLocks noChangeShapeType="1"/>
              </p:cNvSpPr>
              <p:nvPr/>
            </p:nvSpPr>
            <p:spPr bwMode="auto">
              <a:xfrm flipV="1">
                <a:off x="2411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6" name="Freeform 555"/>
              <p:cNvSpPr>
                <a:spLocks/>
              </p:cNvSpPr>
              <p:nvPr/>
            </p:nvSpPr>
            <p:spPr bwMode="auto">
              <a:xfrm>
                <a:off x="2408" y="67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7" name="Line 556"/>
              <p:cNvSpPr>
                <a:spLocks noChangeShapeType="1"/>
              </p:cNvSpPr>
              <p:nvPr/>
            </p:nvSpPr>
            <p:spPr bwMode="auto">
              <a:xfrm>
                <a:off x="2408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8" name="Line 557"/>
              <p:cNvSpPr>
                <a:spLocks noChangeShapeType="1"/>
              </p:cNvSpPr>
              <p:nvPr/>
            </p:nvSpPr>
            <p:spPr bwMode="auto">
              <a:xfrm>
                <a:off x="2406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9" name="Freeform 558"/>
              <p:cNvSpPr>
                <a:spLocks/>
              </p:cNvSpPr>
              <p:nvPr/>
            </p:nvSpPr>
            <p:spPr bwMode="auto">
              <a:xfrm>
                <a:off x="2406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0" name="Line 559"/>
              <p:cNvSpPr>
                <a:spLocks noChangeShapeType="1"/>
              </p:cNvSpPr>
              <p:nvPr/>
            </p:nvSpPr>
            <p:spPr bwMode="auto">
              <a:xfrm flipV="1">
                <a:off x="2406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" name="Freeform 560"/>
              <p:cNvSpPr>
                <a:spLocks/>
              </p:cNvSpPr>
              <p:nvPr/>
            </p:nvSpPr>
            <p:spPr bwMode="auto">
              <a:xfrm>
                <a:off x="2408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" name="Line 561"/>
              <p:cNvSpPr>
                <a:spLocks noChangeShapeType="1"/>
              </p:cNvSpPr>
              <p:nvPr/>
            </p:nvSpPr>
            <p:spPr bwMode="auto">
              <a:xfrm>
                <a:off x="2408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3" name="Line 562"/>
              <p:cNvSpPr>
                <a:spLocks noChangeShapeType="1"/>
              </p:cNvSpPr>
              <p:nvPr/>
            </p:nvSpPr>
            <p:spPr bwMode="auto">
              <a:xfrm>
                <a:off x="2411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4" name="Freeform 563"/>
              <p:cNvSpPr>
                <a:spLocks/>
              </p:cNvSpPr>
              <p:nvPr/>
            </p:nvSpPr>
            <p:spPr bwMode="auto">
              <a:xfrm>
                <a:off x="2411" y="66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5" name="Line 564"/>
              <p:cNvSpPr>
                <a:spLocks noChangeShapeType="1"/>
              </p:cNvSpPr>
              <p:nvPr/>
            </p:nvSpPr>
            <p:spPr bwMode="auto">
              <a:xfrm>
                <a:off x="2414" y="66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6" name="Line 565"/>
              <p:cNvSpPr>
                <a:spLocks noChangeShapeType="1"/>
              </p:cNvSpPr>
              <p:nvPr/>
            </p:nvSpPr>
            <p:spPr bwMode="auto">
              <a:xfrm>
                <a:off x="2416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7" name="Freeform 566"/>
              <p:cNvSpPr>
                <a:spLocks/>
              </p:cNvSpPr>
              <p:nvPr/>
            </p:nvSpPr>
            <p:spPr bwMode="auto">
              <a:xfrm>
                <a:off x="2419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8" name="Line 567"/>
              <p:cNvSpPr>
                <a:spLocks noChangeShapeType="1"/>
              </p:cNvSpPr>
              <p:nvPr/>
            </p:nvSpPr>
            <p:spPr bwMode="auto">
              <a:xfrm>
                <a:off x="2419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9" name="Line 568"/>
              <p:cNvSpPr>
                <a:spLocks noChangeShapeType="1"/>
              </p:cNvSpPr>
              <p:nvPr/>
            </p:nvSpPr>
            <p:spPr bwMode="auto">
              <a:xfrm>
                <a:off x="2419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0" name="Freeform 569"/>
              <p:cNvSpPr>
                <a:spLocks/>
              </p:cNvSpPr>
              <p:nvPr/>
            </p:nvSpPr>
            <p:spPr bwMode="auto">
              <a:xfrm>
                <a:off x="2454" y="66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1" y="8"/>
                  </a:cxn>
                  <a:cxn ang="0">
                    <a:pos x="8" y="10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1" y="8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1" name="Line 570"/>
              <p:cNvSpPr>
                <a:spLocks noChangeShapeType="1"/>
              </p:cNvSpPr>
              <p:nvPr/>
            </p:nvSpPr>
            <p:spPr bwMode="auto">
              <a:xfrm>
                <a:off x="2465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2" name="Line 571"/>
              <p:cNvSpPr>
                <a:spLocks noChangeShapeType="1"/>
              </p:cNvSpPr>
              <p:nvPr/>
            </p:nvSpPr>
            <p:spPr bwMode="auto">
              <a:xfrm>
                <a:off x="2465" y="6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3" name="Freeform 572"/>
              <p:cNvSpPr>
                <a:spLocks/>
              </p:cNvSpPr>
              <p:nvPr/>
            </p:nvSpPr>
            <p:spPr bwMode="auto">
              <a:xfrm>
                <a:off x="2462" y="67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4" name="Line 573"/>
              <p:cNvSpPr>
                <a:spLocks noChangeShapeType="1"/>
              </p:cNvSpPr>
              <p:nvPr/>
            </p:nvSpPr>
            <p:spPr bwMode="auto">
              <a:xfrm flipH="1">
                <a:off x="2459" y="670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5" name="Line 574"/>
              <p:cNvSpPr>
                <a:spLocks noChangeShapeType="1"/>
              </p:cNvSpPr>
              <p:nvPr/>
            </p:nvSpPr>
            <p:spPr bwMode="auto">
              <a:xfrm flipV="1">
                <a:off x="2459" y="67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6" name="Freeform 575"/>
              <p:cNvSpPr>
                <a:spLocks/>
              </p:cNvSpPr>
              <p:nvPr/>
            </p:nvSpPr>
            <p:spPr bwMode="auto">
              <a:xfrm>
                <a:off x="2457" y="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7" name="Line 576"/>
              <p:cNvSpPr>
                <a:spLocks noChangeShapeType="1"/>
              </p:cNvSpPr>
              <p:nvPr/>
            </p:nvSpPr>
            <p:spPr bwMode="auto">
              <a:xfrm flipH="1">
                <a:off x="2454" y="6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8" name="Line 577"/>
              <p:cNvSpPr>
                <a:spLocks noChangeShapeType="1"/>
              </p:cNvSpPr>
              <p:nvPr/>
            </p:nvSpPr>
            <p:spPr bwMode="auto">
              <a:xfrm>
                <a:off x="2454" y="6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9" name="Freeform 578"/>
              <p:cNvSpPr>
                <a:spLocks/>
              </p:cNvSpPr>
              <p:nvPr/>
            </p:nvSpPr>
            <p:spPr bwMode="auto">
              <a:xfrm>
                <a:off x="2454" y="6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" name="Line 579"/>
              <p:cNvSpPr>
                <a:spLocks noChangeShapeType="1"/>
              </p:cNvSpPr>
              <p:nvPr/>
            </p:nvSpPr>
            <p:spPr bwMode="auto">
              <a:xfrm flipV="1">
                <a:off x="2454" y="66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1" name="Freeform 580"/>
              <p:cNvSpPr>
                <a:spLocks/>
              </p:cNvSpPr>
              <p:nvPr/>
            </p:nvSpPr>
            <p:spPr bwMode="auto">
              <a:xfrm>
                <a:off x="2454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2" name="Line 581"/>
              <p:cNvSpPr>
                <a:spLocks noChangeShapeType="1"/>
              </p:cNvSpPr>
              <p:nvPr/>
            </p:nvSpPr>
            <p:spPr bwMode="auto">
              <a:xfrm>
                <a:off x="2457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3" name="Line 582"/>
              <p:cNvSpPr>
                <a:spLocks noChangeShapeType="1"/>
              </p:cNvSpPr>
              <p:nvPr/>
            </p:nvSpPr>
            <p:spPr bwMode="auto">
              <a:xfrm>
                <a:off x="2457" y="66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4" name="Freeform 583"/>
              <p:cNvSpPr>
                <a:spLocks/>
              </p:cNvSpPr>
              <p:nvPr/>
            </p:nvSpPr>
            <p:spPr bwMode="auto">
              <a:xfrm>
                <a:off x="2459" y="6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5" name="Line 584"/>
              <p:cNvSpPr>
                <a:spLocks noChangeShapeType="1"/>
              </p:cNvSpPr>
              <p:nvPr/>
            </p:nvSpPr>
            <p:spPr bwMode="auto">
              <a:xfrm>
                <a:off x="2462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6" name="Line 585"/>
              <p:cNvSpPr>
                <a:spLocks noChangeShapeType="1"/>
              </p:cNvSpPr>
              <p:nvPr/>
            </p:nvSpPr>
            <p:spPr bwMode="auto">
              <a:xfrm>
                <a:off x="2465" y="6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7" name="Freeform 586"/>
              <p:cNvSpPr>
                <a:spLocks/>
              </p:cNvSpPr>
              <p:nvPr/>
            </p:nvSpPr>
            <p:spPr bwMode="auto">
              <a:xfrm>
                <a:off x="2465" y="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8" name="Line 587"/>
              <p:cNvSpPr>
                <a:spLocks noChangeShapeType="1"/>
              </p:cNvSpPr>
              <p:nvPr/>
            </p:nvSpPr>
            <p:spPr bwMode="auto">
              <a:xfrm>
                <a:off x="2465" y="662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9" name="Line 588"/>
              <p:cNvSpPr>
                <a:spLocks noChangeShapeType="1"/>
              </p:cNvSpPr>
              <p:nvPr/>
            </p:nvSpPr>
            <p:spPr bwMode="auto">
              <a:xfrm>
                <a:off x="2467" y="66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" name="Freeform 589"/>
              <p:cNvSpPr>
                <a:spLocks/>
              </p:cNvSpPr>
              <p:nvPr/>
            </p:nvSpPr>
            <p:spPr bwMode="auto">
              <a:xfrm>
                <a:off x="2018" y="1485"/>
                <a:ext cx="267" cy="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7">
                    <a:moveTo>
                      <a:pt x="267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1" name="Freeform 590"/>
              <p:cNvSpPr>
                <a:spLocks/>
              </p:cNvSpPr>
              <p:nvPr/>
            </p:nvSpPr>
            <p:spPr bwMode="auto">
              <a:xfrm>
                <a:off x="2542" y="1485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2" name="Freeform 591"/>
              <p:cNvSpPr>
                <a:spLocks/>
              </p:cNvSpPr>
              <p:nvPr/>
            </p:nvSpPr>
            <p:spPr bwMode="auto">
              <a:xfrm>
                <a:off x="2312" y="1480"/>
                <a:ext cx="14" cy="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</a:cxnLst>
                <a:rect l="0" t="0" r="r" b="b"/>
                <a:pathLst>
                  <a:path w="14" h="13">
                    <a:moveTo>
                      <a:pt x="14" y="5"/>
                    </a:moveTo>
                    <a:lnTo>
                      <a:pt x="14" y="10"/>
                    </a:lnTo>
                    <a:lnTo>
                      <a:pt x="11" y="10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3" name="Line 592"/>
              <p:cNvSpPr>
                <a:spLocks noChangeShapeType="1"/>
              </p:cNvSpPr>
              <p:nvPr/>
            </p:nvSpPr>
            <p:spPr bwMode="auto">
              <a:xfrm>
                <a:off x="2326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4" name="Line 593"/>
              <p:cNvSpPr>
                <a:spLocks noChangeShapeType="1"/>
              </p:cNvSpPr>
              <p:nvPr/>
            </p:nvSpPr>
            <p:spPr bwMode="auto">
              <a:xfrm>
                <a:off x="2323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5" name="Freeform 594"/>
              <p:cNvSpPr>
                <a:spLocks/>
              </p:cNvSpPr>
              <p:nvPr/>
            </p:nvSpPr>
            <p:spPr bwMode="auto">
              <a:xfrm>
                <a:off x="2320" y="149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6" name="Line 595"/>
              <p:cNvSpPr>
                <a:spLocks noChangeShapeType="1"/>
              </p:cNvSpPr>
              <p:nvPr/>
            </p:nvSpPr>
            <p:spPr bwMode="auto">
              <a:xfrm>
                <a:off x="2320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7" name="Line 596"/>
              <p:cNvSpPr>
                <a:spLocks noChangeShapeType="1"/>
              </p:cNvSpPr>
              <p:nvPr/>
            </p:nvSpPr>
            <p:spPr bwMode="auto">
              <a:xfrm>
                <a:off x="2318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8" name="Freeform 597"/>
              <p:cNvSpPr>
                <a:spLocks/>
              </p:cNvSpPr>
              <p:nvPr/>
            </p:nvSpPr>
            <p:spPr bwMode="auto">
              <a:xfrm>
                <a:off x="2315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9" name="Line 598"/>
              <p:cNvSpPr>
                <a:spLocks noChangeShapeType="1"/>
              </p:cNvSpPr>
              <p:nvPr/>
            </p:nvSpPr>
            <p:spPr bwMode="auto">
              <a:xfrm>
                <a:off x="2315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0" name="Line 599"/>
              <p:cNvSpPr>
                <a:spLocks noChangeShapeType="1"/>
              </p:cNvSpPr>
              <p:nvPr/>
            </p:nvSpPr>
            <p:spPr bwMode="auto">
              <a:xfrm>
                <a:off x="2312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1" name="Freeform 600"/>
              <p:cNvSpPr>
                <a:spLocks/>
              </p:cNvSpPr>
              <p:nvPr/>
            </p:nvSpPr>
            <p:spPr bwMode="auto">
              <a:xfrm>
                <a:off x="2312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2" name="Line 601"/>
              <p:cNvSpPr>
                <a:spLocks noChangeShapeType="1"/>
              </p:cNvSpPr>
              <p:nvPr/>
            </p:nvSpPr>
            <p:spPr bwMode="auto">
              <a:xfrm>
                <a:off x="2312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3" name="Freeform 602"/>
              <p:cNvSpPr>
                <a:spLocks/>
              </p:cNvSpPr>
              <p:nvPr/>
            </p:nvSpPr>
            <p:spPr bwMode="auto">
              <a:xfrm>
                <a:off x="2312" y="148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4" name="Line 603"/>
              <p:cNvSpPr>
                <a:spLocks noChangeShapeType="1"/>
              </p:cNvSpPr>
              <p:nvPr/>
            </p:nvSpPr>
            <p:spPr bwMode="auto">
              <a:xfrm flipV="1">
                <a:off x="2315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5" name="Line 604"/>
              <p:cNvSpPr>
                <a:spLocks noChangeShapeType="1"/>
              </p:cNvSpPr>
              <p:nvPr/>
            </p:nvSpPr>
            <p:spPr bwMode="auto">
              <a:xfrm>
                <a:off x="2315" y="14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6" name="Freeform 605"/>
              <p:cNvSpPr>
                <a:spLocks/>
              </p:cNvSpPr>
              <p:nvPr/>
            </p:nvSpPr>
            <p:spPr bwMode="auto">
              <a:xfrm>
                <a:off x="2318" y="148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7" name="Line 606"/>
              <p:cNvSpPr>
                <a:spLocks noChangeShapeType="1"/>
              </p:cNvSpPr>
              <p:nvPr/>
            </p:nvSpPr>
            <p:spPr bwMode="auto">
              <a:xfrm>
                <a:off x="2320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8" name="Line 607"/>
              <p:cNvSpPr>
                <a:spLocks noChangeShapeType="1"/>
              </p:cNvSpPr>
              <p:nvPr/>
            </p:nvSpPr>
            <p:spPr bwMode="auto">
              <a:xfrm>
                <a:off x="2323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9" name="Freeform 608"/>
              <p:cNvSpPr>
                <a:spLocks/>
              </p:cNvSpPr>
              <p:nvPr/>
            </p:nvSpPr>
            <p:spPr bwMode="auto">
              <a:xfrm>
                <a:off x="2323" y="148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0" name="Line 609"/>
              <p:cNvSpPr>
                <a:spLocks noChangeShapeType="1"/>
              </p:cNvSpPr>
              <p:nvPr/>
            </p:nvSpPr>
            <p:spPr bwMode="auto">
              <a:xfrm>
                <a:off x="2326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" name="Line 610"/>
              <p:cNvSpPr>
                <a:spLocks noChangeShapeType="1"/>
              </p:cNvSpPr>
              <p:nvPr/>
            </p:nvSpPr>
            <p:spPr bwMode="auto">
              <a:xfrm>
                <a:off x="2326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" name="Freeform 611"/>
              <p:cNvSpPr>
                <a:spLocks/>
              </p:cNvSpPr>
              <p:nvPr/>
            </p:nvSpPr>
            <p:spPr bwMode="auto">
              <a:xfrm>
                <a:off x="2499" y="1480"/>
                <a:ext cx="14" cy="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6" y="10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</a:cxnLst>
                <a:rect l="0" t="0" r="r" b="b"/>
                <a:pathLst>
                  <a:path w="14" h="13">
                    <a:moveTo>
                      <a:pt x="14" y="5"/>
                    </a:moveTo>
                    <a:lnTo>
                      <a:pt x="14" y="10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" name="Line 612"/>
              <p:cNvSpPr>
                <a:spLocks noChangeShapeType="1"/>
              </p:cNvSpPr>
              <p:nvPr/>
            </p:nvSpPr>
            <p:spPr bwMode="auto">
              <a:xfrm>
                <a:off x="2513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" name="Line 613"/>
              <p:cNvSpPr>
                <a:spLocks noChangeShapeType="1"/>
              </p:cNvSpPr>
              <p:nvPr/>
            </p:nvSpPr>
            <p:spPr bwMode="auto">
              <a:xfrm flipH="1">
                <a:off x="2510" y="149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" name="Freeform 614"/>
              <p:cNvSpPr>
                <a:spLocks/>
              </p:cNvSpPr>
              <p:nvPr/>
            </p:nvSpPr>
            <p:spPr bwMode="auto">
              <a:xfrm>
                <a:off x="2510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" name="Line 615"/>
              <p:cNvSpPr>
                <a:spLocks noChangeShapeType="1"/>
              </p:cNvSpPr>
              <p:nvPr/>
            </p:nvSpPr>
            <p:spPr bwMode="auto">
              <a:xfrm>
                <a:off x="2507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" name="Line 616"/>
              <p:cNvSpPr>
                <a:spLocks noChangeShapeType="1"/>
              </p:cNvSpPr>
              <p:nvPr/>
            </p:nvSpPr>
            <p:spPr bwMode="auto">
              <a:xfrm flipH="1">
                <a:off x="2505" y="1493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617"/>
            <p:cNvGrpSpPr>
              <a:grpSpLocks/>
            </p:cNvGrpSpPr>
            <p:nvPr/>
          </p:nvGrpSpPr>
          <p:grpSpPr bwMode="auto">
            <a:xfrm>
              <a:off x="1413" y="3317"/>
              <a:ext cx="893" cy="807"/>
              <a:chOff x="2002" y="686"/>
              <a:chExt cx="893" cy="807"/>
            </a:xfrm>
          </p:grpSpPr>
          <p:sp>
            <p:nvSpPr>
              <p:cNvPr id="938" name="Freeform 618"/>
              <p:cNvSpPr>
                <a:spLocks/>
              </p:cNvSpPr>
              <p:nvPr/>
            </p:nvSpPr>
            <p:spPr bwMode="auto">
              <a:xfrm>
                <a:off x="2505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9" name="Line 619"/>
              <p:cNvSpPr>
                <a:spLocks noChangeShapeType="1"/>
              </p:cNvSpPr>
              <p:nvPr/>
            </p:nvSpPr>
            <p:spPr bwMode="auto">
              <a:xfrm>
                <a:off x="2502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0" name="Line 620"/>
              <p:cNvSpPr>
                <a:spLocks noChangeShapeType="1"/>
              </p:cNvSpPr>
              <p:nvPr/>
            </p:nvSpPr>
            <p:spPr bwMode="auto">
              <a:xfrm>
                <a:off x="2502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1" name="Freeform 621"/>
              <p:cNvSpPr>
                <a:spLocks/>
              </p:cNvSpPr>
              <p:nvPr/>
            </p:nvSpPr>
            <p:spPr bwMode="auto">
              <a:xfrm>
                <a:off x="2499" y="148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2" name="Line 622"/>
              <p:cNvSpPr>
                <a:spLocks noChangeShapeType="1"/>
              </p:cNvSpPr>
              <p:nvPr/>
            </p:nvSpPr>
            <p:spPr bwMode="auto">
              <a:xfrm>
                <a:off x="2502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3" name="Freeform 623"/>
              <p:cNvSpPr>
                <a:spLocks/>
              </p:cNvSpPr>
              <p:nvPr/>
            </p:nvSpPr>
            <p:spPr bwMode="auto">
              <a:xfrm>
                <a:off x="2502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4" name="Line 624"/>
              <p:cNvSpPr>
                <a:spLocks noChangeShapeType="1"/>
              </p:cNvSpPr>
              <p:nvPr/>
            </p:nvSpPr>
            <p:spPr bwMode="auto">
              <a:xfrm flipV="1">
                <a:off x="2502" y="1480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5" name="Line 625"/>
              <p:cNvSpPr>
                <a:spLocks noChangeShapeType="1"/>
              </p:cNvSpPr>
              <p:nvPr/>
            </p:nvSpPr>
            <p:spPr bwMode="auto">
              <a:xfrm>
                <a:off x="2505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6" name="Freeform 626"/>
              <p:cNvSpPr>
                <a:spLocks/>
              </p:cNvSpPr>
              <p:nvPr/>
            </p:nvSpPr>
            <p:spPr bwMode="auto">
              <a:xfrm>
                <a:off x="2507" y="14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7" name="Line 627"/>
              <p:cNvSpPr>
                <a:spLocks noChangeShapeType="1"/>
              </p:cNvSpPr>
              <p:nvPr/>
            </p:nvSpPr>
            <p:spPr bwMode="auto">
              <a:xfrm>
                <a:off x="2507" y="14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" name="Line 628"/>
              <p:cNvSpPr>
                <a:spLocks noChangeShapeType="1"/>
              </p:cNvSpPr>
              <p:nvPr/>
            </p:nvSpPr>
            <p:spPr bwMode="auto">
              <a:xfrm>
                <a:off x="2510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" name="Freeform 629"/>
              <p:cNvSpPr>
                <a:spLocks/>
              </p:cNvSpPr>
              <p:nvPr/>
            </p:nvSpPr>
            <p:spPr bwMode="auto">
              <a:xfrm>
                <a:off x="2513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0" name="Line 630"/>
              <p:cNvSpPr>
                <a:spLocks noChangeShapeType="1"/>
              </p:cNvSpPr>
              <p:nvPr/>
            </p:nvSpPr>
            <p:spPr bwMode="auto">
              <a:xfrm>
                <a:off x="2513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1" name="Line 631"/>
              <p:cNvSpPr>
                <a:spLocks noChangeShapeType="1"/>
              </p:cNvSpPr>
              <p:nvPr/>
            </p:nvSpPr>
            <p:spPr bwMode="auto">
              <a:xfrm>
                <a:off x="2513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2" name="Freeform 632"/>
              <p:cNvSpPr>
                <a:spLocks/>
              </p:cNvSpPr>
              <p:nvPr/>
            </p:nvSpPr>
            <p:spPr bwMode="auto">
              <a:xfrm>
                <a:off x="2360" y="1480"/>
                <a:ext cx="11" cy="1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13">
                    <a:moveTo>
                      <a:pt x="11" y="5"/>
                    </a:moveTo>
                    <a:lnTo>
                      <a:pt x="11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3" name="Line 633"/>
              <p:cNvSpPr>
                <a:spLocks noChangeShapeType="1"/>
              </p:cNvSpPr>
              <p:nvPr/>
            </p:nvSpPr>
            <p:spPr bwMode="auto">
              <a:xfrm>
                <a:off x="2371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4" name="Line 634"/>
              <p:cNvSpPr>
                <a:spLocks noChangeShapeType="1"/>
              </p:cNvSpPr>
              <p:nvPr/>
            </p:nvSpPr>
            <p:spPr bwMode="auto">
              <a:xfrm>
                <a:off x="2371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5" name="Freeform 635"/>
              <p:cNvSpPr>
                <a:spLocks/>
              </p:cNvSpPr>
              <p:nvPr/>
            </p:nvSpPr>
            <p:spPr bwMode="auto">
              <a:xfrm>
                <a:off x="2368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6" name="Line 636"/>
              <p:cNvSpPr>
                <a:spLocks noChangeShapeType="1"/>
              </p:cNvSpPr>
              <p:nvPr/>
            </p:nvSpPr>
            <p:spPr bwMode="auto">
              <a:xfrm flipH="1">
                <a:off x="2366" y="1493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7" name="Line 637"/>
              <p:cNvSpPr>
                <a:spLocks noChangeShapeType="1"/>
              </p:cNvSpPr>
              <p:nvPr/>
            </p:nvSpPr>
            <p:spPr bwMode="auto">
              <a:xfrm flipH="1">
                <a:off x="2363" y="1493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8" name="Freeform 638"/>
              <p:cNvSpPr>
                <a:spLocks/>
              </p:cNvSpPr>
              <p:nvPr/>
            </p:nvSpPr>
            <p:spPr bwMode="auto">
              <a:xfrm>
                <a:off x="2363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9" name="Line 639"/>
              <p:cNvSpPr>
                <a:spLocks noChangeShapeType="1"/>
              </p:cNvSpPr>
              <p:nvPr/>
            </p:nvSpPr>
            <p:spPr bwMode="auto">
              <a:xfrm>
                <a:off x="2360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0" name="Line 640"/>
              <p:cNvSpPr>
                <a:spLocks noChangeShapeType="1"/>
              </p:cNvSpPr>
              <p:nvPr/>
            </p:nvSpPr>
            <p:spPr bwMode="auto">
              <a:xfrm>
                <a:off x="2360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1" name="Freeform 641"/>
              <p:cNvSpPr>
                <a:spLocks/>
              </p:cNvSpPr>
              <p:nvPr/>
            </p:nvSpPr>
            <p:spPr bwMode="auto">
              <a:xfrm>
                <a:off x="2360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" name="Line 642"/>
              <p:cNvSpPr>
                <a:spLocks noChangeShapeType="1"/>
              </p:cNvSpPr>
              <p:nvPr/>
            </p:nvSpPr>
            <p:spPr bwMode="auto">
              <a:xfrm>
                <a:off x="2360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3" name="Freeform 643"/>
              <p:cNvSpPr>
                <a:spLocks/>
              </p:cNvSpPr>
              <p:nvPr/>
            </p:nvSpPr>
            <p:spPr bwMode="auto">
              <a:xfrm>
                <a:off x="2360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4" name="Line 644"/>
              <p:cNvSpPr>
                <a:spLocks noChangeShapeType="1"/>
              </p:cNvSpPr>
              <p:nvPr/>
            </p:nvSpPr>
            <p:spPr bwMode="auto">
              <a:xfrm flipV="1">
                <a:off x="2360" y="1480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5" name="Line 645"/>
              <p:cNvSpPr>
                <a:spLocks noChangeShapeType="1"/>
              </p:cNvSpPr>
              <p:nvPr/>
            </p:nvSpPr>
            <p:spPr bwMode="auto">
              <a:xfrm>
                <a:off x="2363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6" name="Freeform 646"/>
              <p:cNvSpPr>
                <a:spLocks/>
              </p:cNvSpPr>
              <p:nvPr/>
            </p:nvSpPr>
            <p:spPr bwMode="auto">
              <a:xfrm>
                <a:off x="2366" y="14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7" name="Line 647"/>
              <p:cNvSpPr>
                <a:spLocks noChangeShapeType="1"/>
              </p:cNvSpPr>
              <p:nvPr/>
            </p:nvSpPr>
            <p:spPr bwMode="auto">
              <a:xfrm>
                <a:off x="2368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8" name="Line 648"/>
              <p:cNvSpPr>
                <a:spLocks noChangeShapeType="1"/>
              </p:cNvSpPr>
              <p:nvPr/>
            </p:nvSpPr>
            <p:spPr bwMode="auto">
              <a:xfrm>
                <a:off x="2368" y="1480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9" name="Freeform 649"/>
              <p:cNvSpPr>
                <a:spLocks/>
              </p:cNvSpPr>
              <p:nvPr/>
            </p:nvSpPr>
            <p:spPr bwMode="auto">
              <a:xfrm>
                <a:off x="2371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0" name="Line 650"/>
              <p:cNvSpPr>
                <a:spLocks noChangeShapeType="1"/>
              </p:cNvSpPr>
              <p:nvPr/>
            </p:nvSpPr>
            <p:spPr bwMode="auto">
              <a:xfrm>
                <a:off x="2371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1" name="Line 651"/>
              <p:cNvSpPr>
                <a:spLocks noChangeShapeType="1"/>
              </p:cNvSpPr>
              <p:nvPr/>
            </p:nvSpPr>
            <p:spPr bwMode="auto">
              <a:xfrm>
                <a:off x="2371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2" name="Freeform 652"/>
              <p:cNvSpPr>
                <a:spLocks/>
              </p:cNvSpPr>
              <p:nvPr/>
            </p:nvSpPr>
            <p:spPr bwMode="auto">
              <a:xfrm>
                <a:off x="2406" y="148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3" y="10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" name="Line 653"/>
              <p:cNvSpPr>
                <a:spLocks noChangeShapeType="1"/>
              </p:cNvSpPr>
              <p:nvPr/>
            </p:nvSpPr>
            <p:spPr bwMode="auto">
              <a:xfrm>
                <a:off x="2419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4" name="Line 654"/>
              <p:cNvSpPr>
                <a:spLocks noChangeShapeType="1"/>
              </p:cNvSpPr>
              <p:nvPr/>
            </p:nvSpPr>
            <p:spPr bwMode="auto">
              <a:xfrm flipH="1">
                <a:off x="2416" y="149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5" name="Freeform 655"/>
              <p:cNvSpPr>
                <a:spLocks/>
              </p:cNvSpPr>
              <p:nvPr/>
            </p:nvSpPr>
            <p:spPr bwMode="auto">
              <a:xfrm>
                <a:off x="2416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6" name="Line 656"/>
              <p:cNvSpPr>
                <a:spLocks noChangeShapeType="1"/>
              </p:cNvSpPr>
              <p:nvPr/>
            </p:nvSpPr>
            <p:spPr bwMode="auto">
              <a:xfrm>
                <a:off x="2414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7" name="Line 657"/>
              <p:cNvSpPr>
                <a:spLocks noChangeShapeType="1"/>
              </p:cNvSpPr>
              <p:nvPr/>
            </p:nvSpPr>
            <p:spPr bwMode="auto">
              <a:xfrm>
                <a:off x="2411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8" name="Freeform 658"/>
              <p:cNvSpPr>
                <a:spLocks/>
              </p:cNvSpPr>
              <p:nvPr/>
            </p:nvSpPr>
            <p:spPr bwMode="auto">
              <a:xfrm>
                <a:off x="2408" y="149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9" name="Line 659"/>
              <p:cNvSpPr>
                <a:spLocks noChangeShapeType="1"/>
              </p:cNvSpPr>
              <p:nvPr/>
            </p:nvSpPr>
            <p:spPr bwMode="auto">
              <a:xfrm>
                <a:off x="2408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0" name="Line 660"/>
              <p:cNvSpPr>
                <a:spLocks noChangeShapeType="1"/>
              </p:cNvSpPr>
              <p:nvPr/>
            </p:nvSpPr>
            <p:spPr bwMode="auto">
              <a:xfrm>
                <a:off x="2406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1" name="Freeform 661"/>
              <p:cNvSpPr>
                <a:spLocks/>
              </p:cNvSpPr>
              <p:nvPr/>
            </p:nvSpPr>
            <p:spPr bwMode="auto">
              <a:xfrm>
                <a:off x="2406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2" name="Line 662"/>
              <p:cNvSpPr>
                <a:spLocks noChangeShapeType="1"/>
              </p:cNvSpPr>
              <p:nvPr/>
            </p:nvSpPr>
            <p:spPr bwMode="auto">
              <a:xfrm>
                <a:off x="2406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" name="Freeform 663"/>
              <p:cNvSpPr>
                <a:spLocks/>
              </p:cNvSpPr>
              <p:nvPr/>
            </p:nvSpPr>
            <p:spPr bwMode="auto">
              <a:xfrm>
                <a:off x="2408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4" name="Line 664"/>
              <p:cNvSpPr>
                <a:spLocks noChangeShapeType="1"/>
              </p:cNvSpPr>
              <p:nvPr/>
            </p:nvSpPr>
            <p:spPr bwMode="auto">
              <a:xfrm flipV="1">
                <a:off x="2408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5" name="Line 665"/>
              <p:cNvSpPr>
                <a:spLocks noChangeShapeType="1"/>
              </p:cNvSpPr>
              <p:nvPr/>
            </p:nvSpPr>
            <p:spPr bwMode="auto">
              <a:xfrm>
                <a:off x="2411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6" name="Freeform 666"/>
              <p:cNvSpPr>
                <a:spLocks/>
              </p:cNvSpPr>
              <p:nvPr/>
            </p:nvSpPr>
            <p:spPr bwMode="auto">
              <a:xfrm>
                <a:off x="2411" y="148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7" name="Line 667"/>
              <p:cNvSpPr>
                <a:spLocks noChangeShapeType="1"/>
              </p:cNvSpPr>
              <p:nvPr/>
            </p:nvSpPr>
            <p:spPr bwMode="auto">
              <a:xfrm>
                <a:off x="2414" y="148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8" name="Line 668"/>
              <p:cNvSpPr>
                <a:spLocks noChangeShapeType="1"/>
              </p:cNvSpPr>
              <p:nvPr/>
            </p:nvSpPr>
            <p:spPr bwMode="auto">
              <a:xfrm>
                <a:off x="2416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9" name="Freeform 669"/>
              <p:cNvSpPr>
                <a:spLocks/>
              </p:cNvSpPr>
              <p:nvPr/>
            </p:nvSpPr>
            <p:spPr bwMode="auto">
              <a:xfrm>
                <a:off x="2419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0" name="Line 670"/>
              <p:cNvSpPr>
                <a:spLocks noChangeShapeType="1"/>
              </p:cNvSpPr>
              <p:nvPr/>
            </p:nvSpPr>
            <p:spPr bwMode="auto">
              <a:xfrm>
                <a:off x="2419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1" name="Line 671"/>
              <p:cNvSpPr>
                <a:spLocks noChangeShapeType="1"/>
              </p:cNvSpPr>
              <p:nvPr/>
            </p:nvSpPr>
            <p:spPr bwMode="auto">
              <a:xfrm>
                <a:off x="2419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2" name="Freeform 672"/>
              <p:cNvSpPr>
                <a:spLocks/>
              </p:cNvSpPr>
              <p:nvPr/>
            </p:nvSpPr>
            <p:spPr bwMode="auto">
              <a:xfrm>
                <a:off x="2454" y="1480"/>
                <a:ext cx="13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lnTo>
                      <a:pt x="11" y="10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3" name="Line 673"/>
              <p:cNvSpPr>
                <a:spLocks noChangeShapeType="1"/>
              </p:cNvSpPr>
              <p:nvPr/>
            </p:nvSpPr>
            <p:spPr bwMode="auto">
              <a:xfrm>
                <a:off x="2465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4" name="Line 674"/>
              <p:cNvSpPr>
                <a:spLocks noChangeShapeType="1"/>
              </p:cNvSpPr>
              <p:nvPr/>
            </p:nvSpPr>
            <p:spPr bwMode="auto">
              <a:xfrm>
                <a:off x="2465" y="149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5" name="Freeform 675"/>
              <p:cNvSpPr>
                <a:spLocks/>
              </p:cNvSpPr>
              <p:nvPr/>
            </p:nvSpPr>
            <p:spPr bwMode="auto">
              <a:xfrm>
                <a:off x="2462" y="149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6" name="Line 676"/>
              <p:cNvSpPr>
                <a:spLocks noChangeShapeType="1"/>
              </p:cNvSpPr>
              <p:nvPr/>
            </p:nvSpPr>
            <p:spPr bwMode="auto">
              <a:xfrm flipH="1">
                <a:off x="2459" y="1493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7" name="Line 677"/>
              <p:cNvSpPr>
                <a:spLocks noChangeShapeType="1"/>
              </p:cNvSpPr>
              <p:nvPr/>
            </p:nvSpPr>
            <p:spPr bwMode="auto">
              <a:xfrm>
                <a:off x="2459" y="149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8" name="Freeform 678"/>
              <p:cNvSpPr>
                <a:spLocks/>
              </p:cNvSpPr>
              <p:nvPr/>
            </p:nvSpPr>
            <p:spPr bwMode="auto">
              <a:xfrm>
                <a:off x="245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9" name="Line 679"/>
              <p:cNvSpPr>
                <a:spLocks noChangeShapeType="1"/>
              </p:cNvSpPr>
              <p:nvPr/>
            </p:nvSpPr>
            <p:spPr bwMode="auto">
              <a:xfrm flipH="1">
                <a:off x="2454" y="149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0" name="Line 680"/>
              <p:cNvSpPr>
                <a:spLocks noChangeShapeType="1"/>
              </p:cNvSpPr>
              <p:nvPr/>
            </p:nvSpPr>
            <p:spPr bwMode="auto">
              <a:xfrm>
                <a:off x="2454" y="14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1" name="Freeform 681"/>
              <p:cNvSpPr>
                <a:spLocks/>
              </p:cNvSpPr>
              <p:nvPr/>
            </p:nvSpPr>
            <p:spPr bwMode="auto">
              <a:xfrm>
                <a:off x="2454" y="148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2" name="Line 682"/>
              <p:cNvSpPr>
                <a:spLocks noChangeShapeType="1"/>
              </p:cNvSpPr>
              <p:nvPr/>
            </p:nvSpPr>
            <p:spPr bwMode="auto">
              <a:xfrm>
                <a:off x="2454" y="148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3" name="Freeform 683"/>
              <p:cNvSpPr>
                <a:spLocks/>
              </p:cNvSpPr>
              <p:nvPr/>
            </p:nvSpPr>
            <p:spPr bwMode="auto">
              <a:xfrm>
                <a:off x="2454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4" name="Line 684"/>
              <p:cNvSpPr>
                <a:spLocks noChangeShapeType="1"/>
              </p:cNvSpPr>
              <p:nvPr/>
            </p:nvSpPr>
            <p:spPr bwMode="auto">
              <a:xfrm flipV="1">
                <a:off x="2457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5" name="Line 685"/>
              <p:cNvSpPr>
                <a:spLocks noChangeShapeType="1"/>
              </p:cNvSpPr>
              <p:nvPr/>
            </p:nvSpPr>
            <p:spPr bwMode="auto">
              <a:xfrm>
                <a:off x="2457" y="1480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6" name="Freeform 686"/>
              <p:cNvSpPr>
                <a:spLocks/>
              </p:cNvSpPr>
              <p:nvPr/>
            </p:nvSpPr>
            <p:spPr bwMode="auto">
              <a:xfrm>
                <a:off x="2459" y="14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7" name="Line 687"/>
              <p:cNvSpPr>
                <a:spLocks noChangeShapeType="1"/>
              </p:cNvSpPr>
              <p:nvPr/>
            </p:nvSpPr>
            <p:spPr bwMode="auto">
              <a:xfrm>
                <a:off x="2462" y="14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8" name="Line 688"/>
              <p:cNvSpPr>
                <a:spLocks noChangeShapeType="1"/>
              </p:cNvSpPr>
              <p:nvPr/>
            </p:nvSpPr>
            <p:spPr bwMode="auto">
              <a:xfrm>
                <a:off x="2465" y="148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9" name="Freeform 689"/>
              <p:cNvSpPr>
                <a:spLocks/>
              </p:cNvSpPr>
              <p:nvPr/>
            </p:nvSpPr>
            <p:spPr bwMode="auto">
              <a:xfrm>
                <a:off x="2465" y="14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0" name="Line 690"/>
              <p:cNvSpPr>
                <a:spLocks noChangeShapeType="1"/>
              </p:cNvSpPr>
              <p:nvPr/>
            </p:nvSpPr>
            <p:spPr bwMode="auto">
              <a:xfrm>
                <a:off x="2465" y="1485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1" name="Line 691"/>
              <p:cNvSpPr>
                <a:spLocks noChangeShapeType="1"/>
              </p:cNvSpPr>
              <p:nvPr/>
            </p:nvSpPr>
            <p:spPr bwMode="auto">
              <a:xfrm>
                <a:off x="2467" y="14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2" name="Freeform 692"/>
              <p:cNvSpPr>
                <a:spLocks/>
              </p:cNvSpPr>
              <p:nvPr/>
            </p:nvSpPr>
            <p:spPr bwMode="auto">
              <a:xfrm>
                <a:off x="2895" y="959"/>
                <a:ext cx="0" cy="243"/>
              </a:xfrm>
              <a:custGeom>
                <a:avLst/>
                <a:gdLst/>
                <a:ahLst/>
                <a:cxnLst>
                  <a:cxn ang="0">
                    <a:pos x="0" y="243"/>
                  </a:cxn>
                  <a:cxn ang="0">
                    <a:pos x="0" y="120"/>
                  </a:cxn>
                  <a:cxn ang="0">
                    <a:pos x="0" y="0"/>
                  </a:cxn>
                </a:cxnLst>
                <a:rect l="0" t="0" r="r" b="b"/>
                <a:pathLst>
                  <a:path h="243">
                    <a:moveTo>
                      <a:pt x="0" y="243"/>
                    </a:move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3" name="Freeform 693"/>
              <p:cNvSpPr>
                <a:spLocks/>
              </p:cNvSpPr>
              <p:nvPr/>
            </p:nvSpPr>
            <p:spPr bwMode="auto">
              <a:xfrm>
                <a:off x="2820" y="1207"/>
                <a:ext cx="0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"/>
                  </a:cxn>
                  <a:cxn ang="0">
                    <a:pos x="0" y="267"/>
                  </a:cxn>
                </a:cxnLst>
                <a:rect l="0" t="0" r="r" b="b"/>
                <a:pathLst>
                  <a:path h="267">
                    <a:moveTo>
                      <a:pt x="0" y="0"/>
                    </a:moveTo>
                    <a:lnTo>
                      <a:pt x="0" y="166"/>
                    </a:lnTo>
                    <a:lnTo>
                      <a:pt x="0" y="267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4" name="Freeform 694"/>
              <p:cNvSpPr>
                <a:spLocks/>
              </p:cNvSpPr>
              <p:nvPr/>
            </p:nvSpPr>
            <p:spPr bwMode="auto">
              <a:xfrm>
                <a:off x="2820" y="686"/>
                <a:ext cx="0" cy="265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102"/>
                  </a:cxn>
                  <a:cxn ang="0">
                    <a:pos x="0" y="0"/>
                  </a:cxn>
                </a:cxnLst>
                <a:rect l="0" t="0" r="r" b="b"/>
                <a:pathLst>
                  <a:path h="265">
                    <a:moveTo>
                      <a:pt x="0" y="265"/>
                    </a:moveTo>
                    <a:lnTo>
                      <a:pt x="0" y="102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5" name="Freeform 695"/>
              <p:cNvSpPr>
                <a:spLocks/>
              </p:cNvSpPr>
              <p:nvPr/>
            </p:nvSpPr>
            <p:spPr bwMode="auto">
              <a:xfrm>
                <a:off x="2812" y="1167"/>
                <a:ext cx="14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1" y="14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3" y="11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6" name="Line 696"/>
              <p:cNvSpPr>
                <a:spLocks noChangeShapeType="1"/>
              </p:cNvSpPr>
              <p:nvPr/>
            </p:nvSpPr>
            <p:spPr bwMode="auto">
              <a:xfrm>
                <a:off x="2823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7" name="Line 697"/>
              <p:cNvSpPr>
                <a:spLocks noChangeShapeType="1"/>
              </p:cNvSpPr>
              <p:nvPr/>
            </p:nvSpPr>
            <p:spPr bwMode="auto">
              <a:xfrm>
                <a:off x="2823" y="11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8" name="Freeform 698"/>
              <p:cNvSpPr>
                <a:spLocks/>
              </p:cNvSpPr>
              <p:nvPr/>
            </p:nvSpPr>
            <p:spPr bwMode="auto">
              <a:xfrm>
                <a:off x="2826" y="117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9" name="Line 699"/>
              <p:cNvSpPr>
                <a:spLocks noChangeShapeType="1"/>
              </p:cNvSpPr>
              <p:nvPr/>
            </p:nvSpPr>
            <p:spPr bwMode="auto">
              <a:xfrm>
                <a:off x="2826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0" name="Line 700"/>
              <p:cNvSpPr>
                <a:spLocks noChangeShapeType="1"/>
              </p:cNvSpPr>
              <p:nvPr/>
            </p:nvSpPr>
            <p:spPr bwMode="auto">
              <a:xfrm>
                <a:off x="2826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1" name="Freeform 701"/>
              <p:cNvSpPr>
                <a:spLocks/>
              </p:cNvSpPr>
              <p:nvPr/>
            </p:nvSpPr>
            <p:spPr bwMode="auto">
              <a:xfrm>
                <a:off x="2826" y="117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2" name="Line 702"/>
              <p:cNvSpPr>
                <a:spLocks noChangeShapeType="1"/>
              </p:cNvSpPr>
              <p:nvPr/>
            </p:nvSpPr>
            <p:spPr bwMode="auto">
              <a:xfrm flipH="1">
                <a:off x="2823" y="117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3" name="Line 703"/>
              <p:cNvSpPr>
                <a:spLocks noChangeShapeType="1"/>
              </p:cNvSpPr>
              <p:nvPr/>
            </p:nvSpPr>
            <p:spPr bwMode="auto">
              <a:xfrm>
                <a:off x="2823" y="118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" name="Freeform 704"/>
              <p:cNvSpPr>
                <a:spLocks/>
              </p:cNvSpPr>
              <p:nvPr/>
            </p:nvSpPr>
            <p:spPr bwMode="auto">
              <a:xfrm>
                <a:off x="2820" y="11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" name="Line 705"/>
              <p:cNvSpPr>
                <a:spLocks noChangeShapeType="1"/>
              </p:cNvSpPr>
              <p:nvPr/>
            </p:nvSpPr>
            <p:spPr bwMode="auto">
              <a:xfrm>
                <a:off x="2818" y="118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" name="Freeform 706"/>
              <p:cNvSpPr>
                <a:spLocks/>
              </p:cNvSpPr>
              <p:nvPr/>
            </p:nvSpPr>
            <p:spPr bwMode="auto">
              <a:xfrm>
                <a:off x="2815" y="1178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7" name="Line 707"/>
              <p:cNvSpPr>
                <a:spLocks noChangeShapeType="1"/>
              </p:cNvSpPr>
              <p:nvPr/>
            </p:nvSpPr>
            <p:spPr bwMode="auto">
              <a:xfrm>
                <a:off x="2815" y="117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" name="Line 708"/>
              <p:cNvSpPr>
                <a:spLocks noChangeShapeType="1"/>
              </p:cNvSpPr>
              <p:nvPr/>
            </p:nvSpPr>
            <p:spPr bwMode="auto">
              <a:xfrm>
                <a:off x="2815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" name="Freeform 709"/>
              <p:cNvSpPr>
                <a:spLocks/>
              </p:cNvSpPr>
              <p:nvPr/>
            </p:nvSpPr>
            <p:spPr bwMode="auto">
              <a:xfrm>
                <a:off x="2812" y="117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" name="Line 710"/>
              <p:cNvSpPr>
                <a:spLocks noChangeShapeType="1"/>
              </p:cNvSpPr>
              <p:nvPr/>
            </p:nvSpPr>
            <p:spPr bwMode="auto">
              <a:xfrm>
                <a:off x="2815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" name="Line 711"/>
              <p:cNvSpPr>
                <a:spLocks noChangeShapeType="1"/>
              </p:cNvSpPr>
              <p:nvPr/>
            </p:nvSpPr>
            <p:spPr bwMode="auto">
              <a:xfrm>
                <a:off x="2815" y="11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2" name="Freeform 712"/>
              <p:cNvSpPr>
                <a:spLocks/>
              </p:cNvSpPr>
              <p:nvPr/>
            </p:nvSpPr>
            <p:spPr bwMode="auto">
              <a:xfrm>
                <a:off x="2815" y="1167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3" name="Line 713"/>
              <p:cNvSpPr>
                <a:spLocks noChangeShapeType="1"/>
              </p:cNvSpPr>
              <p:nvPr/>
            </p:nvSpPr>
            <p:spPr bwMode="auto">
              <a:xfrm>
                <a:off x="2818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4" name="Line 714"/>
              <p:cNvSpPr>
                <a:spLocks noChangeShapeType="1"/>
              </p:cNvSpPr>
              <p:nvPr/>
            </p:nvSpPr>
            <p:spPr bwMode="auto">
              <a:xfrm>
                <a:off x="2820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" name="Freeform 715"/>
              <p:cNvSpPr>
                <a:spLocks/>
              </p:cNvSpPr>
              <p:nvPr/>
            </p:nvSpPr>
            <p:spPr bwMode="auto">
              <a:xfrm>
                <a:off x="2812" y="980"/>
                <a:ext cx="14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1">
                    <a:moveTo>
                      <a:pt x="8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Line 716"/>
              <p:cNvSpPr>
                <a:spLocks noChangeShapeType="1"/>
              </p:cNvSpPr>
              <p:nvPr/>
            </p:nvSpPr>
            <p:spPr bwMode="auto">
              <a:xfrm>
                <a:off x="2823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Line 717"/>
              <p:cNvSpPr>
                <a:spLocks noChangeShapeType="1"/>
              </p:cNvSpPr>
              <p:nvPr/>
            </p:nvSpPr>
            <p:spPr bwMode="auto">
              <a:xfrm>
                <a:off x="2823" y="9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Freeform 718"/>
              <p:cNvSpPr>
                <a:spLocks/>
              </p:cNvSpPr>
              <p:nvPr/>
            </p:nvSpPr>
            <p:spPr bwMode="auto">
              <a:xfrm>
                <a:off x="2826" y="9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Line 719"/>
              <p:cNvSpPr>
                <a:spLocks noChangeShapeType="1"/>
              </p:cNvSpPr>
              <p:nvPr/>
            </p:nvSpPr>
            <p:spPr bwMode="auto">
              <a:xfrm>
                <a:off x="2826" y="983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Line 720"/>
              <p:cNvSpPr>
                <a:spLocks noChangeShapeType="1"/>
              </p:cNvSpPr>
              <p:nvPr/>
            </p:nvSpPr>
            <p:spPr bwMode="auto">
              <a:xfrm>
                <a:off x="2826" y="9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721"/>
              <p:cNvSpPr>
                <a:spLocks/>
              </p:cNvSpPr>
              <p:nvPr/>
            </p:nvSpPr>
            <p:spPr bwMode="auto">
              <a:xfrm>
                <a:off x="2826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Line 722"/>
              <p:cNvSpPr>
                <a:spLocks noChangeShapeType="1"/>
              </p:cNvSpPr>
              <p:nvPr/>
            </p:nvSpPr>
            <p:spPr bwMode="auto">
              <a:xfrm flipH="1">
                <a:off x="2823" y="99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Line 723"/>
              <p:cNvSpPr>
                <a:spLocks noChangeShapeType="1"/>
              </p:cNvSpPr>
              <p:nvPr/>
            </p:nvSpPr>
            <p:spPr bwMode="auto">
              <a:xfrm>
                <a:off x="2823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724"/>
              <p:cNvSpPr>
                <a:spLocks/>
              </p:cNvSpPr>
              <p:nvPr/>
            </p:nvSpPr>
            <p:spPr bwMode="auto">
              <a:xfrm>
                <a:off x="2820" y="9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Line 725"/>
              <p:cNvSpPr>
                <a:spLocks noChangeShapeType="1"/>
              </p:cNvSpPr>
              <p:nvPr/>
            </p:nvSpPr>
            <p:spPr bwMode="auto">
              <a:xfrm>
                <a:off x="2818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726"/>
              <p:cNvSpPr>
                <a:spLocks/>
              </p:cNvSpPr>
              <p:nvPr/>
            </p:nvSpPr>
            <p:spPr bwMode="auto">
              <a:xfrm>
                <a:off x="2815" y="99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Line 727"/>
              <p:cNvSpPr>
                <a:spLocks noChangeShapeType="1"/>
              </p:cNvSpPr>
              <p:nvPr/>
            </p:nvSpPr>
            <p:spPr bwMode="auto">
              <a:xfrm flipV="1">
                <a:off x="2815" y="988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Line 728"/>
              <p:cNvSpPr>
                <a:spLocks noChangeShapeType="1"/>
              </p:cNvSpPr>
              <p:nvPr/>
            </p:nvSpPr>
            <p:spPr bwMode="auto">
              <a:xfrm>
                <a:off x="2815" y="9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Freeform 729"/>
              <p:cNvSpPr>
                <a:spLocks/>
              </p:cNvSpPr>
              <p:nvPr/>
            </p:nvSpPr>
            <p:spPr bwMode="auto">
              <a:xfrm>
                <a:off x="2812" y="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0" name="Line 730"/>
              <p:cNvSpPr>
                <a:spLocks noChangeShapeType="1"/>
              </p:cNvSpPr>
              <p:nvPr/>
            </p:nvSpPr>
            <p:spPr bwMode="auto">
              <a:xfrm>
                <a:off x="2815" y="98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1" name="Line 731"/>
              <p:cNvSpPr>
                <a:spLocks noChangeShapeType="1"/>
              </p:cNvSpPr>
              <p:nvPr/>
            </p:nvSpPr>
            <p:spPr bwMode="auto">
              <a:xfrm flipV="1">
                <a:off x="2815" y="98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Freeform 732"/>
              <p:cNvSpPr>
                <a:spLocks/>
              </p:cNvSpPr>
              <p:nvPr/>
            </p:nvSpPr>
            <p:spPr bwMode="auto">
              <a:xfrm>
                <a:off x="2815" y="98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3" name="Line 733"/>
              <p:cNvSpPr>
                <a:spLocks noChangeShapeType="1"/>
              </p:cNvSpPr>
              <p:nvPr/>
            </p:nvSpPr>
            <p:spPr bwMode="auto">
              <a:xfrm>
                <a:off x="2818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Line 734"/>
              <p:cNvSpPr>
                <a:spLocks noChangeShapeType="1"/>
              </p:cNvSpPr>
              <p:nvPr/>
            </p:nvSpPr>
            <p:spPr bwMode="auto">
              <a:xfrm>
                <a:off x="2820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Freeform 735"/>
              <p:cNvSpPr>
                <a:spLocks/>
              </p:cNvSpPr>
              <p:nvPr/>
            </p:nvSpPr>
            <p:spPr bwMode="auto">
              <a:xfrm>
                <a:off x="2812" y="1119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3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6" name="Line 736"/>
              <p:cNvSpPr>
                <a:spLocks noChangeShapeType="1"/>
              </p:cNvSpPr>
              <p:nvPr/>
            </p:nvSpPr>
            <p:spPr bwMode="auto">
              <a:xfrm>
                <a:off x="2823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7" name="Line 737"/>
              <p:cNvSpPr>
                <a:spLocks noChangeShapeType="1"/>
              </p:cNvSpPr>
              <p:nvPr/>
            </p:nvSpPr>
            <p:spPr bwMode="auto">
              <a:xfrm>
                <a:off x="2823" y="1122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Freeform 738"/>
              <p:cNvSpPr>
                <a:spLocks/>
              </p:cNvSpPr>
              <p:nvPr/>
            </p:nvSpPr>
            <p:spPr bwMode="auto">
              <a:xfrm>
                <a:off x="2826" y="1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9" name="Line 739"/>
              <p:cNvSpPr>
                <a:spLocks noChangeShapeType="1"/>
              </p:cNvSpPr>
              <p:nvPr/>
            </p:nvSpPr>
            <p:spPr bwMode="auto">
              <a:xfrm>
                <a:off x="2826" y="112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0" name="Line 740"/>
              <p:cNvSpPr>
                <a:spLocks noChangeShapeType="1"/>
              </p:cNvSpPr>
              <p:nvPr/>
            </p:nvSpPr>
            <p:spPr bwMode="auto">
              <a:xfrm>
                <a:off x="2826" y="112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Freeform 741"/>
              <p:cNvSpPr>
                <a:spLocks/>
              </p:cNvSpPr>
              <p:nvPr/>
            </p:nvSpPr>
            <p:spPr bwMode="auto">
              <a:xfrm>
                <a:off x="2826" y="11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2" name="Line 742"/>
              <p:cNvSpPr>
                <a:spLocks noChangeShapeType="1"/>
              </p:cNvSpPr>
              <p:nvPr/>
            </p:nvSpPr>
            <p:spPr bwMode="auto">
              <a:xfrm flipH="1">
                <a:off x="2823" y="1130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3" name="Line 743"/>
              <p:cNvSpPr>
                <a:spLocks noChangeShapeType="1"/>
              </p:cNvSpPr>
              <p:nvPr/>
            </p:nvSpPr>
            <p:spPr bwMode="auto">
              <a:xfrm>
                <a:off x="2823" y="113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Freeform 744"/>
              <p:cNvSpPr>
                <a:spLocks/>
              </p:cNvSpPr>
              <p:nvPr/>
            </p:nvSpPr>
            <p:spPr bwMode="auto">
              <a:xfrm>
                <a:off x="2820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Line 745"/>
              <p:cNvSpPr>
                <a:spLocks noChangeShapeType="1"/>
              </p:cNvSpPr>
              <p:nvPr/>
            </p:nvSpPr>
            <p:spPr bwMode="auto">
              <a:xfrm>
                <a:off x="2818" y="113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Freeform 746"/>
              <p:cNvSpPr>
                <a:spLocks/>
              </p:cNvSpPr>
              <p:nvPr/>
            </p:nvSpPr>
            <p:spPr bwMode="auto">
              <a:xfrm>
                <a:off x="2815" y="113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Line 747"/>
              <p:cNvSpPr>
                <a:spLocks noChangeShapeType="1"/>
              </p:cNvSpPr>
              <p:nvPr/>
            </p:nvSpPr>
            <p:spPr bwMode="auto">
              <a:xfrm>
                <a:off x="2815" y="113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Line 748"/>
              <p:cNvSpPr>
                <a:spLocks noChangeShapeType="1"/>
              </p:cNvSpPr>
              <p:nvPr/>
            </p:nvSpPr>
            <p:spPr bwMode="auto">
              <a:xfrm flipV="1">
                <a:off x="2815" y="1127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Freeform 749"/>
              <p:cNvSpPr>
                <a:spLocks/>
              </p:cNvSpPr>
              <p:nvPr/>
            </p:nvSpPr>
            <p:spPr bwMode="auto">
              <a:xfrm>
                <a:off x="2812" y="1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Line 750"/>
              <p:cNvSpPr>
                <a:spLocks noChangeShapeType="1"/>
              </p:cNvSpPr>
              <p:nvPr/>
            </p:nvSpPr>
            <p:spPr bwMode="auto">
              <a:xfrm>
                <a:off x="2815" y="112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1" name="Line 751"/>
              <p:cNvSpPr>
                <a:spLocks noChangeShapeType="1"/>
              </p:cNvSpPr>
              <p:nvPr/>
            </p:nvSpPr>
            <p:spPr bwMode="auto">
              <a:xfrm flipV="1">
                <a:off x="2815" y="1122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2" name="Freeform 752"/>
              <p:cNvSpPr>
                <a:spLocks/>
              </p:cNvSpPr>
              <p:nvPr/>
            </p:nvSpPr>
            <p:spPr bwMode="auto">
              <a:xfrm>
                <a:off x="2815" y="112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3" name="Line 753"/>
              <p:cNvSpPr>
                <a:spLocks noChangeShapeType="1"/>
              </p:cNvSpPr>
              <p:nvPr/>
            </p:nvSpPr>
            <p:spPr bwMode="auto">
              <a:xfrm>
                <a:off x="2818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4" name="Line 754"/>
              <p:cNvSpPr>
                <a:spLocks noChangeShapeType="1"/>
              </p:cNvSpPr>
              <p:nvPr/>
            </p:nvSpPr>
            <p:spPr bwMode="auto">
              <a:xfrm>
                <a:off x="2820" y="111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5" name="Freeform 755"/>
              <p:cNvSpPr>
                <a:spLocks/>
              </p:cNvSpPr>
              <p:nvPr/>
            </p:nvSpPr>
            <p:spPr bwMode="auto">
              <a:xfrm>
                <a:off x="2812" y="1074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6" y="10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6" name="Line 756"/>
              <p:cNvSpPr>
                <a:spLocks noChangeShapeType="1"/>
              </p:cNvSpPr>
              <p:nvPr/>
            </p:nvSpPr>
            <p:spPr bwMode="auto">
              <a:xfrm>
                <a:off x="2823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7" name="Line 757"/>
              <p:cNvSpPr>
                <a:spLocks noChangeShapeType="1"/>
              </p:cNvSpPr>
              <p:nvPr/>
            </p:nvSpPr>
            <p:spPr bwMode="auto">
              <a:xfrm>
                <a:off x="2823" y="1074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8" name="Freeform 758"/>
              <p:cNvSpPr>
                <a:spLocks/>
              </p:cNvSpPr>
              <p:nvPr/>
            </p:nvSpPr>
            <p:spPr bwMode="auto">
              <a:xfrm>
                <a:off x="2826" y="1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Line 759"/>
              <p:cNvSpPr>
                <a:spLocks noChangeShapeType="1"/>
              </p:cNvSpPr>
              <p:nvPr/>
            </p:nvSpPr>
            <p:spPr bwMode="auto">
              <a:xfrm>
                <a:off x="2826" y="107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Line 760"/>
              <p:cNvSpPr>
                <a:spLocks noChangeShapeType="1"/>
              </p:cNvSpPr>
              <p:nvPr/>
            </p:nvSpPr>
            <p:spPr bwMode="auto">
              <a:xfrm>
                <a:off x="2826" y="107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1" name="Freeform 761"/>
              <p:cNvSpPr>
                <a:spLocks/>
              </p:cNvSpPr>
              <p:nvPr/>
            </p:nvSpPr>
            <p:spPr bwMode="auto">
              <a:xfrm>
                <a:off x="2826" y="108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Line 762"/>
              <p:cNvSpPr>
                <a:spLocks noChangeShapeType="1"/>
              </p:cNvSpPr>
              <p:nvPr/>
            </p:nvSpPr>
            <p:spPr bwMode="auto">
              <a:xfrm flipH="1">
                <a:off x="2823" y="108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3" name="Line 763"/>
              <p:cNvSpPr>
                <a:spLocks noChangeShapeType="1"/>
              </p:cNvSpPr>
              <p:nvPr/>
            </p:nvSpPr>
            <p:spPr bwMode="auto">
              <a:xfrm>
                <a:off x="2823" y="108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4" name="Freeform 764"/>
              <p:cNvSpPr>
                <a:spLocks/>
              </p:cNvSpPr>
              <p:nvPr/>
            </p:nvSpPr>
            <p:spPr bwMode="auto">
              <a:xfrm>
                <a:off x="2820" y="1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5" name="Line 765"/>
              <p:cNvSpPr>
                <a:spLocks noChangeShapeType="1"/>
              </p:cNvSpPr>
              <p:nvPr/>
            </p:nvSpPr>
            <p:spPr bwMode="auto">
              <a:xfrm flipV="1">
                <a:off x="2818" y="108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6" name="Freeform 766"/>
              <p:cNvSpPr>
                <a:spLocks/>
              </p:cNvSpPr>
              <p:nvPr/>
            </p:nvSpPr>
            <p:spPr bwMode="auto">
              <a:xfrm>
                <a:off x="2815" y="108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7" name="Line 767"/>
              <p:cNvSpPr>
                <a:spLocks noChangeShapeType="1"/>
              </p:cNvSpPr>
              <p:nvPr/>
            </p:nvSpPr>
            <p:spPr bwMode="auto">
              <a:xfrm>
                <a:off x="2815" y="108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8" name="Line 768"/>
              <p:cNvSpPr>
                <a:spLocks noChangeShapeType="1"/>
              </p:cNvSpPr>
              <p:nvPr/>
            </p:nvSpPr>
            <p:spPr bwMode="auto">
              <a:xfrm>
                <a:off x="2815" y="108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9" name="Freeform 769"/>
              <p:cNvSpPr>
                <a:spLocks/>
              </p:cNvSpPr>
              <p:nvPr/>
            </p:nvSpPr>
            <p:spPr bwMode="auto">
              <a:xfrm>
                <a:off x="2812" y="1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0" name="Line 770"/>
              <p:cNvSpPr>
                <a:spLocks noChangeShapeType="1"/>
              </p:cNvSpPr>
              <p:nvPr/>
            </p:nvSpPr>
            <p:spPr bwMode="auto">
              <a:xfrm flipV="1">
                <a:off x="2815" y="107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1" name="Line 771"/>
              <p:cNvSpPr>
                <a:spLocks noChangeShapeType="1"/>
              </p:cNvSpPr>
              <p:nvPr/>
            </p:nvSpPr>
            <p:spPr bwMode="auto">
              <a:xfrm>
                <a:off x="2815" y="107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2" name="Freeform 772"/>
              <p:cNvSpPr>
                <a:spLocks/>
              </p:cNvSpPr>
              <p:nvPr/>
            </p:nvSpPr>
            <p:spPr bwMode="auto">
              <a:xfrm>
                <a:off x="2815" y="107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3" name="Line 773"/>
              <p:cNvSpPr>
                <a:spLocks noChangeShapeType="1"/>
              </p:cNvSpPr>
              <p:nvPr/>
            </p:nvSpPr>
            <p:spPr bwMode="auto">
              <a:xfrm>
                <a:off x="2818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4" name="Line 774"/>
              <p:cNvSpPr>
                <a:spLocks noChangeShapeType="1"/>
              </p:cNvSpPr>
              <p:nvPr/>
            </p:nvSpPr>
            <p:spPr bwMode="auto">
              <a:xfrm>
                <a:off x="2820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5" name="Freeform 775"/>
              <p:cNvSpPr>
                <a:spLocks/>
              </p:cNvSpPr>
              <p:nvPr/>
            </p:nvSpPr>
            <p:spPr bwMode="auto">
              <a:xfrm>
                <a:off x="2812" y="1026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2"/>
                  </a:cxn>
                  <a:cxn ang="0">
                    <a:pos x="14" y="2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2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6" name="Line 776"/>
              <p:cNvSpPr>
                <a:spLocks noChangeShapeType="1"/>
              </p:cNvSpPr>
              <p:nvPr/>
            </p:nvSpPr>
            <p:spPr bwMode="auto">
              <a:xfrm>
                <a:off x="2823" y="1026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7" name="Line 777"/>
              <p:cNvSpPr>
                <a:spLocks noChangeShapeType="1"/>
              </p:cNvSpPr>
              <p:nvPr/>
            </p:nvSpPr>
            <p:spPr bwMode="auto">
              <a:xfrm>
                <a:off x="2823" y="102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8" name="Freeform 778"/>
              <p:cNvSpPr>
                <a:spLocks/>
              </p:cNvSpPr>
              <p:nvPr/>
            </p:nvSpPr>
            <p:spPr bwMode="auto">
              <a:xfrm>
                <a:off x="2826" y="102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9" name="Line 779"/>
              <p:cNvSpPr>
                <a:spLocks noChangeShapeType="1"/>
              </p:cNvSpPr>
              <p:nvPr/>
            </p:nvSpPr>
            <p:spPr bwMode="auto">
              <a:xfrm>
                <a:off x="2826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0" name="Line 780"/>
              <p:cNvSpPr>
                <a:spLocks noChangeShapeType="1"/>
              </p:cNvSpPr>
              <p:nvPr/>
            </p:nvSpPr>
            <p:spPr bwMode="auto">
              <a:xfrm>
                <a:off x="2826" y="103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1" name="Freeform 781"/>
              <p:cNvSpPr>
                <a:spLocks/>
              </p:cNvSpPr>
              <p:nvPr/>
            </p:nvSpPr>
            <p:spPr bwMode="auto">
              <a:xfrm>
                <a:off x="2826" y="1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2" name="Line 782"/>
              <p:cNvSpPr>
                <a:spLocks noChangeShapeType="1"/>
              </p:cNvSpPr>
              <p:nvPr/>
            </p:nvSpPr>
            <p:spPr bwMode="auto">
              <a:xfrm flipH="1">
                <a:off x="2823" y="1036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3" name="Line 783"/>
              <p:cNvSpPr>
                <a:spLocks noChangeShapeType="1"/>
              </p:cNvSpPr>
              <p:nvPr/>
            </p:nvSpPr>
            <p:spPr bwMode="auto">
              <a:xfrm>
                <a:off x="2823" y="103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4" name="Freeform 784"/>
              <p:cNvSpPr>
                <a:spLocks/>
              </p:cNvSpPr>
              <p:nvPr/>
            </p:nvSpPr>
            <p:spPr bwMode="auto">
              <a:xfrm>
                <a:off x="2820" y="10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5" name="Line 785"/>
              <p:cNvSpPr>
                <a:spLocks noChangeShapeType="1"/>
              </p:cNvSpPr>
              <p:nvPr/>
            </p:nvSpPr>
            <p:spPr bwMode="auto">
              <a:xfrm>
                <a:off x="2818" y="103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6" name="Freeform 786"/>
              <p:cNvSpPr>
                <a:spLocks/>
              </p:cNvSpPr>
              <p:nvPr/>
            </p:nvSpPr>
            <p:spPr bwMode="auto">
              <a:xfrm>
                <a:off x="2815" y="103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7" name="Line 787"/>
              <p:cNvSpPr>
                <a:spLocks noChangeShapeType="1"/>
              </p:cNvSpPr>
              <p:nvPr/>
            </p:nvSpPr>
            <p:spPr bwMode="auto">
              <a:xfrm>
                <a:off x="2815" y="103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8" name="Line 788"/>
              <p:cNvSpPr>
                <a:spLocks noChangeShapeType="1"/>
              </p:cNvSpPr>
              <p:nvPr/>
            </p:nvSpPr>
            <p:spPr bwMode="auto">
              <a:xfrm flipV="1">
                <a:off x="2815" y="103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9" name="Freeform 789"/>
              <p:cNvSpPr>
                <a:spLocks/>
              </p:cNvSpPr>
              <p:nvPr/>
            </p:nvSpPr>
            <p:spPr bwMode="auto">
              <a:xfrm>
                <a:off x="2812" y="103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0" name="Line 790"/>
              <p:cNvSpPr>
                <a:spLocks noChangeShapeType="1"/>
              </p:cNvSpPr>
              <p:nvPr/>
            </p:nvSpPr>
            <p:spPr bwMode="auto">
              <a:xfrm>
                <a:off x="2815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1" name="Line 791"/>
              <p:cNvSpPr>
                <a:spLocks noChangeShapeType="1"/>
              </p:cNvSpPr>
              <p:nvPr/>
            </p:nvSpPr>
            <p:spPr bwMode="auto">
              <a:xfrm>
                <a:off x="2815" y="102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2" name="Freeform 792"/>
              <p:cNvSpPr>
                <a:spLocks/>
              </p:cNvSpPr>
              <p:nvPr/>
            </p:nvSpPr>
            <p:spPr bwMode="auto">
              <a:xfrm>
                <a:off x="2815" y="1028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3" name="Line 793"/>
              <p:cNvSpPr>
                <a:spLocks noChangeShapeType="1"/>
              </p:cNvSpPr>
              <p:nvPr/>
            </p:nvSpPr>
            <p:spPr bwMode="auto">
              <a:xfrm>
                <a:off x="2818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4" name="Line 794"/>
              <p:cNvSpPr>
                <a:spLocks noChangeShapeType="1"/>
              </p:cNvSpPr>
              <p:nvPr/>
            </p:nvSpPr>
            <p:spPr bwMode="auto">
              <a:xfrm>
                <a:off x="2820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5" name="Freeform 795"/>
              <p:cNvSpPr>
                <a:spLocks/>
              </p:cNvSpPr>
              <p:nvPr/>
            </p:nvSpPr>
            <p:spPr bwMode="auto">
              <a:xfrm>
                <a:off x="2007" y="1207"/>
                <a:ext cx="0" cy="2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"/>
                  </a:cxn>
                  <a:cxn ang="0">
                    <a:pos x="0" y="267"/>
                  </a:cxn>
                </a:cxnLst>
                <a:rect l="0" t="0" r="r" b="b"/>
                <a:pathLst>
                  <a:path h="267">
                    <a:moveTo>
                      <a:pt x="0" y="0"/>
                    </a:moveTo>
                    <a:lnTo>
                      <a:pt x="0" y="166"/>
                    </a:lnTo>
                    <a:lnTo>
                      <a:pt x="0" y="267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6" name="Freeform 796"/>
              <p:cNvSpPr>
                <a:spLocks/>
              </p:cNvSpPr>
              <p:nvPr/>
            </p:nvSpPr>
            <p:spPr bwMode="auto">
              <a:xfrm>
                <a:off x="2007" y="686"/>
                <a:ext cx="0" cy="265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102"/>
                  </a:cxn>
                  <a:cxn ang="0">
                    <a:pos x="0" y="0"/>
                  </a:cxn>
                </a:cxnLst>
                <a:rect l="0" t="0" r="r" b="b"/>
                <a:pathLst>
                  <a:path h="265">
                    <a:moveTo>
                      <a:pt x="0" y="265"/>
                    </a:moveTo>
                    <a:lnTo>
                      <a:pt x="0" y="102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7" name="Freeform 797"/>
              <p:cNvSpPr>
                <a:spLocks/>
              </p:cNvSpPr>
              <p:nvPr/>
            </p:nvSpPr>
            <p:spPr bwMode="auto">
              <a:xfrm>
                <a:off x="2002" y="1167"/>
                <a:ext cx="13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11"/>
                  </a:cxn>
                  <a:cxn ang="0">
                    <a:pos x="11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4">
                    <a:moveTo>
                      <a:pt x="5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8" name="Line 798"/>
              <p:cNvSpPr>
                <a:spLocks noChangeShapeType="1"/>
              </p:cNvSpPr>
              <p:nvPr/>
            </p:nvSpPr>
            <p:spPr bwMode="auto">
              <a:xfrm>
                <a:off x="2010" y="116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9" name="Line 799"/>
              <p:cNvSpPr>
                <a:spLocks noChangeShapeType="1"/>
              </p:cNvSpPr>
              <p:nvPr/>
            </p:nvSpPr>
            <p:spPr bwMode="auto">
              <a:xfrm>
                <a:off x="2013" y="117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0" name="Freeform 800"/>
              <p:cNvSpPr>
                <a:spLocks/>
              </p:cNvSpPr>
              <p:nvPr/>
            </p:nvSpPr>
            <p:spPr bwMode="auto">
              <a:xfrm>
                <a:off x="2013" y="117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1" name="Line 801"/>
              <p:cNvSpPr>
                <a:spLocks noChangeShapeType="1"/>
              </p:cNvSpPr>
              <p:nvPr/>
            </p:nvSpPr>
            <p:spPr bwMode="auto">
              <a:xfrm>
                <a:off x="2015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2" name="Line 802"/>
              <p:cNvSpPr>
                <a:spLocks noChangeShapeType="1"/>
              </p:cNvSpPr>
              <p:nvPr/>
            </p:nvSpPr>
            <p:spPr bwMode="auto">
              <a:xfrm>
                <a:off x="2015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3" name="Freeform 803"/>
              <p:cNvSpPr>
                <a:spLocks/>
              </p:cNvSpPr>
              <p:nvPr/>
            </p:nvSpPr>
            <p:spPr bwMode="auto">
              <a:xfrm>
                <a:off x="2013" y="1175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4" name="Line 804"/>
              <p:cNvSpPr>
                <a:spLocks noChangeShapeType="1"/>
              </p:cNvSpPr>
              <p:nvPr/>
            </p:nvSpPr>
            <p:spPr bwMode="auto">
              <a:xfrm>
                <a:off x="2013" y="117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5" name="Line 805"/>
              <p:cNvSpPr>
                <a:spLocks noChangeShapeType="1"/>
              </p:cNvSpPr>
              <p:nvPr/>
            </p:nvSpPr>
            <p:spPr bwMode="auto">
              <a:xfrm flipH="1">
                <a:off x="2010" y="118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" name="Freeform 806"/>
              <p:cNvSpPr>
                <a:spLocks/>
              </p:cNvSpPr>
              <p:nvPr/>
            </p:nvSpPr>
            <p:spPr bwMode="auto">
              <a:xfrm>
                <a:off x="2007" y="118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" name="Line 807"/>
              <p:cNvSpPr>
                <a:spLocks noChangeShapeType="1"/>
              </p:cNvSpPr>
              <p:nvPr/>
            </p:nvSpPr>
            <p:spPr bwMode="auto">
              <a:xfrm>
                <a:off x="2007" y="118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" name="Freeform 808"/>
              <p:cNvSpPr>
                <a:spLocks/>
              </p:cNvSpPr>
              <p:nvPr/>
            </p:nvSpPr>
            <p:spPr bwMode="auto">
              <a:xfrm>
                <a:off x="2005" y="117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" name="Line 809"/>
              <p:cNvSpPr>
                <a:spLocks noChangeShapeType="1"/>
              </p:cNvSpPr>
              <p:nvPr/>
            </p:nvSpPr>
            <p:spPr bwMode="auto">
              <a:xfrm flipH="1">
                <a:off x="2002" y="117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" name="Line 810"/>
              <p:cNvSpPr>
                <a:spLocks noChangeShapeType="1"/>
              </p:cNvSpPr>
              <p:nvPr/>
            </p:nvSpPr>
            <p:spPr bwMode="auto">
              <a:xfrm>
                <a:off x="2002" y="11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" name="Freeform 811"/>
              <p:cNvSpPr>
                <a:spLocks/>
              </p:cNvSpPr>
              <p:nvPr/>
            </p:nvSpPr>
            <p:spPr bwMode="auto">
              <a:xfrm>
                <a:off x="2002" y="117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" name="Line 812"/>
              <p:cNvSpPr>
                <a:spLocks noChangeShapeType="1"/>
              </p:cNvSpPr>
              <p:nvPr/>
            </p:nvSpPr>
            <p:spPr bwMode="auto">
              <a:xfrm>
                <a:off x="2002" y="11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" name="Line 813"/>
              <p:cNvSpPr>
                <a:spLocks noChangeShapeType="1"/>
              </p:cNvSpPr>
              <p:nvPr/>
            </p:nvSpPr>
            <p:spPr bwMode="auto">
              <a:xfrm>
                <a:off x="2002" y="117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" name="Freeform 814"/>
              <p:cNvSpPr>
                <a:spLocks/>
              </p:cNvSpPr>
              <p:nvPr/>
            </p:nvSpPr>
            <p:spPr bwMode="auto">
              <a:xfrm>
                <a:off x="2005" y="116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" name="Line 815"/>
              <p:cNvSpPr>
                <a:spLocks noChangeShapeType="1"/>
              </p:cNvSpPr>
              <p:nvPr/>
            </p:nvSpPr>
            <p:spPr bwMode="auto">
              <a:xfrm>
                <a:off x="2007" y="11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" name="Line 816"/>
              <p:cNvSpPr>
                <a:spLocks noChangeShapeType="1"/>
              </p:cNvSpPr>
              <p:nvPr/>
            </p:nvSpPr>
            <p:spPr bwMode="auto">
              <a:xfrm>
                <a:off x="2007" y="116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" name="Freeform 817"/>
              <p:cNvSpPr>
                <a:spLocks/>
              </p:cNvSpPr>
              <p:nvPr/>
            </p:nvSpPr>
            <p:spPr bwMode="auto">
              <a:xfrm>
                <a:off x="2002" y="980"/>
                <a:ext cx="13" cy="1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1">
                    <a:moveTo>
                      <a:pt x="5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818"/>
            <p:cNvGrpSpPr>
              <a:grpSpLocks/>
            </p:cNvGrpSpPr>
            <p:nvPr/>
          </p:nvGrpSpPr>
          <p:grpSpPr bwMode="auto">
            <a:xfrm>
              <a:off x="1287" y="3213"/>
              <a:ext cx="2070" cy="1029"/>
              <a:chOff x="1876" y="582"/>
              <a:chExt cx="2070" cy="1029"/>
            </a:xfrm>
          </p:grpSpPr>
          <p:sp>
            <p:nvSpPr>
              <p:cNvPr id="738" name="Line 819"/>
              <p:cNvSpPr>
                <a:spLocks noChangeShapeType="1"/>
              </p:cNvSpPr>
              <p:nvPr/>
            </p:nvSpPr>
            <p:spPr bwMode="auto">
              <a:xfrm>
                <a:off x="2010" y="9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" name="Line 820"/>
              <p:cNvSpPr>
                <a:spLocks noChangeShapeType="1"/>
              </p:cNvSpPr>
              <p:nvPr/>
            </p:nvSpPr>
            <p:spPr bwMode="auto">
              <a:xfrm>
                <a:off x="2013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" name="Freeform 821"/>
              <p:cNvSpPr>
                <a:spLocks/>
              </p:cNvSpPr>
              <p:nvPr/>
            </p:nvSpPr>
            <p:spPr bwMode="auto">
              <a:xfrm>
                <a:off x="2013" y="98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1" name="Line 822"/>
              <p:cNvSpPr>
                <a:spLocks noChangeShapeType="1"/>
              </p:cNvSpPr>
              <p:nvPr/>
            </p:nvSpPr>
            <p:spPr bwMode="auto">
              <a:xfrm>
                <a:off x="2015" y="983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2" name="Line 823"/>
              <p:cNvSpPr>
                <a:spLocks noChangeShapeType="1"/>
              </p:cNvSpPr>
              <p:nvPr/>
            </p:nvSpPr>
            <p:spPr bwMode="auto">
              <a:xfrm>
                <a:off x="2015" y="98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3" name="Freeform 824"/>
              <p:cNvSpPr>
                <a:spLocks/>
              </p:cNvSpPr>
              <p:nvPr/>
            </p:nvSpPr>
            <p:spPr bwMode="auto">
              <a:xfrm>
                <a:off x="2013" y="98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4" name="Line 825"/>
              <p:cNvSpPr>
                <a:spLocks noChangeShapeType="1"/>
              </p:cNvSpPr>
              <p:nvPr/>
            </p:nvSpPr>
            <p:spPr bwMode="auto">
              <a:xfrm>
                <a:off x="2013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5" name="Line 826"/>
              <p:cNvSpPr>
                <a:spLocks noChangeShapeType="1"/>
              </p:cNvSpPr>
              <p:nvPr/>
            </p:nvSpPr>
            <p:spPr bwMode="auto">
              <a:xfrm flipH="1">
                <a:off x="2010" y="99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6" name="Freeform 827"/>
              <p:cNvSpPr>
                <a:spLocks/>
              </p:cNvSpPr>
              <p:nvPr/>
            </p:nvSpPr>
            <p:spPr bwMode="auto">
              <a:xfrm>
                <a:off x="2007" y="99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7" name="Line 828"/>
              <p:cNvSpPr>
                <a:spLocks noChangeShapeType="1"/>
              </p:cNvSpPr>
              <p:nvPr/>
            </p:nvSpPr>
            <p:spPr bwMode="auto">
              <a:xfrm>
                <a:off x="2007" y="99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" name="Freeform 829"/>
              <p:cNvSpPr>
                <a:spLocks/>
              </p:cNvSpPr>
              <p:nvPr/>
            </p:nvSpPr>
            <p:spPr bwMode="auto">
              <a:xfrm>
                <a:off x="2005" y="9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" name="Line 830"/>
              <p:cNvSpPr>
                <a:spLocks noChangeShapeType="1"/>
              </p:cNvSpPr>
              <p:nvPr/>
            </p:nvSpPr>
            <p:spPr bwMode="auto">
              <a:xfrm flipH="1" flipV="1">
                <a:off x="2002" y="988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0" name="Line 831"/>
              <p:cNvSpPr>
                <a:spLocks noChangeShapeType="1"/>
              </p:cNvSpPr>
              <p:nvPr/>
            </p:nvSpPr>
            <p:spPr bwMode="auto">
              <a:xfrm>
                <a:off x="2002" y="98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1" name="Freeform 832"/>
              <p:cNvSpPr>
                <a:spLocks/>
              </p:cNvSpPr>
              <p:nvPr/>
            </p:nvSpPr>
            <p:spPr bwMode="auto">
              <a:xfrm>
                <a:off x="2002" y="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2" name="Line 833"/>
              <p:cNvSpPr>
                <a:spLocks noChangeShapeType="1"/>
              </p:cNvSpPr>
              <p:nvPr/>
            </p:nvSpPr>
            <p:spPr bwMode="auto">
              <a:xfrm>
                <a:off x="2002" y="98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3" name="Line 834"/>
              <p:cNvSpPr>
                <a:spLocks noChangeShapeType="1"/>
              </p:cNvSpPr>
              <p:nvPr/>
            </p:nvSpPr>
            <p:spPr bwMode="auto">
              <a:xfrm flipV="1">
                <a:off x="2002" y="980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4" name="Freeform 835"/>
              <p:cNvSpPr>
                <a:spLocks/>
              </p:cNvSpPr>
              <p:nvPr/>
            </p:nvSpPr>
            <p:spPr bwMode="auto">
              <a:xfrm>
                <a:off x="2005" y="9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5" name="Line 836"/>
              <p:cNvSpPr>
                <a:spLocks noChangeShapeType="1"/>
              </p:cNvSpPr>
              <p:nvPr/>
            </p:nvSpPr>
            <p:spPr bwMode="auto">
              <a:xfrm>
                <a:off x="2007" y="98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6" name="Line 837"/>
              <p:cNvSpPr>
                <a:spLocks noChangeShapeType="1"/>
              </p:cNvSpPr>
              <p:nvPr/>
            </p:nvSpPr>
            <p:spPr bwMode="auto">
              <a:xfrm>
                <a:off x="2007" y="98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" name="Freeform 838"/>
              <p:cNvSpPr>
                <a:spLocks/>
              </p:cNvSpPr>
              <p:nvPr/>
            </p:nvSpPr>
            <p:spPr bwMode="auto">
              <a:xfrm>
                <a:off x="2002" y="1119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3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" name="Line 839"/>
              <p:cNvSpPr>
                <a:spLocks noChangeShapeType="1"/>
              </p:cNvSpPr>
              <p:nvPr/>
            </p:nvSpPr>
            <p:spPr bwMode="auto">
              <a:xfrm>
                <a:off x="2010" y="1122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9" name="Line 840"/>
              <p:cNvSpPr>
                <a:spLocks noChangeShapeType="1"/>
              </p:cNvSpPr>
              <p:nvPr/>
            </p:nvSpPr>
            <p:spPr bwMode="auto">
              <a:xfrm>
                <a:off x="2013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0" name="Freeform 841"/>
              <p:cNvSpPr>
                <a:spLocks/>
              </p:cNvSpPr>
              <p:nvPr/>
            </p:nvSpPr>
            <p:spPr bwMode="auto">
              <a:xfrm>
                <a:off x="2013" y="112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1" name="Line 842"/>
              <p:cNvSpPr>
                <a:spLocks noChangeShapeType="1"/>
              </p:cNvSpPr>
              <p:nvPr/>
            </p:nvSpPr>
            <p:spPr bwMode="auto">
              <a:xfrm>
                <a:off x="2015" y="112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2" name="Line 843"/>
              <p:cNvSpPr>
                <a:spLocks noChangeShapeType="1"/>
              </p:cNvSpPr>
              <p:nvPr/>
            </p:nvSpPr>
            <p:spPr bwMode="auto">
              <a:xfrm>
                <a:off x="2015" y="112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3" name="Freeform 844"/>
              <p:cNvSpPr>
                <a:spLocks/>
              </p:cNvSpPr>
              <p:nvPr/>
            </p:nvSpPr>
            <p:spPr bwMode="auto">
              <a:xfrm>
                <a:off x="2013" y="113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4" name="Line 845"/>
              <p:cNvSpPr>
                <a:spLocks noChangeShapeType="1"/>
              </p:cNvSpPr>
              <p:nvPr/>
            </p:nvSpPr>
            <p:spPr bwMode="auto">
              <a:xfrm>
                <a:off x="2013" y="1130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5" name="Line 846"/>
              <p:cNvSpPr>
                <a:spLocks noChangeShapeType="1"/>
              </p:cNvSpPr>
              <p:nvPr/>
            </p:nvSpPr>
            <p:spPr bwMode="auto">
              <a:xfrm flipH="1">
                <a:off x="2010" y="1132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6" name="Freeform 847"/>
              <p:cNvSpPr>
                <a:spLocks/>
              </p:cNvSpPr>
              <p:nvPr/>
            </p:nvSpPr>
            <p:spPr bwMode="auto">
              <a:xfrm>
                <a:off x="2007" y="113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7" name="Line 848"/>
              <p:cNvSpPr>
                <a:spLocks noChangeShapeType="1"/>
              </p:cNvSpPr>
              <p:nvPr/>
            </p:nvSpPr>
            <p:spPr bwMode="auto">
              <a:xfrm>
                <a:off x="2007" y="113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" name="Freeform 849"/>
              <p:cNvSpPr>
                <a:spLocks/>
              </p:cNvSpPr>
              <p:nvPr/>
            </p:nvSpPr>
            <p:spPr bwMode="auto">
              <a:xfrm>
                <a:off x="2005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9" name="Line 850"/>
              <p:cNvSpPr>
                <a:spLocks noChangeShapeType="1"/>
              </p:cNvSpPr>
              <p:nvPr/>
            </p:nvSpPr>
            <p:spPr bwMode="auto">
              <a:xfrm flipH="1">
                <a:off x="2002" y="113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0" name="Line 851"/>
              <p:cNvSpPr>
                <a:spLocks noChangeShapeType="1"/>
              </p:cNvSpPr>
              <p:nvPr/>
            </p:nvSpPr>
            <p:spPr bwMode="auto">
              <a:xfrm flipV="1">
                <a:off x="2002" y="1127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1" name="Freeform 852"/>
              <p:cNvSpPr>
                <a:spLocks/>
              </p:cNvSpPr>
              <p:nvPr/>
            </p:nvSpPr>
            <p:spPr bwMode="auto">
              <a:xfrm>
                <a:off x="2002" y="1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2" name="Line 853"/>
              <p:cNvSpPr>
                <a:spLocks noChangeShapeType="1"/>
              </p:cNvSpPr>
              <p:nvPr/>
            </p:nvSpPr>
            <p:spPr bwMode="auto">
              <a:xfrm>
                <a:off x="2002" y="112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3" name="Line 854"/>
              <p:cNvSpPr>
                <a:spLocks noChangeShapeType="1"/>
              </p:cNvSpPr>
              <p:nvPr/>
            </p:nvSpPr>
            <p:spPr bwMode="auto">
              <a:xfrm flipV="1">
                <a:off x="2002" y="1122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4" name="Freeform 855"/>
              <p:cNvSpPr>
                <a:spLocks/>
              </p:cNvSpPr>
              <p:nvPr/>
            </p:nvSpPr>
            <p:spPr bwMode="auto">
              <a:xfrm>
                <a:off x="2005" y="1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5" name="Line 856"/>
              <p:cNvSpPr>
                <a:spLocks noChangeShapeType="1"/>
              </p:cNvSpPr>
              <p:nvPr/>
            </p:nvSpPr>
            <p:spPr bwMode="auto">
              <a:xfrm>
                <a:off x="2007" y="112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6" name="Line 857"/>
              <p:cNvSpPr>
                <a:spLocks noChangeShapeType="1"/>
              </p:cNvSpPr>
              <p:nvPr/>
            </p:nvSpPr>
            <p:spPr bwMode="auto">
              <a:xfrm>
                <a:off x="2007" y="1119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7" name="Freeform 858"/>
              <p:cNvSpPr>
                <a:spLocks/>
              </p:cNvSpPr>
              <p:nvPr/>
            </p:nvSpPr>
            <p:spPr bwMode="auto">
              <a:xfrm>
                <a:off x="2002" y="1074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8" name="Line 859"/>
              <p:cNvSpPr>
                <a:spLocks noChangeShapeType="1"/>
              </p:cNvSpPr>
              <p:nvPr/>
            </p:nvSpPr>
            <p:spPr bwMode="auto">
              <a:xfrm>
                <a:off x="2010" y="107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9" name="Line 860"/>
              <p:cNvSpPr>
                <a:spLocks noChangeShapeType="1"/>
              </p:cNvSpPr>
              <p:nvPr/>
            </p:nvSpPr>
            <p:spPr bwMode="auto">
              <a:xfrm>
                <a:off x="2013" y="107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0" name="Freeform 861"/>
              <p:cNvSpPr>
                <a:spLocks/>
              </p:cNvSpPr>
              <p:nvPr/>
            </p:nvSpPr>
            <p:spPr bwMode="auto">
              <a:xfrm>
                <a:off x="2013" y="107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1" name="Line 862"/>
              <p:cNvSpPr>
                <a:spLocks noChangeShapeType="1"/>
              </p:cNvSpPr>
              <p:nvPr/>
            </p:nvSpPr>
            <p:spPr bwMode="auto">
              <a:xfrm>
                <a:off x="2015" y="107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2" name="Line 863"/>
              <p:cNvSpPr>
                <a:spLocks noChangeShapeType="1"/>
              </p:cNvSpPr>
              <p:nvPr/>
            </p:nvSpPr>
            <p:spPr bwMode="auto">
              <a:xfrm>
                <a:off x="2015" y="107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3" name="Freeform 864"/>
              <p:cNvSpPr>
                <a:spLocks/>
              </p:cNvSpPr>
              <p:nvPr/>
            </p:nvSpPr>
            <p:spPr bwMode="auto">
              <a:xfrm>
                <a:off x="2013" y="108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4" name="Line 865"/>
              <p:cNvSpPr>
                <a:spLocks noChangeShapeType="1"/>
              </p:cNvSpPr>
              <p:nvPr/>
            </p:nvSpPr>
            <p:spPr bwMode="auto">
              <a:xfrm>
                <a:off x="2013" y="108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5" name="Line 866"/>
              <p:cNvSpPr>
                <a:spLocks noChangeShapeType="1"/>
              </p:cNvSpPr>
              <p:nvPr/>
            </p:nvSpPr>
            <p:spPr bwMode="auto">
              <a:xfrm flipH="1">
                <a:off x="2010" y="108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6" name="Freeform 867"/>
              <p:cNvSpPr>
                <a:spLocks/>
              </p:cNvSpPr>
              <p:nvPr/>
            </p:nvSpPr>
            <p:spPr bwMode="auto">
              <a:xfrm>
                <a:off x="2007" y="108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7" name="Line 868"/>
              <p:cNvSpPr>
                <a:spLocks noChangeShapeType="1"/>
              </p:cNvSpPr>
              <p:nvPr/>
            </p:nvSpPr>
            <p:spPr bwMode="auto">
              <a:xfrm flipV="1">
                <a:off x="2007" y="108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" name="Freeform 869"/>
              <p:cNvSpPr>
                <a:spLocks/>
              </p:cNvSpPr>
              <p:nvPr/>
            </p:nvSpPr>
            <p:spPr bwMode="auto">
              <a:xfrm>
                <a:off x="2005" y="10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9" name="Line 870"/>
              <p:cNvSpPr>
                <a:spLocks noChangeShapeType="1"/>
              </p:cNvSpPr>
              <p:nvPr/>
            </p:nvSpPr>
            <p:spPr bwMode="auto">
              <a:xfrm flipH="1">
                <a:off x="2002" y="108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0" name="Line 871"/>
              <p:cNvSpPr>
                <a:spLocks noChangeShapeType="1"/>
              </p:cNvSpPr>
              <p:nvPr/>
            </p:nvSpPr>
            <p:spPr bwMode="auto">
              <a:xfrm>
                <a:off x="2002" y="108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1" name="Freeform 872"/>
              <p:cNvSpPr>
                <a:spLocks/>
              </p:cNvSpPr>
              <p:nvPr/>
            </p:nvSpPr>
            <p:spPr bwMode="auto">
              <a:xfrm>
                <a:off x="2002" y="1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2" name="Line 873"/>
              <p:cNvSpPr>
                <a:spLocks noChangeShapeType="1"/>
              </p:cNvSpPr>
              <p:nvPr/>
            </p:nvSpPr>
            <p:spPr bwMode="auto">
              <a:xfrm flipV="1">
                <a:off x="2002" y="107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3" name="Line 874"/>
              <p:cNvSpPr>
                <a:spLocks noChangeShapeType="1"/>
              </p:cNvSpPr>
              <p:nvPr/>
            </p:nvSpPr>
            <p:spPr bwMode="auto">
              <a:xfrm>
                <a:off x="2002" y="107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4" name="Freeform 875"/>
              <p:cNvSpPr>
                <a:spLocks/>
              </p:cNvSpPr>
              <p:nvPr/>
            </p:nvSpPr>
            <p:spPr bwMode="auto">
              <a:xfrm>
                <a:off x="2005" y="1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5" name="Line 876"/>
              <p:cNvSpPr>
                <a:spLocks noChangeShapeType="1"/>
              </p:cNvSpPr>
              <p:nvPr/>
            </p:nvSpPr>
            <p:spPr bwMode="auto">
              <a:xfrm>
                <a:off x="2007" y="10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6" name="Line 877"/>
              <p:cNvSpPr>
                <a:spLocks noChangeShapeType="1"/>
              </p:cNvSpPr>
              <p:nvPr/>
            </p:nvSpPr>
            <p:spPr bwMode="auto">
              <a:xfrm>
                <a:off x="2007" y="107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7" name="Freeform 878"/>
              <p:cNvSpPr>
                <a:spLocks/>
              </p:cNvSpPr>
              <p:nvPr/>
            </p:nvSpPr>
            <p:spPr bwMode="auto">
              <a:xfrm>
                <a:off x="2002" y="1026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2"/>
                    </a:lnTo>
                    <a:lnTo>
                      <a:pt x="13" y="2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8" name="Line 879"/>
              <p:cNvSpPr>
                <a:spLocks noChangeShapeType="1"/>
              </p:cNvSpPr>
              <p:nvPr/>
            </p:nvSpPr>
            <p:spPr bwMode="auto">
              <a:xfrm>
                <a:off x="2010" y="1026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9" name="Line 880"/>
              <p:cNvSpPr>
                <a:spLocks noChangeShapeType="1"/>
              </p:cNvSpPr>
              <p:nvPr/>
            </p:nvSpPr>
            <p:spPr bwMode="auto">
              <a:xfrm>
                <a:off x="2013" y="102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0" name="Freeform 881"/>
              <p:cNvSpPr>
                <a:spLocks/>
              </p:cNvSpPr>
              <p:nvPr/>
            </p:nvSpPr>
            <p:spPr bwMode="auto">
              <a:xfrm>
                <a:off x="2013" y="102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1" name="Line 882"/>
              <p:cNvSpPr>
                <a:spLocks noChangeShapeType="1"/>
              </p:cNvSpPr>
              <p:nvPr/>
            </p:nvSpPr>
            <p:spPr bwMode="auto">
              <a:xfrm>
                <a:off x="2015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2" name="Line 883"/>
              <p:cNvSpPr>
                <a:spLocks noChangeShapeType="1"/>
              </p:cNvSpPr>
              <p:nvPr/>
            </p:nvSpPr>
            <p:spPr bwMode="auto">
              <a:xfrm>
                <a:off x="2015" y="103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3" name="Freeform 884"/>
              <p:cNvSpPr>
                <a:spLocks/>
              </p:cNvSpPr>
              <p:nvPr/>
            </p:nvSpPr>
            <p:spPr bwMode="auto">
              <a:xfrm>
                <a:off x="2013" y="1036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4" name="Line 885"/>
              <p:cNvSpPr>
                <a:spLocks noChangeShapeType="1"/>
              </p:cNvSpPr>
              <p:nvPr/>
            </p:nvSpPr>
            <p:spPr bwMode="auto">
              <a:xfrm>
                <a:off x="2013" y="103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5" name="Line 886"/>
              <p:cNvSpPr>
                <a:spLocks noChangeShapeType="1"/>
              </p:cNvSpPr>
              <p:nvPr/>
            </p:nvSpPr>
            <p:spPr bwMode="auto">
              <a:xfrm flipH="1">
                <a:off x="2010" y="1039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6" name="Freeform 887"/>
              <p:cNvSpPr>
                <a:spLocks/>
              </p:cNvSpPr>
              <p:nvPr/>
            </p:nvSpPr>
            <p:spPr bwMode="auto">
              <a:xfrm>
                <a:off x="2007" y="103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7" name="Line 888"/>
              <p:cNvSpPr>
                <a:spLocks noChangeShapeType="1"/>
              </p:cNvSpPr>
              <p:nvPr/>
            </p:nvSpPr>
            <p:spPr bwMode="auto">
              <a:xfrm>
                <a:off x="2007" y="103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8" name="Freeform 889"/>
              <p:cNvSpPr>
                <a:spLocks/>
              </p:cNvSpPr>
              <p:nvPr/>
            </p:nvSpPr>
            <p:spPr bwMode="auto">
              <a:xfrm>
                <a:off x="2005" y="10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9" name="Line 890"/>
              <p:cNvSpPr>
                <a:spLocks noChangeShapeType="1"/>
              </p:cNvSpPr>
              <p:nvPr/>
            </p:nvSpPr>
            <p:spPr bwMode="auto">
              <a:xfrm flipH="1">
                <a:off x="2002" y="103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0" name="Line 891"/>
              <p:cNvSpPr>
                <a:spLocks noChangeShapeType="1"/>
              </p:cNvSpPr>
              <p:nvPr/>
            </p:nvSpPr>
            <p:spPr bwMode="auto">
              <a:xfrm flipV="1">
                <a:off x="2002" y="103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1" name="Freeform 892"/>
              <p:cNvSpPr>
                <a:spLocks/>
              </p:cNvSpPr>
              <p:nvPr/>
            </p:nvSpPr>
            <p:spPr bwMode="auto">
              <a:xfrm>
                <a:off x="2002" y="103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2" name="Line 893"/>
              <p:cNvSpPr>
                <a:spLocks noChangeShapeType="1"/>
              </p:cNvSpPr>
              <p:nvPr/>
            </p:nvSpPr>
            <p:spPr bwMode="auto">
              <a:xfrm>
                <a:off x="2002" y="103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3" name="Line 894"/>
              <p:cNvSpPr>
                <a:spLocks noChangeShapeType="1"/>
              </p:cNvSpPr>
              <p:nvPr/>
            </p:nvSpPr>
            <p:spPr bwMode="auto">
              <a:xfrm>
                <a:off x="2002" y="102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4" name="Freeform 895"/>
              <p:cNvSpPr>
                <a:spLocks/>
              </p:cNvSpPr>
              <p:nvPr/>
            </p:nvSpPr>
            <p:spPr bwMode="auto">
              <a:xfrm>
                <a:off x="2005" y="1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5" name="Line 896"/>
              <p:cNvSpPr>
                <a:spLocks noChangeShapeType="1"/>
              </p:cNvSpPr>
              <p:nvPr/>
            </p:nvSpPr>
            <p:spPr bwMode="auto">
              <a:xfrm>
                <a:off x="2007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6" name="Line 897"/>
              <p:cNvSpPr>
                <a:spLocks noChangeShapeType="1"/>
              </p:cNvSpPr>
              <p:nvPr/>
            </p:nvSpPr>
            <p:spPr bwMode="auto">
              <a:xfrm>
                <a:off x="2007" y="102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7" name="Freeform 898"/>
              <p:cNvSpPr>
                <a:spLocks/>
              </p:cNvSpPr>
              <p:nvPr/>
            </p:nvSpPr>
            <p:spPr bwMode="auto">
              <a:xfrm>
                <a:off x="2366" y="1528"/>
                <a:ext cx="96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8" y="0"/>
                  </a:cxn>
                  <a:cxn ang="0">
                    <a:pos x="96" y="83"/>
                  </a:cxn>
                  <a:cxn ang="0">
                    <a:pos x="0" y="83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8" name="Freeform 899"/>
              <p:cNvSpPr>
                <a:spLocks/>
              </p:cNvSpPr>
              <p:nvPr/>
            </p:nvSpPr>
            <p:spPr bwMode="auto">
              <a:xfrm>
                <a:off x="2366" y="1528"/>
                <a:ext cx="96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8" y="0"/>
                  </a:cxn>
                  <a:cxn ang="0">
                    <a:pos x="96" y="83"/>
                  </a:cxn>
                  <a:cxn ang="0">
                    <a:pos x="0" y="83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9" name="Freeform 900"/>
              <p:cNvSpPr>
                <a:spLocks/>
              </p:cNvSpPr>
              <p:nvPr/>
            </p:nvSpPr>
            <p:spPr bwMode="auto">
              <a:xfrm>
                <a:off x="1876" y="1031"/>
                <a:ext cx="83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83" y="4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83" h="96">
                    <a:moveTo>
                      <a:pt x="0" y="96"/>
                    </a:moveTo>
                    <a:lnTo>
                      <a:pt x="83" y="48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0" name="Freeform 901"/>
              <p:cNvSpPr>
                <a:spLocks/>
              </p:cNvSpPr>
              <p:nvPr/>
            </p:nvSpPr>
            <p:spPr bwMode="auto">
              <a:xfrm>
                <a:off x="1876" y="1031"/>
                <a:ext cx="83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83" y="4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83" h="96">
                    <a:moveTo>
                      <a:pt x="0" y="96"/>
                    </a:moveTo>
                    <a:lnTo>
                      <a:pt x="83" y="48"/>
                    </a:ln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1" name="Freeform 902"/>
              <p:cNvSpPr>
                <a:spLocks/>
              </p:cNvSpPr>
              <p:nvPr/>
            </p:nvSpPr>
            <p:spPr bwMode="auto">
              <a:xfrm>
                <a:off x="3430" y="582"/>
                <a:ext cx="24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243" y="0"/>
                  </a:cxn>
                </a:cxnLst>
                <a:rect l="0" t="0" r="r" b="b"/>
                <a:pathLst>
                  <a:path w="243">
                    <a:moveTo>
                      <a:pt x="0" y="0"/>
                    </a:moveTo>
                    <a:lnTo>
                      <a:pt x="123" y="0"/>
                    </a:lnTo>
                    <a:lnTo>
                      <a:pt x="243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" name="Freeform 903"/>
              <p:cNvSpPr>
                <a:spLocks/>
              </p:cNvSpPr>
              <p:nvPr/>
            </p:nvSpPr>
            <p:spPr bwMode="auto">
              <a:xfrm>
                <a:off x="2951" y="582"/>
                <a:ext cx="40" cy="136"/>
              </a:xfrm>
              <a:custGeom>
                <a:avLst/>
                <a:gdLst/>
                <a:ahLst/>
                <a:cxnLst>
                  <a:cxn ang="0">
                    <a:pos x="40" y="134"/>
                  </a:cxn>
                  <a:cxn ang="0">
                    <a:pos x="40" y="136"/>
                  </a:cxn>
                  <a:cxn ang="0">
                    <a:pos x="32" y="131"/>
                  </a:cxn>
                  <a:cxn ang="0">
                    <a:pos x="22" y="123"/>
                  </a:cxn>
                  <a:cxn ang="0">
                    <a:pos x="14" y="112"/>
                  </a:cxn>
                  <a:cxn ang="0">
                    <a:pos x="6" y="99"/>
                  </a:cxn>
                  <a:cxn ang="0">
                    <a:pos x="3" y="83"/>
                  </a:cxn>
                  <a:cxn ang="0">
                    <a:pos x="0" y="70"/>
                  </a:cxn>
                  <a:cxn ang="0">
                    <a:pos x="3" y="53"/>
                  </a:cxn>
                  <a:cxn ang="0">
                    <a:pos x="6" y="40"/>
                  </a:cxn>
                  <a:cxn ang="0">
                    <a:pos x="11" y="27"/>
                  </a:cxn>
                  <a:cxn ang="0">
                    <a:pos x="19" y="16"/>
                  </a:cxn>
                  <a:cxn ang="0">
                    <a:pos x="30" y="8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2" y="11"/>
                  </a:cxn>
                  <a:cxn ang="0">
                    <a:pos x="27" y="19"/>
                  </a:cxn>
                  <a:cxn ang="0">
                    <a:pos x="22" y="27"/>
                  </a:cxn>
                  <a:cxn ang="0">
                    <a:pos x="19" y="40"/>
                  </a:cxn>
                  <a:cxn ang="0">
                    <a:pos x="16" y="53"/>
                  </a:cxn>
                  <a:cxn ang="0">
                    <a:pos x="14" y="67"/>
                  </a:cxn>
                  <a:cxn ang="0">
                    <a:pos x="16" y="83"/>
                  </a:cxn>
                  <a:cxn ang="0">
                    <a:pos x="16" y="96"/>
                  </a:cxn>
                  <a:cxn ang="0">
                    <a:pos x="19" y="104"/>
                  </a:cxn>
                  <a:cxn ang="0">
                    <a:pos x="22" y="112"/>
                  </a:cxn>
                  <a:cxn ang="0">
                    <a:pos x="24" y="118"/>
                  </a:cxn>
                  <a:cxn ang="0">
                    <a:pos x="30" y="123"/>
                  </a:cxn>
                  <a:cxn ang="0">
                    <a:pos x="35" y="128"/>
                  </a:cxn>
                  <a:cxn ang="0">
                    <a:pos x="40" y="134"/>
                  </a:cxn>
                </a:cxnLst>
                <a:rect l="0" t="0" r="r" b="b"/>
                <a:pathLst>
                  <a:path w="40" h="136">
                    <a:moveTo>
                      <a:pt x="40" y="134"/>
                    </a:moveTo>
                    <a:lnTo>
                      <a:pt x="40" y="136"/>
                    </a:lnTo>
                    <a:lnTo>
                      <a:pt x="32" y="131"/>
                    </a:lnTo>
                    <a:lnTo>
                      <a:pt x="22" y="123"/>
                    </a:lnTo>
                    <a:lnTo>
                      <a:pt x="14" y="112"/>
                    </a:lnTo>
                    <a:lnTo>
                      <a:pt x="6" y="99"/>
                    </a:lnTo>
                    <a:lnTo>
                      <a:pt x="3" y="83"/>
                    </a:lnTo>
                    <a:lnTo>
                      <a:pt x="0" y="70"/>
                    </a:lnTo>
                    <a:lnTo>
                      <a:pt x="3" y="53"/>
                    </a:lnTo>
                    <a:lnTo>
                      <a:pt x="6" y="40"/>
                    </a:lnTo>
                    <a:lnTo>
                      <a:pt x="11" y="27"/>
                    </a:lnTo>
                    <a:lnTo>
                      <a:pt x="19" y="16"/>
                    </a:lnTo>
                    <a:lnTo>
                      <a:pt x="30" y="8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2" y="11"/>
                    </a:lnTo>
                    <a:lnTo>
                      <a:pt x="27" y="19"/>
                    </a:lnTo>
                    <a:lnTo>
                      <a:pt x="22" y="27"/>
                    </a:lnTo>
                    <a:lnTo>
                      <a:pt x="19" y="40"/>
                    </a:lnTo>
                    <a:lnTo>
                      <a:pt x="16" y="53"/>
                    </a:lnTo>
                    <a:lnTo>
                      <a:pt x="14" y="67"/>
                    </a:lnTo>
                    <a:lnTo>
                      <a:pt x="16" y="83"/>
                    </a:lnTo>
                    <a:lnTo>
                      <a:pt x="16" y="96"/>
                    </a:lnTo>
                    <a:lnTo>
                      <a:pt x="19" y="104"/>
                    </a:lnTo>
                    <a:lnTo>
                      <a:pt x="22" y="112"/>
                    </a:lnTo>
                    <a:lnTo>
                      <a:pt x="24" y="118"/>
                    </a:lnTo>
                    <a:lnTo>
                      <a:pt x="30" y="123"/>
                    </a:lnTo>
                    <a:lnTo>
                      <a:pt x="35" y="128"/>
                    </a:lnTo>
                    <a:lnTo>
                      <a:pt x="4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" name="Freeform 904"/>
              <p:cNvSpPr>
                <a:spLocks/>
              </p:cNvSpPr>
              <p:nvPr/>
            </p:nvSpPr>
            <p:spPr bwMode="auto">
              <a:xfrm>
                <a:off x="2999" y="617"/>
                <a:ext cx="59" cy="72"/>
              </a:xfrm>
              <a:custGeom>
                <a:avLst/>
                <a:gdLst/>
                <a:ahLst/>
                <a:cxnLst>
                  <a:cxn ang="0">
                    <a:pos x="59" y="45"/>
                  </a:cxn>
                  <a:cxn ang="0">
                    <a:pos x="57" y="53"/>
                  </a:cxn>
                  <a:cxn ang="0">
                    <a:pos x="51" y="59"/>
                  </a:cxn>
                  <a:cxn ang="0">
                    <a:pos x="49" y="64"/>
                  </a:cxn>
                  <a:cxn ang="0">
                    <a:pos x="38" y="69"/>
                  </a:cxn>
                  <a:cxn ang="0">
                    <a:pos x="30" y="72"/>
                  </a:cxn>
                  <a:cxn ang="0">
                    <a:pos x="22" y="72"/>
                  </a:cxn>
                  <a:cxn ang="0">
                    <a:pos x="16" y="67"/>
                  </a:cxn>
                  <a:cxn ang="0">
                    <a:pos x="11" y="61"/>
                  </a:cxn>
                  <a:cxn ang="0">
                    <a:pos x="6" y="56"/>
                  </a:cxn>
                  <a:cxn ang="0">
                    <a:pos x="3" y="45"/>
                  </a:cxn>
                  <a:cxn ang="0">
                    <a:pos x="0" y="37"/>
                  </a:cxn>
                  <a:cxn ang="0">
                    <a:pos x="3" y="26"/>
                  </a:cxn>
                  <a:cxn ang="0">
                    <a:pos x="6" y="18"/>
                  </a:cxn>
                  <a:cxn ang="0">
                    <a:pos x="11" y="10"/>
                  </a:cxn>
                  <a:cxn ang="0">
                    <a:pos x="16" y="5"/>
                  </a:cxn>
                  <a:cxn ang="0">
                    <a:pos x="24" y="2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9" y="5"/>
                  </a:cxn>
                  <a:cxn ang="0">
                    <a:pos x="54" y="10"/>
                  </a:cxn>
                  <a:cxn ang="0">
                    <a:pos x="57" y="16"/>
                  </a:cxn>
                  <a:cxn ang="0">
                    <a:pos x="57" y="18"/>
                  </a:cxn>
                  <a:cxn ang="0">
                    <a:pos x="54" y="21"/>
                  </a:cxn>
                  <a:cxn ang="0">
                    <a:pos x="51" y="24"/>
                  </a:cxn>
                  <a:cxn ang="0">
                    <a:pos x="49" y="24"/>
                  </a:cxn>
                  <a:cxn ang="0">
                    <a:pos x="46" y="24"/>
                  </a:cxn>
                  <a:cxn ang="0">
                    <a:pos x="43" y="21"/>
                  </a:cxn>
                  <a:cxn ang="0">
                    <a:pos x="40" y="18"/>
                  </a:cxn>
                  <a:cxn ang="0">
                    <a:pos x="40" y="16"/>
                  </a:cxn>
                  <a:cxn ang="0">
                    <a:pos x="40" y="10"/>
                  </a:cxn>
                  <a:cxn ang="0">
                    <a:pos x="38" y="8"/>
                  </a:cxn>
                  <a:cxn ang="0">
                    <a:pos x="35" y="5"/>
                  </a:cxn>
                  <a:cxn ang="0">
                    <a:pos x="30" y="5"/>
                  </a:cxn>
                  <a:cxn ang="0">
                    <a:pos x="24" y="8"/>
                  </a:cxn>
                  <a:cxn ang="0">
                    <a:pos x="19" y="10"/>
                  </a:cxn>
                  <a:cxn ang="0">
                    <a:pos x="14" y="18"/>
                  </a:cxn>
                  <a:cxn ang="0">
                    <a:pos x="14" y="29"/>
                  </a:cxn>
                  <a:cxn ang="0">
                    <a:pos x="14" y="43"/>
                  </a:cxn>
                  <a:cxn ang="0">
                    <a:pos x="19" y="51"/>
                  </a:cxn>
                  <a:cxn ang="0">
                    <a:pos x="24" y="56"/>
                  </a:cxn>
                  <a:cxn ang="0">
                    <a:pos x="30" y="59"/>
                  </a:cxn>
                  <a:cxn ang="0">
                    <a:pos x="35" y="61"/>
                  </a:cxn>
                  <a:cxn ang="0">
                    <a:pos x="43" y="59"/>
                  </a:cxn>
                  <a:cxn ang="0">
                    <a:pos x="49" y="56"/>
                  </a:cxn>
                  <a:cxn ang="0">
                    <a:pos x="51" y="51"/>
                  </a:cxn>
                  <a:cxn ang="0">
                    <a:pos x="57" y="43"/>
                  </a:cxn>
                  <a:cxn ang="0">
                    <a:pos x="59" y="45"/>
                  </a:cxn>
                </a:cxnLst>
                <a:rect l="0" t="0" r="r" b="b"/>
                <a:pathLst>
                  <a:path w="59" h="72">
                    <a:moveTo>
                      <a:pt x="59" y="45"/>
                    </a:moveTo>
                    <a:lnTo>
                      <a:pt x="57" y="53"/>
                    </a:lnTo>
                    <a:lnTo>
                      <a:pt x="51" y="59"/>
                    </a:lnTo>
                    <a:lnTo>
                      <a:pt x="49" y="64"/>
                    </a:lnTo>
                    <a:lnTo>
                      <a:pt x="38" y="69"/>
                    </a:lnTo>
                    <a:lnTo>
                      <a:pt x="30" y="72"/>
                    </a:lnTo>
                    <a:lnTo>
                      <a:pt x="22" y="72"/>
                    </a:lnTo>
                    <a:lnTo>
                      <a:pt x="16" y="67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45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6" y="18"/>
                    </a:lnTo>
                    <a:lnTo>
                      <a:pt x="11" y="10"/>
                    </a:lnTo>
                    <a:lnTo>
                      <a:pt x="16" y="5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9" y="5"/>
                    </a:lnTo>
                    <a:lnTo>
                      <a:pt x="54" y="10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4" y="21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4" y="8"/>
                    </a:lnTo>
                    <a:lnTo>
                      <a:pt x="19" y="10"/>
                    </a:lnTo>
                    <a:lnTo>
                      <a:pt x="14" y="18"/>
                    </a:lnTo>
                    <a:lnTo>
                      <a:pt x="14" y="29"/>
                    </a:lnTo>
                    <a:lnTo>
                      <a:pt x="14" y="43"/>
                    </a:lnTo>
                    <a:lnTo>
                      <a:pt x="19" y="51"/>
                    </a:lnTo>
                    <a:lnTo>
                      <a:pt x="24" y="56"/>
                    </a:lnTo>
                    <a:lnTo>
                      <a:pt x="30" y="59"/>
                    </a:lnTo>
                    <a:lnTo>
                      <a:pt x="35" y="61"/>
                    </a:lnTo>
                    <a:lnTo>
                      <a:pt x="43" y="59"/>
                    </a:lnTo>
                    <a:lnTo>
                      <a:pt x="49" y="56"/>
                    </a:lnTo>
                    <a:lnTo>
                      <a:pt x="51" y="51"/>
                    </a:lnTo>
                    <a:lnTo>
                      <a:pt x="57" y="43"/>
                    </a:lnTo>
                    <a:lnTo>
                      <a:pt x="59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" name="Freeform 905"/>
              <p:cNvSpPr>
                <a:spLocks/>
              </p:cNvSpPr>
              <p:nvPr/>
            </p:nvSpPr>
            <p:spPr bwMode="auto">
              <a:xfrm>
                <a:off x="3066" y="582"/>
                <a:ext cx="40" cy="13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8" y="8"/>
                  </a:cxn>
                  <a:cxn ang="0">
                    <a:pos x="19" y="13"/>
                  </a:cxn>
                  <a:cxn ang="0">
                    <a:pos x="27" y="27"/>
                  </a:cxn>
                  <a:cxn ang="0">
                    <a:pos x="35" y="40"/>
                  </a:cxn>
                  <a:cxn ang="0">
                    <a:pos x="38" y="53"/>
                  </a:cxn>
                  <a:cxn ang="0">
                    <a:pos x="40" y="70"/>
                  </a:cxn>
                  <a:cxn ang="0">
                    <a:pos x="38" y="83"/>
                  </a:cxn>
                  <a:cxn ang="0">
                    <a:pos x="35" y="96"/>
                  </a:cxn>
                  <a:cxn ang="0">
                    <a:pos x="30" y="110"/>
                  </a:cxn>
                  <a:cxn ang="0">
                    <a:pos x="19" y="120"/>
                  </a:cxn>
                  <a:cxn ang="0">
                    <a:pos x="11" y="131"/>
                  </a:cxn>
                  <a:cxn ang="0">
                    <a:pos x="0" y="136"/>
                  </a:cxn>
                  <a:cxn ang="0">
                    <a:pos x="0" y="134"/>
                  </a:cxn>
                  <a:cxn ang="0">
                    <a:pos x="8" y="128"/>
                  </a:cxn>
                  <a:cxn ang="0">
                    <a:pos x="14" y="120"/>
                  </a:cxn>
                  <a:cxn ang="0">
                    <a:pos x="19" y="110"/>
                  </a:cxn>
                  <a:cxn ang="0">
                    <a:pos x="22" y="99"/>
                  </a:cxn>
                  <a:cxn ang="0">
                    <a:pos x="24" y="86"/>
                  </a:cxn>
                  <a:cxn ang="0">
                    <a:pos x="24" y="72"/>
                  </a:cxn>
                  <a:cxn ang="0">
                    <a:pos x="24" y="56"/>
                  </a:cxn>
                  <a:cxn ang="0">
                    <a:pos x="24" y="43"/>
                  </a:cxn>
                  <a:cxn ang="0">
                    <a:pos x="22" y="35"/>
                  </a:cxn>
                  <a:cxn ang="0">
                    <a:pos x="19" y="27"/>
                  </a:cxn>
                  <a:cxn ang="0">
                    <a:pos x="16" y="21"/>
                  </a:cxn>
                  <a:cxn ang="0">
                    <a:pos x="11" y="16"/>
                  </a:cxn>
                  <a:cxn ang="0">
                    <a:pos x="6" y="8"/>
                  </a:cxn>
                  <a:cxn ang="0">
                    <a:pos x="0" y="3"/>
                  </a:cxn>
                </a:cxnLst>
                <a:rect l="0" t="0" r="r" b="b"/>
                <a:pathLst>
                  <a:path w="40" h="136">
                    <a:moveTo>
                      <a:pt x="0" y="3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19" y="13"/>
                    </a:lnTo>
                    <a:lnTo>
                      <a:pt x="27" y="27"/>
                    </a:lnTo>
                    <a:lnTo>
                      <a:pt x="35" y="40"/>
                    </a:lnTo>
                    <a:lnTo>
                      <a:pt x="38" y="53"/>
                    </a:lnTo>
                    <a:lnTo>
                      <a:pt x="40" y="70"/>
                    </a:lnTo>
                    <a:lnTo>
                      <a:pt x="38" y="83"/>
                    </a:lnTo>
                    <a:lnTo>
                      <a:pt x="35" y="96"/>
                    </a:lnTo>
                    <a:lnTo>
                      <a:pt x="30" y="110"/>
                    </a:lnTo>
                    <a:lnTo>
                      <a:pt x="19" y="120"/>
                    </a:lnTo>
                    <a:lnTo>
                      <a:pt x="11" y="131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8" y="128"/>
                    </a:lnTo>
                    <a:lnTo>
                      <a:pt x="14" y="120"/>
                    </a:lnTo>
                    <a:lnTo>
                      <a:pt x="19" y="110"/>
                    </a:lnTo>
                    <a:lnTo>
                      <a:pt x="22" y="99"/>
                    </a:lnTo>
                    <a:lnTo>
                      <a:pt x="24" y="86"/>
                    </a:lnTo>
                    <a:lnTo>
                      <a:pt x="24" y="72"/>
                    </a:lnTo>
                    <a:lnTo>
                      <a:pt x="24" y="56"/>
                    </a:lnTo>
                    <a:lnTo>
                      <a:pt x="24" y="43"/>
                    </a:lnTo>
                    <a:lnTo>
                      <a:pt x="22" y="35"/>
                    </a:lnTo>
                    <a:lnTo>
                      <a:pt x="19" y="27"/>
                    </a:lnTo>
                    <a:lnTo>
                      <a:pt x="16" y="21"/>
                    </a:lnTo>
                    <a:lnTo>
                      <a:pt x="11" y="16"/>
                    </a:lnTo>
                    <a:lnTo>
                      <a:pt x="6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" name="Freeform 906"/>
              <p:cNvSpPr>
                <a:spLocks/>
              </p:cNvSpPr>
              <p:nvPr/>
            </p:nvSpPr>
            <p:spPr bwMode="auto">
              <a:xfrm>
                <a:off x="3157" y="652"/>
                <a:ext cx="268" cy="0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8">
                    <a:moveTo>
                      <a:pt x="268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" name="Freeform 907"/>
              <p:cNvSpPr>
                <a:spLocks/>
              </p:cNvSpPr>
              <p:nvPr/>
            </p:nvSpPr>
            <p:spPr bwMode="auto">
              <a:xfrm>
                <a:off x="3681" y="652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" name="Freeform 908"/>
              <p:cNvSpPr>
                <a:spLocks/>
              </p:cNvSpPr>
              <p:nvPr/>
            </p:nvSpPr>
            <p:spPr bwMode="auto">
              <a:xfrm>
                <a:off x="3451" y="643"/>
                <a:ext cx="14" cy="14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4" y="11"/>
                  </a:cxn>
                  <a:cxn ang="0">
                    <a:pos x="11" y="14"/>
                  </a:cxn>
                  <a:cxn ang="0">
                    <a:pos x="6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14" y="6"/>
                  </a:cxn>
                  <a:cxn ang="0">
                    <a:pos x="14" y="9"/>
                  </a:cxn>
                </a:cxnLst>
                <a:rect l="0" t="0" r="r" b="b"/>
                <a:pathLst>
                  <a:path w="14" h="14">
                    <a:moveTo>
                      <a:pt x="14" y="9"/>
                    </a:moveTo>
                    <a:lnTo>
                      <a:pt x="14" y="11"/>
                    </a:lnTo>
                    <a:lnTo>
                      <a:pt x="11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8" name="Line 909"/>
              <p:cNvSpPr>
                <a:spLocks noChangeShapeType="1"/>
              </p:cNvSpPr>
              <p:nvPr/>
            </p:nvSpPr>
            <p:spPr bwMode="auto">
              <a:xfrm>
                <a:off x="3465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9" name="Line 910"/>
              <p:cNvSpPr>
                <a:spLocks noChangeShapeType="1"/>
              </p:cNvSpPr>
              <p:nvPr/>
            </p:nvSpPr>
            <p:spPr bwMode="auto">
              <a:xfrm>
                <a:off x="3462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0" name="Freeform 911"/>
              <p:cNvSpPr>
                <a:spLocks/>
              </p:cNvSpPr>
              <p:nvPr/>
            </p:nvSpPr>
            <p:spPr bwMode="auto">
              <a:xfrm>
                <a:off x="3459" y="65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1" name="Line 912"/>
              <p:cNvSpPr>
                <a:spLocks noChangeShapeType="1"/>
              </p:cNvSpPr>
              <p:nvPr/>
            </p:nvSpPr>
            <p:spPr bwMode="auto">
              <a:xfrm>
                <a:off x="3459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2" name="Line 913"/>
              <p:cNvSpPr>
                <a:spLocks noChangeShapeType="1"/>
              </p:cNvSpPr>
              <p:nvPr/>
            </p:nvSpPr>
            <p:spPr bwMode="auto">
              <a:xfrm>
                <a:off x="3457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3" name="Freeform 914"/>
              <p:cNvSpPr>
                <a:spLocks/>
              </p:cNvSpPr>
              <p:nvPr/>
            </p:nvSpPr>
            <p:spPr bwMode="auto">
              <a:xfrm>
                <a:off x="3454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4" name="Line 915"/>
              <p:cNvSpPr>
                <a:spLocks noChangeShapeType="1"/>
              </p:cNvSpPr>
              <p:nvPr/>
            </p:nvSpPr>
            <p:spPr bwMode="auto">
              <a:xfrm flipV="1">
                <a:off x="3454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5" name="Line 916"/>
              <p:cNvSpPr>
                <a:spLocks noChangeShapeType="1"/>
              </p:cNvSpPr>
              <p:nvPr/>
            </p:nvSpPr>
            <p:spPr bwMode="auto">
              <a:xfrm>
                <a:off x="3451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6" name="Freeform 917"/>
              <p:cNvSpPr>
                <a:spLocks/>
              </p:cNvSpPr>
              <p:nvPr/>
            </p:nvSpPr>
            <p:spPr bwMode="auto">
              <a:xfrm>
                <a:off x="3451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7" name="Line 918"/>
              <p:cNvSpPr>
                <a:spLocks noChangeShapeType="1"/>
              </p:cNvSpPr>
              <p:nvPr/>
            </p:nvSpPr>
            <p:spPr bwMode="auto">
              <a:xfrm flipV="1">
                <a:off x="3451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8" name="Freeform 919"/>
              <p:cNvSpPr>
                <a:spLocks/>
              </p:cNvSpPr>
              <p:nvPr/>
            </p:nvSpPr>
            <p:spPr bwMode="auto">
              <a:xfrm>
                <a:off x="3451" y="64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" name="Line 920"/>
              <p:cNvSpPr>
                <a:spLocks noChangeShapeType="1"/>
              </p:cNvSpPr>
              <p:nvPr/>
            </p:nvSpPr>
            <p:spPr bwMode="auto">
              <a:xfrm>
                <a:off x="3454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0" name="Line 921"/>
              <p:cNvSpPr>
                <a:spLocks noChangeShapeType="1"/>
              </p:cNvSpPr>
              <p:nvPr/>
            </p:nvSpPr>
            <p:spPr bwMode="auto">
              <a:xfrm>
                <a:off x="3454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1" name="Freeform 922"/>
              <p:cNvSpPr>
                <a:spLocks/>
              </p:cNvSpPr>
              <p:nvPr/>
            </p:nvSpPr>
            <p:spPr bwMode="auto">
              <a:xfrm>
                <a:off x="3457" y="643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2" name="Line 923"/>
              <p:cNvSpPr>
                <a:spLocks noChangeShapeType="1"/>
              </p:cNvSpPr>
              <p:nvPr/>
            </p:nvSpPr>
            <p:spPr bwMode="auto">
              <a:xfrm>
                <a:off x="3459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3" name="Line 924"/>
              <p:cNvSpPr>
                <a:spLocks noChangeShapeType="1"/>
              </p:cNvSpPr>
              <p:nvPr/>
            </p:nvSpPr>
            <p:spPr bwMode="auto">
              <a:xfrm>
                <a:off x="3462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4" name="Freeform 925"/>
              <p:cNvSpPr>
                <a:spLocks/>
              </p:cNvSpPr>
              <p:nvPr/>
            </p:nvSpPr>
            <p:spPr bwMode="auto">
              <a:xfrm>
                <a:off x="3462" y="64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5" name="Line 926"/>
              <p:cNvSpPr>
                <a:spLocks noChangeShapeType="1"/>
              </p:cNvSpPr>
              <p:nvPr/>
            </p:nvSpPr>
            <p:spPr bwMode="auto">
              <a:xfrm>
                <a:off x="3465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6" name="Line 927"/>
              <p:cNvSpPr>
                <a:spLocks noChangeShapeType="1"/>
              </p:cNvSpPr>
              <p:nvPr/>
            </p:nvSpPr>
            <p:spPr bwMode="auto">
              <a:xfrm>
                <a:off x="3465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7" name="Freeform 928"/>
              <p:cNvSpPr>
                <a:spLocks/>
              </p:cNvSpPr>
              <p:nvPr/>
            </p:nvSpPr>
            <p:spPr bwMode="auto">
              <a:xfrm>
                <a:off x="3638" y="643"/>
                <a:ext cx="14" cy="14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4" y="11"/>
                  </a:cxn>
                  <a:cxn ang="0">
                    <a:pos x="11" y="14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3" y="11"/>
                  </a:cxn>
                  <a:cxn ang="0">
                    <a:pos x="0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14" y="6"/>
                  </a:cxn>
                  <a:cxn ang="0">
                    <a:pos x="14" y="9"/>
                  </a:cxn>
                </a:cxnLst>
                <a:rect l="0" t="0" r="r" b="b"/>
                <a:pathLst>
                  <a:path w="14" h="14">
                    <a:moveTo>
                      <a:pt x="14" y="9"/>
                    </a:moveTo>
                    <a:lnTo>
                      <a:pt x="14" y="11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8" name="Line 929"/>
              <p:cNvSpPr>
                <a:spLocks noChangeShapeType="1"/>
              </p:cNvSpPr>
              <p:nvPr/>
            </p:nvSpPr>
            <p:spPr bwMode="auto">
              <a:xfrm>
                <a:off x="3652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9" name="Line 930"/>
              <p:cNvSpPr>
                <a:spLocks noChangeShapeType="1"/>
              </p:cNvSpPr>
              <p:nvPr/>
            </p:nvSpPr>
            <p:spPr bwMode="auto">
              <a:xfrm flipH="1">
                <a:off x="3649" y="65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" name="Freeform 931"/>
              <p:cNvSpPr>
                <a:spLocks/>
              </p:cNvSpPr>
              <p:nvPr/>
            </p:nvSpPr>
            <p:spPr bwMode="auto">
              <a:xfrm>
                <a:off x="3649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" name="Line 932"/>
              <p:cNvSpPr>
                <a:spLocks noChangeShapeType="1"/>
              </p:cNvSpPr>
              <p:nvPr/>
            </p:nvSpPr>
            <p:spPr bwMode="auto">
              <a:xfrm>
                <a:off x="3646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2" name="Line 933"/>
              <p:cNvSpPr>
                <a:spLocks noChangeShapeType="1"/>
              </p:cNvSpPr>
              <p:nvPr/>
            </p:nvSpPr>
            <p:spPr bwMode="auto">
              <a:xfrm flipH="1">
                <a:off x="3644" y="657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3" name="Freeform 934"/>
              <p:cNvSpPr>
                <a:spLocks/>
              </p:cNvSpPr>
              <p:nvPr/>
            </p:nvSpPr>
            <p:spPr bwMode="auto">
              <a:xfrm>
                <a:off x="3644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4" name="Line 935"/>
              <p:cNvSpPr>
                <a:spLocks noChangeShapeType="1"/>
              </p:cNvSpPr>
              <p:nvPr/>
            </p:nvSpPr>
            <p:spPr bwMode="auto">
              <a:xfrm flipV="1">
                <a:off x="3641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5" name="Line 936"/>
              <p:cNvSpPr>
                <a:spLocks noChangeShapeType="1"/>
              </p:cNvSpPr>
              <p:nvPr/>
            </p:nvSpPr>
            <p:spPr bwMode="auto">
              <a:xfrm>
                <a:off x="3641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6" name="Freeform 937"/>
              <p:cNvSpPr>
                <a:spLocks/>
              </p:cNvSpPr>
              <p:nvPr/>
            </p:nvSpPr>
            <p:spPr bwMode="auto">
              <a:xfrm>
                <a:off x="3638" y="65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7" name="Line 938"/>
              <p:cNvSpPr>
                <a:spLocks noChangeShapeType="1"/>
              </p:cNvSpPr>
              <p:nvPr/>
            </p:nvSpPr>
            <p:spPr bwMode="auto">
              <a:xfrm flipV="1">
                <a:off x="3641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8" name="Freeform 939"/>
              <p:cNvSpPr>
                <a:spLocks/>
              </p:cNvSpPr>
              <p:nvPr/>
            </p:nvSpPr>
            <p:spPr bwMode="auto">
              <a:xfrm>
                <a:off x="3641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9" name="Line 940"/>
              <p:cNvSpPr>
                <a:spLocks noChangeShapeType="1"/>
              </p:cNvSpPr>
              <p:nvPr/>
            </p:nvSpPr>
            <p:spPr bwMode="auto">
              <a:xfrm>
                <a:off x="3641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" name="Line 941"/>
              <p:cNvSpPr>
                <a:spLocks noChangeShapeType="1"/>
              </p:cNvSpPr>
              <p:nvPr/>
            </p:nvSpPr>
            <p:spPr bwMode="auto">
              <a:xfrm>
                <a:off x="3644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1" name="Freeform 942"/>
              <p:cNvSpPr>
                <a:spLocks/>
              </p:cNvSpPr>
              <p:nvPr/>
            </p:nvSpPr>
            <p:spPr bwMode="auto">
              <a:xfrm>
                <a:off x="3646" y="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2" name="Line 943"/>
              <p:cNvSpPr>
                <a:spLocks noChangeShapeType="1"/>
              </p:cNvSpPr>
              <p:nvPr/>
            </p:nvSpPr>
            <p:spPr bwMode="auto">
              <a:xfrm>
                <a:off x="3646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3" name="Line 944"/>
              <p:cNvSpPr>
                <a:spLocks noChangeShapeType="1"/>
              </p:cNvSpPr>
              <p:nvPr/>
            </p:nvSpPr>
            <p:spPr bwMode="auto">
              <a:xfrm>
                <a:off x="3649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4" name="Freeform 945"/>
              <p:cNvSpPr>
                <a:spLocks/>
              </p:cNvSpPr>
              <p:nvPr/>
            </p:nvSpPr>
            <p:spPr bwMode="auto">
              <a:xfrm>
                <a:off x="3652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5" name="Line 946"/>
              <p:cNvSpPr>
                <a:spLocks noChangeShapeType="1"/>
              </p:cNvSpPr>
              <p:nvPr/>
            </p:nvSpPr>
            <p:spPr bwMode="auto">
              <a:xfrm>
                <a:off x="3652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" name="Line 947"/>
              <p:cNvSpPr>
                <a:spLocks noChangeShapeType="1"/>
              </p:cNvSpPr>
              <p:nvPr/>
            </p:nvSpPr>
            <p:spPr bwMode="auto">
              <a:xfrm>
                <a:off x="3652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7" name="Freeform 948"/>
              <p:cNvSpPr>
                <a:spLocks/>
              </p:cNvSpPr>
              <p:nvPr/>
            </p:nvSpPr>
            <p:spPr bwMode="auto">
              <a:xfrm>
                <a:off x="3499" y="643"/>
                <a:ext cx="11" cy="14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11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11" y="6"/>
                  </a:cxn>
                  <a:cxn ang="0">
                    <a:pos x="11" y="9"/>
                  </a:cxn>
                </a:cxnLst>
                <a:rect l="0" t="0" r="r" b="b"/>
                <a:pathLst>
                  <a:path w="11" h="14">
                    <a:moveTo>
                      <a:pt x="11" y="9"/>
                    </a:moveTo>
                    <a:lnTo>
                      <a:pt x="11" y="11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8" name="Line 949"/>
              <p:cNvSpPr>
                <a:spLocks noChangeShapeType="1"/>
              </p:cNvSpPr>
              <p:nvPr/>
            </p:nvSpPr>
            <p:spPr bwMode="auto">
              <a:xfrm>
                <a:off x="3510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9" name="Line 950"/>
              <p:cNvSpPr>
                <a:spLocks noChangeShapeType="1"/>
              </p:cNvSpPr>
              <p:nvPr/>
            </p:nvSpPr>
            <p:spPr bwMode="auto">
              <a:xfrm>
                <a:off x="3510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0" name="Freeform 951"/>
              <p:cNvSpPr>
                <a:spLocks/>
              </p:cNvSpPr>
              <p:nvPr/>
            </p:nvSpPr>
            <p:spPr bwMode="auto">
              <a:xfrm>
                <a:off x="3507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1" name="Line 952"/>
              <p:cNvSpPr>
                <a:spLocks noChangeShapeType="1"/>
              </p:cNvSpPr>
              <p:nvPr/>
            </p:nvSpPr>
            <p:spPr bwMode="auto">
              <a:xfrm flipH="1">
                <a:off x="3505" y="657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" name="Line 953"/>
              <p:cNvSpPr>
                <a:spLocks noChangeShapeType="1"/>
              </p:cNvSpPr>
              <p:nvPr/>
            </p:nvSpPr>
            <p:spPr bwMode="auto">
              <a:xfrm flipH="1">
                <a:off x="3502" y="65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3" name="Freeform 954"/>
              <p:cNvSpPr>
                <a:spLocks/>
              </p:cNvSpPr>
              <p:nvPr/>
            </p:nvSpPr>
            <p:spPr bwMode="auto">
              <a:xfrm>
                <a:off x="3502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" name="Line 955"/>
              <p:cNvSpPr>
                <a:spLocks noChangeShapeType="1"/>
              </p:cNvSpPr>
              <p:nvPr/>
            </p:nvSpPr>
            <p:spPr bwMode="auto">
              <a:xfrm flipV="1">
                <a:off x="3499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5" name="Line 956"/>
              <p:cNvSpPr>
                <a:spLocks noChangeShapeType="1"/>
              </p:cNvSpPr>
              <p:nvPr/>
            </p:nvSpPr>
            <p:spPr bwMode="auto">
              <a:xfrm>
                <a:off x="3499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" name="Freeform 957"/>
              <p:cNvSpPr>
                <a:spLocks/>
              </p:cNvSpPr>
              <p:nvPr/>
            </p:nvSpPr>
            <p:spPr bwMode="auto">
              <a:xfrm>
                <a:off x="3499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" name="Line 958"/>
              <p:cNvSpPr>
                <a:spLocks noChangeShapeType="1"/>
              </p:cNvSpPr>
              <p:nvPr/>
            </p:nvSpPr>
            <p:spPr bwMode="auto">
              <a:xfrm flipV="1">
                <a:off x="3499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8" name="Freeform 959"/>
              <p:cNvSpPr>
                <a:spLocks/>
              </p:cNvSpPr>
              <p:nvPr/>
            </p:nvSpPr>
            <p:spPr bwMode="auto">
              <a:xfrm>
                <a:off x="3499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9" name="Line 960"/>
              <p:cNvSpPr>
                <a:spLocks noChangeShapeType="1"/>
              </p:cNvSpPr>
              <p:nvPr/>
            </p:nvSpPr>
            <p:spPr bwMode="auto">
              <a:xfrm>
                <a:off x="3499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" name="Line 961"/>
              <p:cNvSpPr>
                <a:spLocks noChangeShapeType="1"/>
              </p:cNvSpPr>
              <p:nvPr/>
            </p:nvSpPr>
            <p:spPr bwMode="auto">
              <a:xfrm>
                <a:off x="3502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" name="Freeform 962"/>
              <p:cNvSpPr>
                <a:spLocks/>
              </p:cNvSpPr>
              <p:nvPr/>
            </p:nvSpPr>
            <p:spPr bwMode="auto">
              <a:xfrm>
                <a:off x="3505" y="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2" name="Line 963"/>
              <p:cNvSpPr>
                <a:spLocks noChangeShapeType="1"/>
              </p:cNvSpPr>
              <p:nvPr/>
            </p:nvSpPr>
            <p:spPr bwMode="auto">
              <a:xfrm>
                <a:off x="3507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3" name="Line 964"/>
              <p:cNvSpPr>
                <a:spLocks noChangeShapeType="1"/>
              </p:cNvSpPr>
              <p:nvPr/>
            </p:nvSpPr>
            <p:spPr bwMode="auto">
              <a:xfrm>
                <a:off x="3507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4" name="Freeform 965"/>
              <p:cNvSpPr>
                <a:spLocks/>
              </p:cNvSpPr>
              <p:nvPr/>
            </p:nvSpPr>
            <p:spPr bwMode="auto">
              <a:xfrm>
                <a:off x="3510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5" name="Line 966"/>
              <p:cNvSpPr>
                <a:spLocks noChangeShapeType="1"/>
              </p:cNvSpPr>
              <p:nvPr/>
            </p:nvSpPr>
            <p:spPr bwMode="auto">
              <a:xfrm>
                <a:off x="3510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6" name="Line 967"/>
              <p:cNvSpPr>
                <a:spLocks noChangeShapeType="1"/>
              </p:cNvSpPr>
              <p:nvPr/>
            </p:nvSpPr>
            <p:spPr bwMode="auto">
              <a:xfrm>
                <a:off x="3510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7" name="Freeform 968"/>
              <p:cNvSpPr>
                <a:spLocks/>
              </p:cNvSpPr>
              <p:nvPr/>
            </p:nvSpPr>
            <p:spPr bwMode="auto">
              <a:xfrm>
                <a:off x="3545" y="643"/>
                <a:ext cx="13" cy="14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3" y="11"/>
                  </a:cxn>
                  <a:cxn ang="0">
                    <a:pos x="11" y="14"/>
                  </a:cxn>
                  <a:cxn ang="0">
                    <a:pos x="8" y="14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0" y="9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13" y="6"/>
                  </a:cxn>
                  <a:cxn ang="0">
                    <a:pos x="13" y="9"/>
                  </a:cxn>
                </a:cxnLst>
                <a:rect l="0" t="0" r="r" b="b"/>
                <a:pathLst>
                  <a:path w="13" h="14">
                    <a:moveTo>
                      <a:pt x="13" y="9"/>
                    </a:moveTo>
                    <a:lnTo>
                      <a:pt x="13" y="11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8" name="Line 969"/>
              <p:cNvSpPr>
                <a:spLocks noChangeShapeType="1"/>
              </p:cNvSpPr>
              <p:nvPr/>
            </p:nvSpPr>
            <p:spPr bwMode="auto">
              <a:xfrm>
                <a:off x="3558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9" name="Line 970"/>
              <p:cNvSpPr>
                <a:spLocks noChangeShapeType="1"/>
              </p:cNvSpPr>
              <p:nvPr/>
            </p:nvSpPr>
            <p:spPr bwMode="auto">
              <a:xfrm flipH="1">
                <a:off x="3556" y="654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0" name="Freeform 971"/>
              <p:cNvSpPr>
                <a:spLocks/>
              </p:cNvSpPr>
              <p:nvPr/>
            </p:nvSpPr>
            <p:spPr bwMode="auto">
              <a:xfrm>
                <a:off x="3556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1" name="Line 972"/>
              <p:cNvSpPr>
                <a:spLocks noChangeShapeType="1"/>
              </p:cNvSpPr>
              <p:nvPr/>
            </p:nvSpPr>
            <p:spPr bwMode="auto">
              <a:xfrm>
                <a:off x="3553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2" name="Line 973"/>
              <p:cNvSpPr>
                <a:spLocks noChangeShapeType="1"/>
              </p:cNvSpPr>
              <p:nvPr/>
            </p:nvSpPr>
            <p:spPr bwMode="auto">
              <a:xfrm>
                <a:off x="3550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3" name="Freeform 974"/>
              <p:cNvSpPr>
                <a:spLocks/>
              </p:cNvSpPr>
              <p:nvPr/>
            </p:nvSpPr>
            <p:spPr bwMode="auto">
              <a:xfrm>
                <a:off x="3548" y="65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4" name="Line 975"/>
              <p:cNvSpPr>
                <a:spLocks noChangeShapeType="1"/>
              </p:cNvSpPr>
              <p:nvPr/>
            </p:nvSpPr>
            <p:spPr bwMode="auto">
              <a:xfrm flipV="1">
                <a:off x="3548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5" name="Line 976"/>
              <p:cNvSpPr>
                <a:spLocks noChangeShapeType="1"/>
              </p:cNvSpPr>
              <p:nvPr/>
            </p:nvSpPr>
            <p:spPr bwMode="auto">
              <a:xfrm>
                <a:off x="3545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6" name="Freeform 977"/>
              <p:cNvSpPr>
                <a:spLocks/>
              </p:cNvSpPr>
              <p:nvPr/>
            </p:nvSpPr>
            <p:spPr bwMode="auto">
              <a:xfrm>
                <a:off x="3545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7" name="Line 978"/>
              <p:cNvSpPr>
                <a:spLocks noChangeShapeType="1"/>
              </p:cNvSpPr>
              <p:nvPr/>
            </p:nvSpPr>
            <p:spPr bwMode="auto">
              <a:xfrm flipV="1">
                <a:off x="3545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8" name="Freeform 979"/>
              <p:cNvSpPr>
                <a:spLocks/>
              </p:cNvSpPr>
              <p:nvPr/>
            </p:nvSpPr>
            <p:spPr bwMode="auto">
              <a:xfrm>
                <a:off x="3548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9" name="Line 980"/>
              <p:cNvSpPr>
                <a:spLocks noChangeShapeType="1"/>
              </p:cNvSpPr>
              <p:nvPr/>
            </p:nvSpPr>
            <p:spPr bwMode="auto">
              <a:xfrm>
                <a:off x="3548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0" name="Line 981"/>
              <p:cNvSpPr>
                <a:spLocks noChangeShapeType="1"/>
              </p:cNvSpPr>
              <p:nvPr/>
            </p:nvSpPr>
            <p:spPr bwMode="auto">
              <a:xfrm>
                <a:off x="3550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" name="Freeform 982"/>
              <p:cNvSpPr>
                <a:spLocks/>
              </p:cNvSpPr>
              <p:nvPr/>
            </p:nvSpPr>
            <p:spPr bwMode="auto">
              <a:xfrm>
                <a:off x="3550" y="64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2" name="Line 983"/>
              <p:cNvSpPr>
                <a:spLocks noChangeShapeType="1"/>
              </p:cNvSpPr>
              <p:nvPr/>
            </p:nvSpPr>
            <p:spPr bwMode="auto">
              <a:xfrm>
                <a:off x="3553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3" name="Line 984"/>
              <p:cNvSpPr>
                <a:spLocks noChangeShapeType="1"/>
              </p:cNvSpPr>
              <p:nvPr/>
            </p:nvSpPr>
            <p:spPr bwMode="auto">
              <a:xfrm>
                <a:off x="3556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4" name="Freeform 985"/>
              <p:cNvSpPr>
                <a:spLocks/>
              </p:cNvSpPr>
              <p:nvPr/>
            </p:nvSpPr>
            <p:spPr bwMode="auto">
              <a:xfrm>
                <a:off x="3558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5" name="Line 986"/>
              <p:cNvSpPr>
                <a:spLocks noChangeShapeType="1"/>
              </p:cNvSpPr>
              <p:nvPr/>
            </p:nvSpPr>
            <p:spPr bwMode="auto">
              <a:xfrm>
                <a:off x="3558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6" name="Line 987"/>
              <p:cNvSpPr>
                <a:spLocks noChangeShapeType="1"/>
              </p:cNvSpPr>
              <p:nvPr/>
            </p:nvSpPr>
            <p:spPr bwMode="auto">
              <a:xfrm>
                <a:off x="3558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7" name="Freeform 988"/>
              <p:cNvSpPr>
                <a:spLocks/>
              </p:cNvSpPr>
              <p:nvPr/>
            </p:nvSpPr>
            <p:spPr bwMode="auto">
              <a:xfrm>
                <a:off x="3593" y="643"/>
                <a:ext cx="13" cy="14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1" y="11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3"/>
                  </a:cxn>
                  <a:cxn ang="0">
                    <a:pos x="11" y="6"/>
                  </a:cxn>
                  <a:cxn ang="0">
                    <a:pos x="13" y="9"/>
                  </a:cxn>
                </a:cxnLst>
                <a:rect l="0" t="0" r="r" b="b"/>
                <a:pathLst>
                  <a:path w="13" h="14">
                    <a:moveTo>
                      <a:pt x="13" y="9"/>
                    </a:moveTo>
                    <a:lnTo>
                      <a:pt x="11" y="11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8" name="Line 989"/>
              <p:cNvSpPr>
                <a:spLocks noChangeShapeType="1"/>
              </p:cNvSpPr>
              <p:nvPr/>
            </p:nvSpPr>
            <p:spPr bwMode="auto">
              <a:xfrm>
                <a:off x="3604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9" name="Line 990"/>
              <p:cNvSpPr>
                <a:spLocks noChangeShapeType="1"/>
              </p:cNvSpPr>
              <p:nvPr/>
            </p:nvSpPr>
            <p:spPr bwMode="auto">
              <a:xfrm>
                <a:off x="3604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0" name="Freeform 991"/>
              <p:cNvSpPr>
                <a:spLocks/>
              </p:cNvSpPr>
              <p:nvPr/>
            </p:nvSpPr>
            <p:spPr bwMode="auto">
              <a:xfrm>
                <a:off x="3601" y="65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1" name="Line 992"/>
              <p:cNvSpPr>
                <a:spLocks noChangeShapeType="1"/>
              </p:cNvSpPr>
              <p:nvPr/>
            </p:nvSpPr>
            <p:spPr bwMode="auto">
              <a:xfrm flipH="1">
                <a:off x="3598" y="65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2" name="Line 993"/>
              <p:cNvSpPr>
                <a:spLocks noChangeShapeType="1"/>
              </p:cNvSpPr>
              <p:nvPr/>
            </p:nvSpPr>
            <p:spPr bwMode="auto">
              <a:xfrm>
                <a:off x="3598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3" name="Freeform 994"/>
              <p:cNvSpPr>
                <a:spLocks/>
              </p:cNvSpPr>
              <p:nvPr/>
            </p:nvSpPr>
            <p:spPr bwMode="auto">
              <a:xfrm>
                <a:off x="3596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4" name="Line 995"/>
              <p:cNvSpPr>
                <a:spLocks noChangeShapeType="1"/>
              </p:cNvSpPr>
              <p:nvPr/>
            </p:nvSpPr>
            <p:spPr bwMode="auto">
              <a:xfrm flipH="1" flipV="1">
                <a:off x="3593" y="65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5" name="Line 996"/>
              <p:cNvSpPr>
                <a:spLocks noChangeShapeType="1"/>
              </p:cNvSpPr>
              <p:nvPr/>
            </p:nvSpPr>
            <p:spPr bwMode="auto">
              <a:xfrm>
                <a:off x="3593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6" name="Freeform 997"/>
              <p:cNvSpPr>
                <a:spLocks/>
              </p:cNvSpPr>
              <p:nvPr/>
            </p:nvSpPr>
            <p:spPr bwMode="auto">
              <a:xfrm>
                <a:off x="3593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7" name="Line 998"/>
              <p:cNvSpPr>
                <a:spLocks noChangeShapeType="1"/>
              </p:cNvSpPr>
              <p:nvPr/>
            </p:nvSpPr>
            <p:spPr bwMode="auto">
              <a:xfrm flipV="1">
                <a:off x="3593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8" name="Freeform 999"/>
              <p:cNvSpPr>
                <a:spLocks/>
              </p:cNvSpPr>
              <p:nvPr/>
            </p:nvSpPr>
            <p:spPr bwMode="auto">
              <a:xfrm>
                <a:off x="3593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9" name="Line 1000"/>
              <p:cNvSpPr>
                <a:spLocks noChangeShapeType="1"/>
              </p:cNvSpPr>
              <p:nvPr/>
            </p:nvSpPr>
            <p:spPr bwMode="auto">
              <a:xfrm>
                <a:off x="3596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Line 1001"/>
              <p:cNvSpPr>
                <a:spLocks noChangeShapeType="1"/>
              </p:cNvSpPr>
              <p:nvPr/>
            </p:nvSpPr>
            <p:spPr bwMode="auto">
              <a:xfrm>
                <a:off x="3596" y="64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" name="Freeform 1002"/>
              <p:cNvSpPr>
                <a:spLocks/>
              </p:cNvSpPr>
              <p:nvPr/>
            </p:nvSpPr>
            <p:spPr bwMode="auto">
              <a:xfrm>
                <a:off x="3598" y="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" name="Line 1003"/>
              <p:cNvSpPr>
                <a:spLocks noChangeShapeType="1"/>
              </p:cNvSpPr>
              <p:nvPr/>
            </p:nvSpPr>
            <p:spPr bwMode="auto">
              <a:xfrm>
                <a:off x="3601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" name="Line 1004"/>
              <p:cNvSpPr>
                <a:spLocks noChangeShapeType="1"/>
              </p:cNvSpPr>
              <p:nvPr/>
            </p:nvSpPr>
            <p:spPr bwMode="auto">
              <a:xfrm>
                <a:off x="3604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4" name="Freeform 1005"/>
              <p:cNvSpPr>
                <a:spLocks/>
              </p:cNvSpPr>
              <p:nvPr/>
            </p:nvSpPr>
            <p:spPr bwMode="auto">
              <a:xfrm>
                <a:off x="3604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5" name="Line 1006"/>
              <p:cNvSpPr>
                <a:spLocks noChangeShapeType="1"/>
              </p:cNvSpPr>
              <p:nvPr/>
            </p:nvSpPr>
            <p:spPr bwMode="auto">
              <a:xfrm>
                <a:off x="3604" y="649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" name="Line 1007"/>
              <p:cNvSpPr>
                <a:spLocks noChangeShapeType="1"/>
              </p:cNvSpPr>
              <p:nvPr/>
            </p:nvSpPr>
            <p:spPr bwMode="auto">
              <a:xfrm>
                <a:off x="3606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" name="Freeform 1008"/>
              <p:cNvSpPr>
                <a:spLocks/>
              </p:cNvSpPr>
              <p:nvPr/>
            </p:nvSpPr>
            <p:spPr bwMode="auto">
              <a:xfrm>
                <a:off x="3157" y="1472"/>
                <a:ext cx="268" cy="0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8">
                    <a:moveTo>
                      <a:pt x="268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" name="Freeform 1009"/>
              <p:cNvSpPr>
                <a:spLocks/>
              </p:cNvSpPr>
              <p:nvPr/>
            </p:nvSpPr>
            <p:spPr bwMode="auto">
              <a:xfrm>
                <a:off x="3681" y="1472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" name="Freeform 1010"/>
              <p:cNvSpPr>
                <a:spLocks/>
              </p:cNvSpPr>
              <p:nvPr/>
            </p:nvSpPr>
            <p:spPr bwMode="auto">
              <a:xfrm>
                <a:off x="3451" y="1466"/>
                <a:ext cx="14" cy="11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8"/>
                  </a:cxn>
                  <a:cxn ang="0">
                    <a:pos x="11" y="11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6"/>
                  </a:cxn>
                </a:cxnLst>
                <a:rect l="0" t="0" r="r" b="b"/>
                <a:pathLst>
                  <a:path w="14" h="11">
                    <a:moveTo>
                      <a:pt x="14" y="6"/>
                    </a:moveTo>
                    <a:lnTo>
                      <a:pt x="14" y="8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" name="Line 1011"/>
              <p:cNvSpPr>
                <a:spLocks noChangeShapeType="1"/>
              </p:cNvSpPr>
              <p:nvPr/>
            </p:nvSpPr>
            <p:spPr bwMode="auto">
              <a:xfrm>
                <a:off x="3465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1" name="Line 1012"/>
              <p:cNvSpPr>
                <a:spLocks noChangeShapeType="1"/>
              </p:cNvSpPr>
              <p:nvPr/>
            </p:nvSpPr>
            <p:spPr bwMode="auto">
              <a:xfrm>
                <a:off x="3462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2" name="Freeform 1013"/>
              <p:cNvSpPr>
                <a:spLocks/>
              </p:cNvSpPr>
              <p:nvPr/>
            </p:nvSpPr>
            <p:spPr bwMode="auto">
              <a:xfrm>
                <a:off x="3459" y="14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3" name="Line 1014"/>
              <p:cNvSpPr>
                <a:spLocks noChangeShapeType="1"/>
              </p:cNvSpPr>
              <p:nvPr/>
            </p:nvSpPr>
            <p:spPr bwMode="auto">
              <a:xfrm>
                <a:off x="3459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4" name="Line 1015"/>
              <p:cNvSpPr>
                <a:spLocks noChangeShapeType="1"/>
              </p:cNvSpPr>
              <p:nvPr/>
            </p:nvSpPr>
            <p:spPr bwMode="auto">
              <a:xfrm>
                <a:off x="3457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5" name="Freeform 1016"/>
              <p:cNvSpPr>
                <a:spLocks/>
              </p:cNvSpPr>
              <p:nvPr/>
            </p:nvSpPr>
            <p:spPr bwMode="auto">
              <a:xfrm>
                <a:off x="3454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6" name="Line 1017"/>
              <p:cNvSpPr>
                <a:spLocks noChangeShapeType="1"/>
              </p:cNvSpPr>
              <p:nvPr/>
            </p:nvSpPr>
            <p:spPr bwMode="auto">
              <a:xfrm flipV="1">
                <a:off x="3454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7" name="Line 1018"/>
              <p:cNvSpPr>
                <a:spLocks noChangeShapeType="1"/>
              </p:cNvSpPr>
              <p:nvPr/>
            </p:nvSpPr>
            <p:spPr bwMode="auto">
              <a:xfrm>
                <a:off x="3451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1019"/>
            <p:cNvGrpSpPr>
              <a:grpSpLocks/>
            </p:cNvGrpSpPr>
            <p:nvPr/>
          </p:nvGrpSpPr>
          <p:grpSpPr bwMode="auto">
            <a:xfrm>
              <a:off x="2552" y="3304"/>
              <a:ext cx="893" cy="804"/>
              <a:chOff x="3141" y="673"/>
              <a:chExt cx="893" cy="804"/>
            </a:xfrm>
          </p:grpSpPr>
          <p:sp>
            <p:nvSpPr>
              <p:cNvPr id="538" name="Freeform 1020"/>
              <p:cNvSpPr>
                <a:spLocks/>
              </p:cNvSpPr>
              <p:nvPr/>
            </p:nvSpPr>
            <p:spPr bwMode="auto">
              <a:xfrm>
                <a:off x="3451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Line 1021"/>
              <p:cNvSpPr>
                <a:spLocks noChangeShapeType="1"/>
              </p:cNvSpPr>
              <p:nvPr/>
            </p:nvSpPr>
            <p:spPr bwMode="auto">
              <a:xfrm flipV="1">
                <a:off x="3451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" name="Freeform 1022"/>
              <p:cNvSpPr>
                <a:spLocks/>
              </p:cNvSpPr>
              <p:nvPr/>
            </p:nvSpPr>
            <p:spPr bwMode="auto">
              <a:xfrm>
                <a:off x="3451" y="146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" name="Line 1023"/>
              <p:cNvSpPr>
                <a:spLocks noChangeShapeType="1"/>
              </p:cNvSpPr>
              <p:nvPr/>
            </p:nvSpPr>
            <p:spPr bwMode="auto">
              <a:xfrm>
                <a:off x="3454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" name="Line 1024"/>
              <p:cNvSpPr>
                <a:spLocks noChangeShapeType="1"/>
              </p:cNvSpPr>
              <p:nvPr/>
            </p:nvSpPr>
            <p:spPr bwMode="auto">
              <a:xfrm>
                <a:off x="3454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" name="Freeform 1025"/>
              <p:cNvSpPr>
                <a:spLocks/>
              </p:cNvSpPr>
              <p:nvPr/>
            </p:nvSpPr>
            <p:spPr bwMode="auto">
              <a:xfrm>
                <a:off x="3457" y="146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" name="Line 1026"/>
              <p:cNvSpPr>
                <a:spLocks noChangeShapeType="1"/>
              </p:cNvSpPr>
              <p:nvPr/>
            </p:nvSpPr>
            <p:spPr bwMode="auto">
              <a:xfrm>
                <a:off x="3459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Line 1027"/>
              <p:cNvSpPr>
                <a:spLocks noChangeShapeType="1"/>
              </p:cNvSpPr>
              <p:nvPr/>
            </p:nvSpPr>
            <p:spPr bwMode="auto">
              <a:xfrm>
                <a:off x="3462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" name="Freeform 1028"/>
              <p:cNvSpPr>
                <a:spLocks/>
              </p:cNvSpPr>
              <p:nvPr/>
            </p:nvSpPr>
            <p:spPr bwMode="auto">
              <a:xfrm>
                <a:off x="3462" y="146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" name="Line 1029"/>
              <p:cNvSpPr>
                <a:spLocks noChangeShapeType="1"/>
              </p:cNvSpPr>
              <p:nvPr/>
            </p:nvSpPr>
            <p:spPr bwMode="auto">
              <a:xfrm>
                <a:off x="3465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" name="Line 1030"/>
              <p:cNvSpPr>
                <a:spLocks noChangeShapeType="1"/>
              </p:cNvSpPr>
              <p:nvPr/>
            </p:nvSpPr>
            <p:spPr bwMode="auto">
              <a:xfrm>
                <a:off x="3465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9" name="Freeform 1031"/>
              <p:cNvSpPr>
                <a:spLocks/>
              </p:cNvSpPr>
              <p:nvPr/>
            </p:nvSpPr>
            <p:spPr bwMode="auto">
              <a:xfrm>
                <a:off x="3638" y="1466"/>
                <a:ext cx="14" cy="11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8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6"/>
                  </a:cxn>
                </a:cxnLst>
                <a:rect l="0" t="0" r="r" b="b"/>
                <a:pathLst>
                  <a:path w="14" h="11">
                    <a:moveTo>
                      <a:pt x="14" y="6"/>
                    </a:moveTo>
                    <a:lnTo>
                      <a:pt x="14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0" name="Line 1032"/>
              <p:cNvSpPr>
                <a:spLocks noChangeShapeType="1"/>
              </p:cNvSpPr>
              <p:nvPr/>
            </p:nvSpPr>
            <p:spPr bwMode="auto">
              <a:xfrm>
                <a:off x="3652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1" name="Line 1033"/>
              <p:cNvSpPr>
                <a:spLocks noChangeShapeType="1"/>
              </p:cNvSpPr>
              <p:nvPr/>
            </p:nvSpPr>
            <p:spPr bwMode="auto">
              <a:xfrm flipH="1">
                <a:off x="3649" y="147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2" name="Freeform 1034"/>
              <p:cNvSpPr>
                <a:spLocks/>
              </p:cNvSpPr>
              <p:nvPr/>
            </p:nvSpPr>
            <p:spPr bwMode="auto">
              <a:xfrm>
                <a:off x="3649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" name="Line 1035"/>
              <p:cNvSpPr>
                <a:spLocks noChangeShapeType="1"/>
              </p:cNvSpPr>
              <p:nvPr/>
            </p:nvSpPr>
            <p:spPr bwMode="auto">
              <a:xfrm>
                <a:off x="3646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4" name="Line 1036"/>
              <p:cNvSpPr>
                <a:spLocks noChangeShapeType="1"/>
              </p:cNvSpPr>
              <p:nvPr/>
            </p:nvSpPr>
            <p:spPr bwMode="auto">
              <a:xfrm flipH="1">
                <a:off x="3644" y="1477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5" name="Freeform 1037"/>
              <p:cNvSpPr>
                <a:spLocks/>
              </p:cNvSpPr>
              <p:nvPr/>
            </p:nvSpPr>
            <p:spPr bwMode="auto">
              <a:xfrm>
                <a:off x="3644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6" name="Line 1038"/>
              <p:cNvSpPr>
                <a:spLocks noChangeShapeType="1"/>
              </p:cNvSpPr>
              <p:nvPr/>
            </p:nvSpPr>
            <p:spPr bwMode="auto">
              <a:xfrm flipV="1">
                <a:off x="3641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7" name="Line 1039"/>
              <p:cNvSpPr>
                <a:spLocks noChangeShapeType="1"/>
              </p:cNvSpPr>
              <p:nvPr/>
            </p:nvSpPr>
            <p:spPr bwMode="auto">
              <a:xfrm>
                <a:off x="3641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8" name="Freeform 1040"/>
              <p:cNvSpPr>
                <a:spLocks/>
              </p:cNvSpPr>
              <p:nvPr/>
            </p:nvSpPr>
            <p:spPr bwMode="auto">
              <a:xfrm>
                <a:off x="3638" y="147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9" name="Line 1041"/>
              <p:cNvSpPr>
                <a:spLocks noChangeShapeType="1"/>
              </p:cNvSpPr>
              <p:nvPr/>
            </p:nvSpPr>
            <p:spPr bwMode="auto">
              <a:xfrm flipV="1">
                <a:off x="3641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Freeform 1042"/>
              <p:cNvSpPr>
                <a:spLocks/>
              </p:cNvSpPr>
              <p:nvPr/>
            </p:nvSpPr>
            <p:spPr bwMode="auto">
              <a:xfrm>
                <a:off x="3641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1" name="Line 1043"/>
              <p:cNvSpPr>
                <a:spLocks noChangeShapeType="1"/>
              </p:cNvSpPr>
              <p:nvPr/>
            </p:nvSpPr>
            <p:spPr bwMode="auto">
              <a:xfrm>
                <a:off x="3641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2" name="Line 1044"/>
              <p:cNvSpPr>
                <a:spLocks noChangeShapeType="1"/>
              </p:cNvSpPr>
              <p:nvPr/>
            </p:nvSpPr>
            <p:spPr bwMode="auto">
              <a:xfrm>
                <a:off x="3644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" name="Freeform 1045"/>
              <p:cNvSpPr>
                <a:spLocks/>
              </p:cNvSpPr>
              <p:nvPr/>
            </p:nvSpPr>
            <p:spPr bwMode="auto">
              <a:xfrm>
                <a:off x="3646" y="1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4" name="Line 1046"/>
              <p:cNvSpPr>
                <a:spLocks noChangeShapeType="1"/>
              </p:cNvSpPr>
              <p:nvPr/>
            </p:nvSpPr>
            <p:spPr bwMode="auto">
              <a:xfrm>
                <a:off x="3646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5" name="Line 1047"/>
              <p:cNvSpPr>
                <a:spLocks noChangeShapeType="1"/>
              </p:cNvSpPr>
              <p:nvPr/>
            </p:nvSpPr>
            <p:spPr bwMode="auto">
              <a:xfrm>
                <a:off x="3649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6" name="Freeform 1048"/>
              <p:cNvSpPr>
                <a:spLocks/>
              </p:cNvSpPr>
              <p:nvPr/>
            </p:nvSpPr>
            <p:spPr bwMode="auto">
              <a:xfrm>
                <a:off x="3652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7" name="Line 1049"/>
              <p:cNvSpPr>
                <a:spLocks noChangeShapeType="1"/>
              </p:cNvSpPr>
              <p:nvPr/>
            </p:nvSpPr>
            <p:spPr bwMode="auto">
              <a:xfrm>
                <a:off x="3652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" name="Line 1050"/>
              <p:cNvSpPr>
                <a:spLocks noChangeShapeType="1"/>
              </p:cNvSpPr>
              <p:nvPr/>
            </p:nvSpPr>
            <p:spPr bwMode="auto">
              <a:xfrm>
                <a:off x="3652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" name="Oval 1051"/>
              <p:cNvSpPr>
                <a:spLocks noChangeArrowheads="1"/>
              </p:cNvSpPr>
              <p:nvPr/>
            </p:nvSpPr>
            <p:spPr bwMode="auto">
              <a:xfrm>
                <a:off x="3499" y="146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0" name="Line 1052"/>
              <p:cNvSpPr>
                <a:spLocks noChangeShapeType="1"/>
              </p:cNvSpPr>
              <p:nvPr/>
            </p:nvSpPr>
            <p:spPr bwMode="auto">
              <a:xfrm>
                <a:off x="3510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1" name="Line 1053"/>
              <p:cNvSpPr>
                <a:spLocks noChangeShapeType="1"/>
              </p:cNvSpPr>
              <p:nvPr/>
            </p:nvSpPr>
            <p:spPr bwMode="auto">
              <a:xfrm>
                <a:off x="3510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2" name="Freeform 1054"/>
              <p:cNvSpPr>
                <a:spLocks/>
              </p:cNvSpPr>
              <p:nvPr/>
            </p:nvSpPr>
            <p:spPr bwMode="auto">
              <a:xfrm>
                <a:off x="3507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" name="Line 1055"/>
              <p:cNvSpPr>
                <a:spLocks noChangeShapeType="1"/>
              </p:cNvSpPr>
              <p:nvPr/>
            </p:nvSpPr>
            <p:spPr bwMode="auto">
              <a:xfrm flipH="1">
                <a:off x="3505" y="1477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" name="Line 1056"/>
              <p:cNvSpPr>
                <a:spLocks noChangeShapeType="1"/>
              </p:cNvSpPr>
              <p:nvPr/>
            </p:nvSpPr>
            <p:spPr bwMode="auto">
              <a:xfrm flipH="1">
                <a:off x="3502" y="147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" name="Freeform 1057"/>
              <p:cNvSpPr>
                <a:spLocks/>
              </p:cNvSpPr>
              <p:nvPr/>
            </p:nvSpPr>
            <p:spPr bwMode="auto">
              <a:xfrm>
                <a:off x="3502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" name="Line 1058"/>
              <p:cNvSpPr>
                <a:spLocks noChangeShapeType="1"/>
              </p:cNvSpPr>
              <p:nvPr/>
            </p:nvSpPr>
            <p:spPr bwMode="auto">
              <a:xfrm flipV="1">
                <a:off x="3499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" name="Line 1059"/>
              <p:cNvSpPr>
                <a:spLocks noChangeShapeType="1"/>
              </p:cNvSpPr>
              <p:nvPr/>
            </p:nvSpPr>
            <p:spPr bwMode="auto">
              <a:xfrm>
                <a:off x="3499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8" name="Freeform 1060"/>
              <p:cNvSpPr>
                <a:spLocks/>
              </p:cNvSpPr>
              <p:nvPr/>
            </p:nvSpPr>
            <p:spPr bwMode="auto">
              <a:xfrm>
                <a:off x="3499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9" name="Line 1061"/>
              <p:cNvSpPr>
                <a:spLocks noChangeShapeType="1"/>
              </p:cNvSpPr>
              <p:nvPr/>
            </p:nvSpPr>
            <p:spPr bwMode="auto">
              <a:xfrm flipV="1">
                <a:off x="3499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0" name="Freeform 1062"/>
              <p:cNvSpPr>
                <a:spLocks/>
              </p:cNvSpPr>
              <p:nvPr/>
            </p:nvSpPr>
            <p:spPr bwMode="auto">
              <a:xfrm>
                <a:off x="3499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1" name="Line 1063"/>
              <p:cNvSpPr>
                <a:spLocks noChangeShapeType="1"/>
              </p:cNvSpPr>
              <p:nvPr/>
            </p:nvSpPr>
            <p:spPr bwMode="auto">
              <a:xfrm>
                <a:off x="3499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2" name="Line 1064"/>
              <p:cNvSpPr>
                <a:spLocks noChangeShapeType="1"/>
              </p:cNvSpPr>
              <p:nvPr/>
            </p:nvSpPr>
            <p:spPr bwMode="auto">
              <a:xfrm>
                <a:off x="3502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" name="Freeform 1065"/>
              <p:cNvSpPr>
                <a:spLocks/>
              </p:cNvSpPr>
              <p:nvPr/>
            </p:nvSpPr>
            <p:spPr bwMode="auto">
              <a:xfrm>
                <a:off x="3505" y="1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4" name="Line 1066"/>
              <p:cNvSpPr>
                <a:spLocks noChangeShapeType="1"/>
              </p:cNvSpPr>
              <p:nvPr/>
            </p:nvSpPr>
            <p:spPr bwMode="auto">
              <a:xfrm>
                <a:off x="3507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5" name="Line 1067"/>
              <p:cNvSpPr>
                <a:spLocks noChangeShapeType="1"/>
              </p:cNvSpPr>
              <p:nvPr/>
            </p:nvSpPr>
            <p:spPr bwMode="auto">
              <a:xfrm>
                <a:off x="3507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6" name="Freeform 1068"/>
              <p:cNvSpPr>
                <a:spLocks/>
              </p:cNvSpPr>
              <p:nvPr/>
            </p:nvSpPr>
            <p:spPr bwMode="auto">
              <a:xfrm>
                <a:off x="3510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7" name="Line 1069"/>
              <p:cNvSpPr>
                <a:spLocks noChangeShapeType="1"/>
              </p:cNvSpPr>
              <p:nvPr/>
            </p:nvSpPr>
            <p:spPr bwMode="auto">
              <a:xfrm>
                <a:off x="3510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8" name="Line 1070"/>
              <p:cNvSpPr>
                <a:spLocks noChangeShapeType="1"/>
              </p:cNvSpPr>
              <p:nvPr/>
            </p:nvSpPr>
            <p:spPr bwMode="auto">
              <a:xfrm>
                <a:off x="3510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9" name="Freeform 1071"/>
              <p:cNvSpPr>
                <a:spLocks/>
              </p:cNvSpPr>
              <p:nvPr/>
            </p:nvSpPr>
            <p:spPr bwMode="auto">
              <a:xfrm>
                <a:off x="3545" y="1466"/>
                <a:ext cx="13" cy="11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6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3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0" name="Line 1072"/>
              <p:cNvSpPr>
                <a:spLocks noChangeShapeType="1"/>
              </p:cNvSpPr>
              <p:nvPr/>
            </p:nvSpPr>
            <p:spPr bwMode="auto">
              <a:xfrm>
                <a:off x="3558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1" name="Line 1073"/>
              <p:cNvSpPr>
                <a:spLocks noChangeShapeType="1"/>
              </p:cNvSpPr>
              <p:nvPr/>
            </p:nvSpPr>
            <p:spPr bwMode="auto">
              <a:xfrm flipH="1">
                <a:off x="3556" y="1474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2" name="Freeform 1074"/>
              <p:cNvSpPr>
                <a:spLocks/>
              </p:cNvSpPr>
              <p:nvPr/>
            </p:nvSpPr>
            <p:spPr bwMode="auto">
              <a:xfrm>
                <a:off x="3556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3" name="Line 1075"/>
              <p:cNvSpPr>
                <a:spLocks noChangeShapeType="1"/>
              </p:cNvSpPr>
              <p:nvPr/>
            </p:nvSpPr>
            <p:spPr bwMode="auto">
              <a:xfrm>
                <a:off x="3553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" name="Line 1076"/>
              <p:cNvSpPr>
                <a:spLocks noChangeShapeType="1"/>
              </p:cNvSpPr>
              <p:nvPr/>
            </p:nvSpPr>
            <p:spPr bwMode="auto">
              <a:xfrm>
                <a:off x="3550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5" name="Freeform 1077"/>
              <p:cNvSpPr>
                <a:spLocks/>
              </p:cNvSpPr>
              <p:nvPr/>
            </p:nvSpPr>
            <p:spPr bwMode="auto">
              <a:xfrm>
                <a:off x="3548" y="147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6" name="Line 1078"/>
              <p:cNvSpPr>
                <a:spLocks noChangeShapeType="1"/>
              </p:cNvSpPr>
              <p:nvPr/>
            </p:nvSpPr>
            <p:spPr bwMode="auto">
              <a:xfrm flipV="1">
                <a:off x="3548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7" name="Line 1079"/>
              <p:cNvSpPr>
                <a:spLocks noChangeShapeType="1"/>
              </p:cNvSpPr>
              <p:nvPr/>
            </p:nvSpPr>
            <p:spPr bwMode="auto">
              <a:xfrm>
                <a:off x="3545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8" name="Freeform 1080"/>
              <p:cNvSpPr>
                <a:spLocks/>
              </p:cNvSpPr>
              <p:nvPr/>
            </p:nvSpPr>
            <p:spPr bwMode="auto">
              <a:xfrm>
                <a:off x="3545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9" name="Line 1081"/>
              <p:cNvSpPr>
                <a:spLocks noChangeShapeType="1"/>
              </p:cNvSpPr>
              <p:nvPr/>
            </p:nvSpPr>
            <p:spPr bwMode="auto">
              <a:xfrm flipV="1">
                <a:off x="3545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0" name="Freeform 1082"/>
              <p:cNvSpPr>
                <a:spLocks/>
              </p:cNvSpPr>
              <p:nvPr/>
            </p:nvSpPr>
            <p:spPr bwMode="auto">
              <a:xfrm>
                <a:off x="3548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1" name="Line 1083"/>
              <p:cNvSpPr>
                <a:spLocks noChangeShapeType="1"/>
              </p:cNvSpPr>
              <p:nvPr/>
            </p:nvSpPr>
            <p:spPr bwMode="auto">
              <a:xfrm>
                <a:off x="3548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2" name="Line 1084"/>
              <p:cNvSpPr>
                <a:spLocks noChangeShapeType="1"/>
              </p:cNvSpPr>
              <p:nvPr/>
            </p:nvSpPr>
            <p:spPr bwMode="auto">
              <a:xfrm>
                <a:off x="3550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3" name="Freeform 1085"/>
              <p:cNvSpPr>
                <a:spLocks/>
              </p:cNvSpPr>
              <p:nvPr/>
            </p:nvSpPr>
            <p:spPr bwMode="auto">
              <a:xfrm>
                <a:off x="3550" y="146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4" name="Line 1086"/>
              <p:cNvSpPr>
                <a:spLocks noChangeShapeType="1"/>
              </p:cNvSpPr>
              <p:nvPr/>
            </p:nvSpPr>
            <p:spPr bwMode="auto">
              <a:xfrm>
                <a:off x="3553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5" name="Line 1087"/>
              <p:cNvSpPr>
                <a:spLocks noChangeShapeType="1"/>
              </p:cNvSpPr>
              <p:nvPr/>
            </p:nvSpPr>
            <p:spPr bwMode="auto">
              <a:xfrm>
                <a:off x="3556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6" name="Freeform 1088"/>
              <p:cNvSpPr>
                <a:spLocks/>
              </p:cNvSpPr>
              <p:nvPr/>
            </p:nvSpPr>
            <p:spPr bwMode="auto">
              <a:xfrm>
                <a:off x="3558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7" name="Line 1089"/>
              <p:cNvSpPr>
                <a:spLocks noChangeShapeType="1"/>
              </p:cNvSpPr>
              <p:nvPr/>
            </p:nvSpPr>
            <p:spPr bwMode="auto">
              <a:xfrm>
                <a:off x="3558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8" name="Line 1090"/>
              <p:cNvSpPr>
                <a:spLocks noChangeShapeType="1"/>
              </p:cNvSpPr>
              <p:nvPr/>
            </p:nvSpPr>
            <p:spPr bwMode="auto">
              <a:xfrm>
                <a:off x="3558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9" name="Freeform 1091"/>
              <p:cNvSpPr>
                <a:spLocks/>
              </p:cNvSpPr>
              <p:nvPr/>
            </p:nvSpPr>
            <p:spPr bwMode="auto">
              <a:xfrm>
                <a:off x="3593" y="1466"/>
                <a:ext cx="13" cy="11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1" y="8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13" y="6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0" name="Line 1092"/>
              <p:cNvSpPr>
                <a:spLocks noChangeShapeType="1"/>
              </p:cNvSpPr>
              <p:nvPr/>
            </p:nvSpPr>
            <p:spPr bwMode="auto">
              <a:xfrm>
                <a:off x="3604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1" name="Line 1093"/>
              <p:cNvSpPr>
                <a:spLocks noChangeShapeType="1"/>
              </p:cNvSpPr>
              <p:nvPr/>
            </p:nvSpPr>
            <p:spPr bwMode="auto">
              <a:xfrm>
                <a:off x="3604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2" name="Freeform 1094"/>
              <p:cNvSpPr>
                <a:spLocks/>
              </p:cNvSpPr>
              <p:nvPr/>
            </p:nvSpPr>
            <p:spPr bwMode="auto">
              <a:xfrm>
                <a:off x="3601" y="14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3" name="Line 1095"/>
              <p:cNvSpPr>
                <a:spLocks noChangeShapeType="1"/>
              </p:cNvSpPr>
              <p:nvPr/>
            </p:nvSpPr>
            <p:spPr bwMode="auto">
              <a:xfrm flipH="1">
                <a:off x="3598" y="147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" name="Line 1096"/>
              <p:cNvSpPr>
                <a:spLocks noChangeShapeType="1"/>
              </p:cNvSpPr>
              <p:nvPr/>
            </p:nvSpPr>
            <p:spPr bwMode="auto">
              <a:xfrm>
                <a:off x="3598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" name="Freeform 1097"/>
              <p:cNvSpPr>
                <a:spLocks/>
              </p:cNvSpPr>
              <p:nvPr/>
            </p:nvSpPr>
            <p:spPr bwMode="auto">
              <a:xfrm>
                <a:off x="3596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" name="Line 1098"/>
              <p:cNvSpPr>
                <a:spLocks noChangeShapeType="1"/>
              </p:cNvSpPr>
              <p:nvPr/>
            </p:nvSpPr>
            <p:spPr bwMode="auto">
              <a:xfrm flipH="1" flipV="1">
                <a:off x="3593" y="147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" name="Line 1099"/>
              <p:cNvSpPr>
                <a:spLocks noChangeShapeType="1"/>
              </p:cNvSpPr>
              <p:nvPr/>
            </p:nvSpPr>
            <p:spPr bwMode="auto">
              <a:xfrm>
                <a:off x="3593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8" name="Freeform 1100"/>
              <p:cNvSpPr>
                <a:spLocks/>
              </p:cNvSpPr>
              <p:nvPr/>
            </p:nvSpPr>
            <p:spPr bwMode="auto">
              <a:xfrm>
                <a:off x="3593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9" name="Line 1101"/>
              <p:cNvSpPr>
                <a:spLocks noChangeShapeType="1"/>
              </p:cNvSpPr>
              <p:nvPr/>
            </p:nvSpPr>
            <p:spPr bwMode="auto">
              <a:xfrm flipV="1">
                <a:off x="3593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" name="Freeform 1102"/>
              <p:cNvSpPr>
                <a:spLocks/>
              </p:cNvSpPr>
              <p:nvPr/>
            </p:nvSpPr>
            <p:spPr bwMode="auto">
              <a:xfrm>
                <a:off x="3593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1" name="Line 1103"/>
              <p:cNvSpPr>
                <a:spLocks noChangeShapeType="1"/>
              </p:cNvSpPr>
              <p:nvPr/>
            </p:nvSpPr>
            <p:spPr bwMode="auto">
              <a:xfrm>
                <a:off x="3596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2" name="Line 1104"/>
              <p:cNvSpPr>
                <a:spLocks noChangeShapeType="1"/>
              </p:cNvSpPr>
              <p:nvPr/>
            </p:nvSpPr>
            <p:spPr bwMode="auto">
              <a:xfrm>
                <a:off x="3596" y="146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" name="Freeform 1105"/>
              <p:cNvSpPr>
                <a:spLocks/>
              </p:cNvSpPr>
              <p:nvPr/>
            </p:nvSpPr>
            <p:spPr bwMode="auto">
              <a:xfrm>
                <a:off x="3598" y="1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" name="Line 1106"/>
              <p:cNvSpPr>
                <a:spLocks noChangeShapeType="1"/>
              </p:cNvSpPr>
              <p:nvPr/>
            </p:nvSpPr>
            <p:spPr bwMode="auto">
              <a:xfrm>
                <a:off x="3601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" name="Line 1107"/>
              <p:cNvSpPr>
                <a:spLocks noChangeShapeType="1"/>
              </p:cNvSpPr>
              <p:nvPr/>
            </p:nvSpPr>
            <p:spPr bwMode="auto">
              <a:xfrm>
                <a:off x="3604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" name="Freeform 1108"/>
              <p:cNvSpPr>
                <a:spLocks/>
              </p:cNvSpPr>
              <p:nvPr/>
            </p:nvSpPr>
            <p:spPr bwMode="auto">
              <a:xfrm>
                <a:off x="3604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" name="Line 1109"/>
              <p:cNvSpPr>
                <a:spLocks noChangeShapeType="1"/>
              </p:cNvSpPr>
              <p:nvPr/>
            </p:nvSpPr>
            <p:spPr bwMode="auto">
              <a:xfrm>
                <a:off x="3604" y="1469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" name="Line 1110"/>
              <p:cNvSpPr>
                <a:spLocks noChangeShapeType="1"/>
              </p:cNvSpPr>
              <p:nvPr/>
            </p:nvSpPr>
            <p:spPr bwMode="auto">
              <a:xfrm>
                <a:off x="3606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" name="Freeform 1111"/>
              <p:cNvSpPr>
                <a:spLocks/>
              </p:cNvSpPr>
              <p:nvPr/>
            </p:nvSpPr>
            <p:spPr bwMode="auto">
              <a:xfrm>
                <a:off x="4034" y="943"/>
                <a:ext cx="0" cy="246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0" y="123"/>
                  </a:cxn>
                  <a:cxn ang="0">
                    <a:pos x="0" y="0"/>
                  </a:cxn>
                </a:cxnLst>
                <a:rect l="0" t="0" r="r" b="b"/>
                <a:pathLst>
                  <a:path h="246">
                    <a:moveTo>
                      <a:pt x="0" y="246"/>
                    </a:moveTo>
                    <a:lnTo>
                      <a:pt x="0" y="123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0" name="Freeform 1112"/>
              <p:cNvSpPr>
                <a:spLocks/>
              </p:cNvSpPr>
              <p:nvPr/>
            </p:nvSpPr>
            <p:spPr bwMode="auto">
              <a:xfrm>
                <a:off x="3959" y="1194"/>
                <a:ext cx="0" cy="2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"/>
                  </a:cxn>
                  <a:cxn ang="0">
                    <a:pos x="0" y="264"/>
                  </a:cxn>
                </a:cxnLst>
                <a:rect l="0" t="0" r="r" b="b"/>
                <a:pathLst>
                  <a:path h="264">
                    <a:moveTo>
                      <a:pt x="0" y="0"/>
                    </a:moveTo>
                    <a:lnTo>
                      <a:pt x="0" y="166"/>
                    </a:lnTo>
                    <a:lnTo>
                      <a:pt x="0" y="264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1" name="Freeform 1113"/>
              <p:cNvSpPr>
                <a:spLocks/>
              </p:cNvSpPr>
              <p:nvPr/>
            </p:nvSpPr>
            <p:spPr bwMode="auto">
              <a:xfrm>
                <a:off x="3959" y="673"/>
                <a:ext cx="0" cy="264"/>
              </a:xfrm>
              <a:custGeom>
                <a:avLst/>
                <a:gdLst/>
                <a:ahLst/>
                <a:cxnLst>
                  <a:cxn ang="0">
                    <a:pos x="0" y="264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h="264">
                    <a:moveTo>
                      <a:pt x="0" y="264"/>
                    </a:move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" name="Freeform 1114"/>
              <p:cNvSpPr>
                <a:spLocks/>
              </p:cNvSpPr>
              <p:nvPr/>
            </p:nvSpPr>
            <p:spPr bwMode="auto">
              <a:xfrm>
                <a:off x="3951" y="1154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6" y="10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" name="Line 1115"/>
              <p:cNvSpPr>
                <a:spLocks noChangeShapeType="1"/>
              </p:cNvSpPr>
              <p:nvPr/>
            </p:nvSpPr>
            <p:spPr bwMode="auto">
              <a:xfrm>
                <a:off x="3962" y="11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" name="Line 1116"/>
              <p:cNvSpPr>
                <a:spLocks noChangeShapeType="1"/>
              </p:cNvSpPr>
              <p:nvPr/>
            </p:nvSpPr>
            <p:spPr bwMode="auto">
              <a:xfrm>
                <a:off x="3962" y="1154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" name="Freeform 1117"/>
              <p:cNvSpPr>
                <a:spLocks/>
              </p:cNvSpPr>
              <p:nvPr/>
            </p:nvSpPr>
            <p:spPr bwMode="auto">
              <a:xfrm>
                <a:off x="3965" y="1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6" name="Line 1118"/>
              <p:cNvSpPr>
                <a:spLocks noChangeShapeType="1"/>
              </p:cNvSpPr>
              <p:nvPr/>
            </p:nvSpPr>
            <p:spPr bwMode="auto">
              <a:xfrm>
                <a:off x="3965" y="115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7" name="Line 1119"/>
              <p:cNvSpPr>
                <a:spLocks noChangeShapeType="1"/>
              </p:cNvSpPr>
              <p:nvPr/>
            </p:nvSpPr>
            <p:spPr bwMode="auto">
              <a:xfrm>
                <a:off x="3965" y="115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8" name="Freeform 1120"/>
              <p:cNvSpPr>
                <a:spLocks/>
              </p:cNvSpPr>
              <p:nvPr/>
            </p:nvSpPr>
            <p:spPr bwMode="auto">
              <a:xfrm>
                <a:off x="3965" y="116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9" name="Line 1121"/>
              <p:cNvSpPr>
                <a:spLocks noChangeShapeType="1"/>
              </p:cNvSpPr>
              <p:nvPr/>
            </p:nvSpPr>
            <p:spPr bwMode="auto">
              <a:xfrm flipH="1">
                <a:off x="3962" y="116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" name="Line 1122"/>
              <p:cNvSpPr>
                <a:spLocks noChangeShapeType="1"/>
              </p:cNvSpPr>
              <p:nvPr/>
            </p:nvSpPr>
            <p:spPr bwMode="auto">
              <a:xfrm>
                <a:off x="3962" y="11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1" name="Freeform 1123"/>
              <p:cNvSpPr>
                <a:spLocks/>
              </p:cNvSpPr>
              <p:nvPr/>
            </p:nvSpPr>
            <p:spPr bwMode="auto">
              <a:xfrm>
                <a:off x="3959" y="1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" name="Line 1124"/>
              <p:cNvSpPr>
                <a:spLocks noChangeShapeType="1"/>
              </p:cNvSpPr>
              <p:nvPr/>
            </p:nvSpPr>
            <p:spPr bwMode="auto">
              <a:xfrm flipV="1">
                <a:off x="3957" y="116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3" name="Freeform 1125"/>
              <p:cNvSpPr>
                <a:spLocks/>
              </p:cNvSpPr>
              <p:nvPr/>
            </p:nvSpPr>
            <p:spPr bwMode="auto">
              <a:xfrm>
                <a:off x="3954" y="116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" name="Line 1126"/>
              <p:cNvSpPr>
                <a:spLocks noChangeShapeType="1"/>
              </p:cNvSpPr>
              <p:nvPr/>
            </p:nvSpPr>
            <p:spPr bwMode="auto">
              <a:xfrm>
                <a:off x="3954" y="11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" name="Line 1127"/>
              <p:cNvSpPr>
                <a:spLocks noChangeShapeType="1"/>
              </p:cNvSpPr>
              <p:nvPr/>
            </p:nvSpPr>
            <p:spPr bwMode="auto">
              <a:xfrm>
                <a:off x="3954" y="116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" name="Freeform 1128"/>
              <p:cNvSpPr>
                <a:spLocks/>
              </p:cNvSpPr>
              <p:nvPr/>
            </p:nvSpPr>
            <p:spPr bwMode="auto">
              <a:xfrm>
                <a:off x="3951" y="11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" name="Line 1129"/>
              <p:cNvSpPr>
                <a:spLocks noChangeShapeType="1"/>
              </p:cNvSpPr>
              <p:nvPr/>
            </p:nvSpPr>
            <p:spPr bwMode="auto">
              <a:xfrm flipV="1">
                <a:off x="3954" y="115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" name="Line 1130"/>
              <p:cNvSpPr>
                <a:spLocks noChangeShapeType="1"/>
              </p:cNvSpPr>
              <p:nvPr/>
            </p:nvSpPr>
            <p:spPr bwMode="auto">
              <a:xfrm>
                <a:off x="3954" y="115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9" name="Freeform 1131"/>
              <p:cNvSpPr>
                <a:spLocks/>
              </p:cNvSpPr>
              <p:nvPr/>
            </p:nvSpPr>
            <p:spPr bwMode="auto">
              <a:xfrm>
                <a:off x="3954" y="115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0" name="Line 1132"/>
              <p:cNvSpPr>
                <a:spLocks noChangeShapeType="1"/>
              </p:cNvSpPr>
              <p:nvPr/>
            </p:nvSpPr>
            <p:spPr bwMode="auto">
              <a:xfrm>
                <a:off x="3957" y="11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1" name="Line 1133"/>
              <p:cNvSpPr>
                <a:spLocks noChangeShapeType="1"/>
              </p:cNvSpPr>
              <p:nvPr/>
            </p:nvSpPr>
            <p:spPr bwMode="auto">
              <a:xfrm>
                <a:off x="3959" y="11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2" name="Freeform 1134"/>
              <p:cNvSpPr>
                <a:spLocks/>
              </p:cNvSpPr>
              <p:nvPr/>
            </p:nvSpPr>
            <p:spPr bwMode="auto">
              <a:xfrm>
                <a:off x="3951" y="964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4" y="8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3" name="Line 1135"/>
              <p:cNvSpPr>
                <a:spLocks noChangeShapeType="1"/>
              </p:cNvSpPr>
              <p:nvPr/>
            </p:nvSpPr>
            <p:spPr bwMode="auto">
              <a:xfrm>
                <a:off x="3962" y="96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4" name="Line 1136"/>
              <p:cNvSpPr>
                <a:spLocks noChangeShapeType="1"/>
              </p:cNvSpPr>
              <p:nvPr/>
            </p:nvSpPr>
            <p:spPr bwMode="auto">
              <a:xfrm>
                <a:off x="3962" y="96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" name="Freeform 1137"/>
              <p:cNvSpPr>
                <a:spLocks/>
              </p:cNvSpPr>
              <p:nvPr/>
            </p:nvSpPr>
            <p:spPr bwMode="auto">
              <a:xfrm>
                <a:off x="3965" y="96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" name="Line 1138"/>
              <p:cNvSpPr>
                <a:spLocks noChangeShapeType="1"/>
              </p:cNvSpPr>
              <p:nvPr/>
            </p:nvSpPr>
            <p:spPr bwMode="auto">
              <a:xfrm>
                <a:off x="3965" y="9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" name="Line 1139"/>
              <p:cNvSpPr>
                <a:spLocks noChangeShapeType="1"/>
              </p:cNvSpPr>
              <p:nvPr/>
            </p:nvSpPr>
            <p:spPr bwMode="auto">
              <a:xfrm>
                <a:off x="3965" y="9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8" name="Freeform 1140"/>
              <p:cNvSpPr>
                <a:spLocks/>
              </p:cNvSpPr>
              <p:nvPr/>
            </p:nvSpPr>
            <p:spPr bwMode="auto">
              <a:xfrm>
                <a:off x="3965" y="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9" name="Line 1141"/>
              <p:cNvSpPr>
                <a:spLocks noChangeShapeType="1"/>
              </p:cNvSpPr>
              <p:nvPr/>
            </p:nvSpPr>
            <p:spPr bwMode="auto">
              <a:xfrm flipH="1">
                <a:off x="3962" y="975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0" name="Line 1142"/>
              <p:cNvSpPr>
                <a:spLocks noChangeShapeType="1"/>
              </p:cNvSpPr>
              <p:nvPr/>
            </p:nvSpPr>
            <p:spPr bwMode="auto">
              <a:xfrm>
                <a:off x="3962" y="9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1" name="Freeform 1143"/>
              <p:cNvSpPr>
                <a:spLocks/>
              </p:cNvSpPr>
              <p:nvPr/>
            </p:nvSpPr>
            <p:spPr bwMode="auto">
              <a:xfrm>
                <a:off x="3959" y="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2" name="Line 1144"/>
              <p:cNvSpPr>
                <a:spLocks noChangeShapeType="1"/>
              </p:cNvSpPr>
              <p:nvPr/>
            </p:nvSpPr>
            <p:spPr bwMode="auto">
              <a:xfrm>
                <a:off x="3957" y="9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3" name="Freeform 1145"/>
              <p:cNvSpPr>
                <a:spLocks/>
              </p:cNvSpPr>
              <p:nvPr/>
            </p:nvSpPr>
            <p:spPr bwMode="auto">
              <a:xfrm>
                <a:off x="3954" y="9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4" name="Line 1146"/>
              <p:cNvSpPr>
                <a:spLocks noChangeShapeType="1"/>
              </p:cNvSpPr>
              <p:nvPr/>
            </p:nvSpPr>
            <p:spPr bwMode="auto">
              <a:xfrm>
                <a:off x="3954" y="9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5" name="Line 1147"/>
              <p:cNvSpPr>
                <a:spLocks noChangeShapeType="1"/>
              </p:cNvSpPr>
              <p:nvPr/>
            </p:nvSpPr>
            <p:spPr bwMode="auto">
              <a:xfrm flipV="1">
                <a:off x="3954" y="97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" name="Freeform 1148"/>
              <p:cNvSpPr>
                <a:spLocks/>
              </p:cNvSpPr>
              <p:nvPr/>
            </p:nvSpPr>
            <p:spPr bwMode="auto">
              <a:xfrm>
                <a:off x="3951" y="9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7" name="Line 1149"/>
              <p:cNvSpPr>
                <a:spLocks noChangeShapeType="1"/>
              </p:cNvSpPr>
              <p:nvPr/>
            </p:nvSpPr>
            <p:spPr bwMode="auto">
              <a:xfrm>
                <a:off x="3954" y="96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8" name="Line 1150"/>
              <p:cNvSpPr>
                <a:spLocks noChangeShapeType="1"/>
              </p:cNvSpPr>
              <p:nvPr/>
            </p:nvSpPr>
            <p:spPr bwMode="auto">
              <a:xfrm>
                <a:off x="3954" y="9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9" name="Freeform 1151"/>
              <p:cNvSpPr>
                <a:spLocks/>
              </p:cNvSpPr>
              <p:nvPr/>
            </p:nvSpPr>
            <p:spPr bwMode="auto">
              <a:xfrm>
                <a:off x="3954" y="96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0" name="Line 1152"/>
              <p:cNvSpPr>
                <a:spLocks noChangeShapeType="1"/>
              </p:cNvSpPr>
              <p:nvPr/>
            </p:nvSpPr>
            <p:spPr bwMode="auto">
              <a:xfrm>
                <a:off x="3957" y="9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1" name="Line 1153"/>
              <p:cNvSpPr>
                <a:spLocks noChangeShapeType="1"/>
              </p:cNvSpPr>
              <p:nvPr/>
            </p:nvSpPr>
            <p:spPr bwMode="auto">
              <a:xfrm>
                <a:off x="3959" y="9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2" name="Freeform 1154"/>
              <p:cNvSpPr>
                <a:spLocks/>
              </p:cNvSpPr>
              <p:nvPr/>
            </p:nvSpPr>
            <p:spPr bwMode="auto">
              <a:xfrm>
                <a:off x="3951" y="1106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3" name="Line 1155"/>
              <p:cNvSpPr>
                <a:spLocks noChangeShapeType="1"/>
              </p:cNvSpPr>
              <p:nvPr/>
            </p:nvSpPr>
            <p:spPr bwMode="auto">
              <a:xfrm>
                <a:off x="3962" y="110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4" name="Line 1156"/>
              <p:cNvSpPr>
                <a:spLocks noChangeShapeType="1"/>
              </p:cNvSpPr>
              <p:nvPr/>
            </p:nvSpPr>
            <p:spPr bwMode="auto">
              <a:xfrm>
                <a:off x="3962" y="110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5" name="Freeform 1157"/>
              <p:cNvSpPr>
                <a:spLocks/>
              </p:cNvSpPr>
              <p:nvPr/>
            </p:nvSpPr>
            <p:spPr bwMode="auto">
              <a:xfrm>
                <a:off x="3965" y="110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" name="Line 1158"/>
              <p:cNvSpPr>
                <a:spLocks noChangeShapeType="1"/>
              </p:cNvSpPr>
              <p:nvPr/>
            </p:nvSpPr>
            <p:spPr bwMode="auto">
              <a:xfrm>
                <a:off x="3965" y="111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7" name="Line 1159"/>
              <p:cNvSpPr>
                <a:spLocks noChangeShapeType="1"/>
              </p:cNvSpPr>
              <p:nvPr/>
            </p:nvSpPr>
            <p:spPr bwMode="auto">
              <a:xfrm>
                <a:off x="3965" y="111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8" name="Freeform 1160"/>
              <p:cNvSpPr>
                <a:spLocks/>
              </p:cNvSpPr>
              <p:nvPr/>
            </p:nvSpPr>
            <p:spPr bwMode="auto">
              <a:xfrm>
                <a:off x="3965" y="11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9" name="Line 1161"/>
              <p:cNvSpPr>
                <a:spLocks noChangeShapeType="1"/>
              </p:cNvSpPr>
              <p:nvPr/>
            </p:nvSpPr>
            <p:spPr bwMode="auto">
              <a:xfrm flipH="1">
                <a:off x="3962" y="111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0" name="Line 1162"/>
              <p:cNvSpPr>
                <a:spLocks noChangeShapeType="1"/>
              </p:cNvSpPr>
              <p:nvPr/>
            </p:nvSpPr>
            <p:spPr bwMode="auto">
              <a:xfrm>
                <a:off x="3962" y="111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1" name="Freeform 1163"/>
              <p:cNvSpPr>
                <a:spLocks/>
              </p:cNvSpPr>
              <p:nvPr/>
            </p:nvSpPr>
            <p:spPr bwMode="auto">
              <a:xfrm>
                <a:off x="3959" y="11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2" name="Line 1164"/>
              <p:cNvSpPr>
                <a:spLocks noChangeShapeType="1"/>
              </p:cNvSpPr>
              <p:nvPr/>
            </p:nvSpPr>
            <p:spPr bwMode="auto">
              <a:xfrm>
                <a:off x="3957" y="111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3" name="Freeform 1165"/>
              <p:cNvSpPr>
                <a:spLocks/>
              </p:cNvSpPr>
              <p:nvPr/>
            </p:nvSpPr>
            <p:spPr bwMode="auto">
              <a:xfrm>
                <a:off x="3954" y="111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4" name="Line 1166"/>
              <p:cNvSpPr>
                <a:spLocks noChangeShapeType="1"/>
              </p:cNvSpPr>
              <p:nvPr/>
            </p:nvSpPr>
            <p:spPr bwMode="auto">
              <a:xfrm>
                <a:off x="3954" y="111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5" name="Line 1167"/>
              <p:cNvSpPr>
                <a:spLocks noChangeShapeType="1"/>
              </p:cNvSpPr>
              <p:nvPr/>
            </p:nvSpPr>
            <p:spPr bwMode="auto">
              <a:xfrm flipV="1">
                <a:off x="3954" y="111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6" name="Freeform 1168"/>
              <p:cNvSpPr>
                <a:spLocks/>
              </p:cNvSpPr>
              <p:nvPr/>
            </p:nvSpPr>
            <p:spPr bwMode="auto">
              <a:xfrm>
                <a:off x="3951" y="11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7" name="Line 1169"/>
              <p:cNvSpPr>
                <a:spLocks noChangeShapeType="1"/>
              </p:cNvSpPr>
              <p:nvPr/>
            </p:nvSpPr>
            <p:spPr bwMode="auto">
              <a:xfrm>
                <a:off x="3954" y="111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" name="Line 1170"/>
              <p:cNvSpPr>
                <a:spLocks noChangeShapeType="1"/>
              </p:cNvSpPr>
              <p:nvPr/>
            </p:nvSpPr>
            <p:spPr bwMode="auto">
              <a:xfrm>
                <a:off x="3954" y="110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" name="Freeform 1171"/>
              <p:cNvSpPr>
                <a:spLocks/>
              </p:cNvSpPr>
              <p:nvPr/>
            </p:nvSpPr>
            <p:spPr bwMode="auto">
              <a:xfrm>
                <a:off x="3954" y="1106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" name="Line 1172"/>
              <p:cNvSpPr>
                <a:spLocks noChangeShapeType="1"/>
              </p:cNvSpPr>
              <p:nvPr/>
            </p:nvSpPr>
            <p:spPr bwMode="auto">
              <a:xfrm>
                <a:off x="3957" y="110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" name="Line 1173"/>
              <p:cNvSpPr>
                <a:spLocks noChangeShapeType="1"/>
              </p:cNvSpPr>
              <p:nvPr/>
            </p:nvSpPr>
            <p:spPr bwMode="auto">
              <a:xfrm>
                <a:off x="3959" y="110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" name="Freeform 1174"/>
              <p:cNvSpPr>
                <a:spLocks/>
              </p:cNvSpPr>
              <p:nvPr/>
            </p:nvSpPr>
            <p:spPr bwMode="auto">
              <a:xfrm>
                <a:off x="3951" y="1060"/>
                <a:ext cx="14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1">
                    <a:moveTo>
                      <a:pt x="8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" name="Line 1175"/>
              <p:cNvSpPr>
                <a:spLocks noChangeShapeType="1"/>
              </p:cNvSpPr>
              <p:nvPr/>
            </p:nvSpPr>
            <p:spPr bwMode="auto">
              <a:xfrm>
                <a:off x="3962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" name="Line 1176"/>
              <p:cNvSpPr>
                <a:spLocks noChangeShapeType="1"/>
              </p:cNvSpPr>
              <p:nvPr/>
            </p:nvSpPr>
            <p:spPr bwMode="auto">
              <a:xfrm>
                <a:off x="3962" y="10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" name="Freeform 1177"/>
              <p:cNvSpPr>
                <a:spLocks/>
              </p:cNvSpPr>
              <p:nvPr/>
            </p:nvSpPr>
            <p:spPr bwMode="auto">
              <a:xfrm>
                <a:off x="3965" y="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" name="Line 1178"/>
              <p:cNvSpPr>
                <a:spLocks noChangeShapeType="1"/>
              </p:cNvSpPr>
              <p:nvPr/>
            </p:nvSpPr>
            <p:spPr bwMode="auto">
              <a:xfrm>
                <a:off x="3965" y="1063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" name="Line 1179"/>
              <p:cNvSpPr>
                <a:spLocks noChangeShapeType="1"/>
              </p:cNvSpPr>
              <p:nvPr/>
            </p:nvSpPr>
            <p:spPr bwMode="auto">
              <a:xfrm>
                <a:off x="3965" y="1066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8" name="Freeform 1180"/>
              <p:cNvSpPr>
                <a:spLocks/>
              </p:cNvSpPr>
              <p:nvPr/>
            </p:nvSpPr>
            <p:spPr bwMode="auto">
              <a:xfrm>
                <a:off x="3965" y="1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9" name="Line 1181"/>
              <p:cNvSpPr>
                <a:spLocks noChangeShapeType="1"/>
              </p:cNvSpPr>
              <p:nvPr/>
            </p:nvSpPr>
            <p:spPr bwMode="auto">
              <a:xfrm flipH="1">
                <a:off x="3962" y="107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" name="Line 1182"/>
              <p:cNvSpPr>
                <a:spLocks noChangeShapeType="1"/>
              </p:cNvSpPr>
              <p:nvPr/>
            </p:nvSpPr>
            <p:spPr bwMode="auto">
              <a:xfrm>
                <a:off x="3962" y="107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1" name="Freeform 1183"/>
              <p:cNvSpPr>
                <a:spLocks/>
              </p:cNvSpPr>
              <p:nvPr/>
            </p:nvSpPr>
            <p:spPr bwMode="auto">
              <a:xfrm>
                <a:off x="3959" y="1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2" name="Line 1184"/>
              <p:cNvSpPr>
                <a:spLocks noChangeShapeType="1"/>
              </p:cNvSpPr>
              <p:nvPr/>
            </p:nvSpPr>
            <p:spPr bwMode="auto">
              <a:xfrm>
                <a:off x="3957" y="107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3" name="Freeform 1185"/>
              <p:cNvSpPr>
                <a:spLocks/>
              </p:cNvSpPr>
              <p:nvPr/>
            </p:nvSpPr>
            <p:spPr bwMode="auto">
              <a:xfrm>
                <a:off x="3954" y="107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" name="Line 1186"/>
              <p:cNvSpPr>
                <a:spLocks noChangeShapeType="1"/>
              </p:cNvSpPr>
              <p:nvPr/>
            </p:nvSpPr>
            <p:spPr bwMode="auto">
              <a:xfrm flipV="1">
                <a:off x="3954" y="1068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" name="Line 1187"/>
              <p:cNvSpPr>
                <a:spLocks noChangeShapeType="1"/>
              </p:cNvSpPr>
              <p:nvPr/>
            </p:nvSpPr>
            <p:spPr bwMode="auto">
              <a:xfrm>
                <a:off x="3954" y="10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" name="Freeform 1188"/>
              <p:cNvSpPr>
                <a:spLocks/>
              </p:cNvSpPr>
              <p:nvPr/>
            </p:nvSpPr>
            <p:spPr bwMode="auto">
              <a:xfrm>
                <a:off x="3951" y="1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" name="Line 1189"/>
              <p:cNvSpPr>
                <a:spLocks noChangeShapeType="1"/>
              </p:cNvSpPr>
              <p:nvPr/>
            </p:nvSpPr>
            <p:spPr bwMode="auto">
              <a:xfrm>
                <a:off x="3954" y="106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8" name="Line 1190"/>
              <p:cNvSpPr>
                <a:spLocks noChangeShapeType="1"/>
              </p:cNvSpPr>
              <p:nvPr/>
            </p:nvSpPr>
            <p:spPr bwMode="auto">
              <a:xfrm flipV="1">
                <a:off x="3954" y="106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9" name="Freeform 1191"/>
              <p:cNvSpPr>
                <a:spLocks/>
              </p:cNvSpPr>
              <p:nvPr/>
            </p:nvSpPr>
            <p:spPr bwMode="auto">
              <a:xfrm>
                <a:off x="3954" y="106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0" name="Line 1192"/>
              <p:cNvSpPr>
                <a:spLocks noChangeShapeType="1"/>
              </p:cNvSpPr>
              <p:nvPr/>
            </p:nvSpPr>
            <p:spPr bwMode="auto">
              <a:xfrm>
                <a:off x="3957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1" name="Line 1193"/>
              <p:cNvSpPr>
                <a:spLocks noChangeShapeType="1"/>
              </p:cNvSpPr>
              <p:nvPr/>
            </p:nvSpPr>
            <p:spPr bwMode="auto">
              <a:xfrm>
                <a:off x="3959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2" name="Freeform 1194"/>
              <p:cNvSpPr>
                <a:spLocks/>
              </p:cNvSpPr>
              <p:nvPr/>
            </p:nvSpPr>
            <p:spPr bwMode="auto">
              <a:xfrm>
                <a:off x="3951" y="1012"/>
                <a:ext cx="14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6"/>
                  </a:cxn>
                  <a:cxn ang="0">
                    <a:pos x="14" y="11"/>
                  </a:cxn>
                  <a:cxn ang="0">
                    <a:pos x="11" y="11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3" name="Line 1195"/>
              <p:cNvSpPr>
                <a:spLocks noChangeShapeType="1"/>
              </p:cNvSpPr>
              <p:nvPr/>
            </p:nvSpPr>
            <p:spPr bwMode="auto">
              <a:xfrm>
                <a:off x="3962" y="101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4" name="Line 1196"/>
              <p:cNvSpPr>
                <a:spLocks noChangeShapeType="1"/>
              </p:cNvSpPr>
              <p:nvPr/>
            </p:nvSpPr>
            <p:spPr bwMode="auto">
              <a:xfrm>
                <a:off x="3962" y="1012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5" name="Freeform 1197"/>
              <p:cNvSpPr>
                <a:spLocks/>
              </p:cNvSpPr>
              <p:nvPr/>
            </p:nvSpPr>
            <p:spPr bwMode="auto">
              <a:xfrm>
                <a:off x="3965" y="1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" name="Line 1198"/>
              <p:cNvSpPr>
                <a:spLocks noChangeShapeType="1"/>
              </p:cNvSpPr>
              <p:nvPr/>
            </p:nvSpPr>
            <p:spPr bwMode="auto">
              <a:xfrm>
                <a:off x="3965" y="101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" name="Line 1199"/>
              <p:cNvSpPr>
                <a:spLocks noChangeShapeType="1"/>
              </p:cNvSpPr>
              <p:nvPr/>
            </p:nvSpPr>
            <p:spPr bwMode="auto">
              <a:xfrm>
                <a:off x="3965" y="102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" name="Freeform 1200"/>
              <p:cNvSpPr>
                <a:spLocks/>
              </p:cNvSpPr>
              <p:nvPr/>
            </p:nvSpPr>
            <p:spPr bwMode="auto">
              <a:xfrm>
                <a:off x="3965" y="102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" name="Line 1201"/>
              <p:cNvSpPr>
                <a:spLocks noChangeShapeType="1"/>
              </p:cNvSpPr>
              <p:nvPr/>
            </p:nvSpPr>
            <p:spPr bwMode="auto">
              <a:xfrm flipH="1">
                <a:off x="3962" y="1023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" name="Line 1202"/>
              <p:cNvSpPr>
                <a:spLocks noChangeShapeType="1"/>
              </p:cNvSpPr>
              <p:nvPr/>
            </p:nvSpPr>
            <p:spPr bwMode="auto">
              <a:xfrm>
                <a:off x="3962" y="1023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" name="Freeform 1203"/>
              <p:cNvSpPr>
                <a:spLocks/>
              </p:cNvSpPr>
              <p:nvPr/>
            </p:nvSpPr>
            <p:spPr bwMode="auto">
              <a:xfrm>
                <a:off x="3959" y="10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" name="Line 1204"/>
              <p:cNvSpPr>
                <a:spLocks noChangeShapeType="1"/>
              </p:cNvSpPr>
              <p:nvPr/>
            </p:nvSpPr>
            <p:spPr bwMode="auto">
              <a:xfrm>
                <a:off x="3957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" name="Freeform 1205"/>
              <p:cNvSpPr>
                <a:spLocks/>
              </p:cNvSpPr>
              <p:nvPr/>
            </p:nvSpPr>
            <p:spPr bwMode="auto">
              <a:xfrm>
                <a:off x="3954" y="102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" name="Line 1206"/>
              <p:cNvSpPr>
                <a:spLocks noChangeShapeType="1"/>
              </p:cNvSpPr>
              <p:nvPr/>
            </p:nvSpPr>
            <p:spPr bwMode="auto">
              <a:xfrm>
                <a:off x="3954" y="102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" name="Line 1207"/>
              <p:cNvSpPr>
                <a:spLocks noChangeShapeType="1"/>
              </p:cNvSpPr>
              <p:nvPr/>
            </p:nvSpPr>
            <p:spPr bwMode="auto">
              <a:xfrm>
                <a:off x="3954" y="102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6" name="Freeform 1208"/>
              <p:cNvSpPr>
                <a:spLocks/>
              </p:cNvSpPr>
              <p:nvPr/>
            </p:nvSpPr>
            <p:spPr bwMode="auto">
              <a:xfrm>
                <a:off x="3951" y="101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" name="Line 1209"/>
              <p:cNvSpPr>
                <a:spLocks noChangeShapeType="1"/>
              </p:cNvSpPr>
              <p:nvPr/>
            </p:nvSpPr>
            <p:spPr bwMode="auto">
              <a:xfrm flipV="1">
                <a:off x="3954" y="101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8" name="Line 1210"/>
              <p:cNvSpPr>
                <a:spLocks noChangeShapeType="1"/>
              </p:cNvSpPr>
              <p:nvPr/>
            </p:nvSpPr>
            <p:spPr bwMode="auto">
              <a:xfrm>
                <a:off x="3954" y="101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9" name="Freeform 1211"/>
              <p:cNvSpPr>
                <a:spLocks/>
              </p:cNvSpPr>
              <p:nvPr/>
            </p:nvSpPr>
            <p:spPr bwMode="auto">
              <a:xfrm>
                <a:off x="3954" y="101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0" name="Line 1212"/>
              <p:cNvSpPr>
                <a:spLocks noChangeShapeType="1"/>
              </p:cNvSpPr>
              <p:nvPr/>
            </p:nvSpPr>
            <p:spPr bwMode="auto">
              <a:xfrm>
                <a:off x="3957" y="101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" name="Line 1213"/>
              <p:cNvSpPr>
                <a:spLocks noChangeShapeType="1"/>
              </p:cNvSpPr>
              <p:nvPr/>
            </p:nvSpPr>
            <p:spPr bwMode="auto">
              <a:xfrm>
                <a:off x="3959" y="101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2" name="Freeform 1214"/>
              <p:cNvSpPr>
                <a:spLocks/>
              </p:cNvSpPr>
              <p:nvPr/>
            </p:nvSpPr>
            <p:spPr bwMode="auto">
              <a:xfrm>
                <a:off x="3146" y="1194"/>
                <a:ext cx="0" cy="2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"/>
                  </a:cxn>
                  <a:cxn ang="0">
                    <a:pos x="0" y="264"/>
                  </a:cxn>
                </a:cxnLst>
                <a:rect l="0" t="0" r="r" b="b"/>
                <a:pathLst>
                  <a:path h="264">
                    <a:moveTo>
                      <a:pt x="0" y="0"/>
                    </a:moveTo>
                    <a:lnTo>
                      <a:pt x="0" y="166"/>
                    </a:lnTo>
                    <a:lnTo>
                      <a:pt x="0" y="264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3" name="Freeform 1215"/>
              <p:cNvSpPr>
                <a:spLocks/>
              </p:cNvSpPr>
              <p:nvPr/>
            </p:nvSpPr>
            <p:spPr bwMode="auto">
              <a:xfrm>
                <a:off x="3146" y="673"/>
                <a:ext cx="0" cy="264"/>
              </a:xfrm>
              <a:custGeom>
                <a:avLst/>
                <a:gdLst/>
                <a:ahLst/>
                <a:cxnLst>
                  <a:cxn ang="0">
                    <a:pos x="0" y="264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h="264">
                    <a:moveTo>
                      <a:pt x="0" y="264"/>
                    </a:move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4" name="Freeform 1216"/>
              <p:cNvSpPr>
                <a:spLocks/>
              </p:cNvSpPr>
              <p:nvPr/>
            </p:nvSpPr>
            <p:spPr bwMode="auto">
              <a:xfrm>
                <a:off x="3141" y="1154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5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5" name="Line 1217"/>
              <p:cNvSpPr>
                <a:spLocks noChangeShapeType="1"/>
              </p:cNvSpPr>
              <p:nvPr/>
            </p:nvSpPr>
            <p:spPr bwMode="auto">
              <a:xfrm>
                <a:off x="3149" y="115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6" name="Line 1218"/>
              <p:cNvSpPr>
                <a:spLocks noChangeShapeType="1"/>
              </p:cNvSpPr>
              <p:nvPr/>
            </p:nvSpPr>
            <p:spPr bwMode="auto">
              <a:xfrm>
                <a:off x="3152" y="115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7" name="Freeform 1219"/>
              <p:cNvSpPr>
                <a:spLocks/>
              </p:cNvSpPr>
              <p:nvPr/>
            </p:nvSpPr>
            <p:spPr bwMode="auto">
              <a:xfrm>
                <a:off x="3152" y="115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220"/>
            <p:cNvGrpSpPr>
              <a:grpSpLocks/>
            </p:cNvGrpSpPr>
            <p:nvPr/>
          </p:nvGrpSpPr>
          <p:grpSpPr bwMode="auto">
            <a:xfrm>
              <a:off x="2426" y="3213"/>
              <a:ext cx="2070" cy="1015"/>
              <a:chOff x="3015" y="582"/>
              <a:chExt cx="2070" cy="1015"/>
            </a:xfrm>
          </p:grpSpPr>
          <p:sp>
            <p:nvSpPr>
              <p:cNvPr id="338" name="Line 1221"/>
              <p:cNvSpPr>
                <a:spLocks noChangeShapeType="1"/>
              </p:cNvSpPr>
              <p:nvPr/>
            </p:nvSpPr>
            <p:spPr bwMode="auto">
              <a:xfrm>
                <a:off x="3154" y="115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Line 1222"/>
              <p:cNvSpPr>
                <a:spLocks noChangeShapeType="1"/>
              </p:cNvSpPr>
              <p:nvPr/>
            </p:nvSpPr>
            <p:spPr bwMode="auto">
              <a:xfrm>
                <a:off x="3154" y="115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Freeform 1223"/>
              <p:cNvSpPr>
                <a:spLocks/>
              </p:cNvSpPr>
              <p:nvPr/>
            </p:nvSpPr>
            <p:spPr bwMode="auto">
              <a:xfrm>
                <a:off x="3152" y="116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Line 1224"/>
              <p:cNvSpPr>
                <a:spLocks noChangeShapeType="1"/>
              </p:cNvSpPr>
              <p:nvPr/>
            </p:nvSpPr>
            <p:spPr bwMode="auto">
              <a:xfrm>
                <a:off x="3152" y="11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" name="Line 1225"/>
              <p:cNvSpPr>
                <a:spLocks noChangeShapeType="1"/>
              </p:cNvSpPr>
              <p:nvPr/>
            </p:nvSpPr>
            <p:spPr bwMode="auto">
              <a:xfrm flipH="1">
                <a:off x="3149" y="116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Freeform 1226"/>
              <p:cNvSpPr>
                <a:spLocks/>
              </p:cNvSpPr>
              <p:nvPr/>
            </p:nvSpPr>
            <p:spPr bwMode="auto">
              <a:xfrm>
                <a:off x="3146" y="116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Line 1227"/>
              <p:cNvSpPr>
                <a:spLocks noChangeShapeType="1"/>
              </p:cNvSpPr>
              <p:nvPr/>
            </p:nvSpPr>
            <p:spPr bwMode="auto">
              <a:xfrm flipV="1">
                <a:off x="3146" y="116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" name="Freeform 1228"/>
              <p:cNvSpPr>
                <a:spLocks/>
              </p:cNvSpPr>
              <p:nvPr/>
            </p:nvSpPr>
            <p:spPr bwMode="auto">
              <a:xfrm>
                <a:off x="3144" y="11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Line 1229"/>
              <p:cNvSpPr>
                <a:spLocks noChangeShapeType="1"/>
              </p:cNvSpPr>
              <p:nvPr/>
            </p:nvSpPr>
            <p:spPr bwMode="auto">
              <a:xfrm flipH="1">
                <a:off x="3141" y="116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" name="Line 1230"/>
              <p:cNvSpPr>
                <a:spLocks noChangeShapeType="1"/>
              </p:cNvSpPr>
              <p:nvPr/>
            </p:nvSpPr>
            <p:spPr bwMode="auto">
              <a:xfrm>
                <a:off x="3141" y="116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" name="Freeform 1231"/>
              <p:cNvSpPr>
                <a:spLocks/>
              </p:cNvSpPr>
              <p:nvPr/>
            </p:nvSpPr>
            <p:spPr bwMode="auto">
              <a:xfrm>
                <a:off x="3141" y="11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" name="Line 1232"/>
              <p:cNvSpPr>
                <a:spLocks noChangeShapeType="1"/>
              </p:cNvSpPr>
              <p:nvPr/>
            </p:nvSpPr>
            <p:spPr bwMode="auto">
              <a:xfrm flipV="1">
                <a:off x="3141" y="115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" name="Line 1233"/>
              <p:cNvSpPr>
                <a:spLocks noChangeShapeType="1"/>
              </p:cNvSpPr>
              <p:nvPr/>
            </p:nvSpPr>
            <p:spPr bwMode="auto">
              <a:xfrm>
                <a:off x="3141" y="115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" name="Freeform 1234"/>
              <p:cNvSpPr>
                <a:spLocks/>
              </p:cNvSpPr>
              <p:nvPr/>
            </p:nvSpPr>
            <p:spPr bwMode="auto">
              <a:xfrm>
                <a:off x="3144" y="11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Line 1235"/>
              <p:cNvSpPr>
                <a:spLocks noChangeShapeType="1"/>
              </p:cNvSpPr>
              <p:nvPr/>
            </p:nvSpPr>
            <p:spPr bwMode="auto">
              <a:xfrm>
                <a:off x="3146" y="11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" name="Line 1236"/>
              <p:cNvSpPr>
                <a:spLocks noChangeShapeType="1"/>
              </p:cNvSpPr>
              <p:nvPr/>
            </p:nvSpPr>
            <p:spPr bwMode="auto">
              <a:xfrm>
                <a:off x="3146" y="115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" name="Freeform 1237"/>
              <p:cNvSpPr>
                <a:spLocks/>
              </p:cNvSpPr>
              <p:nvPr/>
            </p:nvSpPr>
            <p:spPr bwMode="auto">
              <a:xfrm>
                <a:off x="3141" y="964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3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Line 1238"/>
              <p:cNvSpPr>
                <a:spLocks noChangeShapeType="1"/>
              </p:cNvSpPr>
              <p:nvPr/>
            </p:nvSpPr>
            <p:spPr bwMode="auto">
              <a:xfrm>
                <a:off x="3149" y="96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" name="Line 1239"/>
              <p:cNvSpPr>
                <a:spLocks noChangeShapeType="1"/>
              </p:cNvSpPr>
              <p:nvPr/>
            </p:nvSpPr>
            <p:spPr bwMode="auto">
              <a:xfrm>
                <a:off x="3152" y="9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" name="Freeform 1240"/>
              <p:cNvSpPr>
                <a:spLocks/>
              </p:cNvSpPr>
              <p:nvPr/>
            </p:nvSpPr>
            <p:spPr bwMode="auto">
              <a:xfrm>
                <a:off x="3152" y="967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Line 1241"/>
              <p:cNvSpPr>
                <a:spLocks noChangeShapeType="1"/>
              </p:cNvSpPr>
              <p:nvPr/>
            </p:nvSpPr>
            <p:spPr bwMode="auto">
              <a:xfrm>
                <a:off x="3154" y="9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" name="Line 1242"/>
              <p:cNvSpPr>
                <a:spLocks noChangeShapeType="1"/>
              </p:cNvSpPr>
              <p:nvPr/>
            </p:nvSpPr>
            <p:spPr bwMode="auto">
              <a:xfrm>
                <a:off x="3154" y="9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" name="Freeform 1243"/>
              <p:cNvSpPr>
                <a:spLocks/>
              </p:cNvSpPr>
              <p:nvPr/>
            </p:nvSpPr>
            <p:spPr bwMode="auto">
              <a:xfrm>
                <a:off x="3152" y="975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Line 1244"/>
              <p:cNvSpPr>
                <a:spLocks noChangeShapeType="1"/>
              </p:cNvSpPr>
              <p:nvPr/>
            </p:nvSpPr>
            <p:spPr bwMode="auto">
              <a:xfrm>
                <a:off x="3152" y="975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" name="Line 1245"/>
              <p:cNvSpPr>
                <a:spLocks noChangeShapeType="1"/>
              </p:cNvSpPr>
              <p:nvPr/>
            </p:nvSpPr>
            <p:spPr bwMode="auto">
              <a:xfrm flipH="1">
                <a:off x="3149" y="97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" name="Freeform 1246"/>
              <p:cNvSpPr>
                <a:spLocks/>
              </p:cNvSpPr>
              <p:nvPr/>
            </p:nvSpPr>
            <p:spPr bwMode="auto">
              <a:xfrm>
                <a:off x="3146" y="9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Line 1247"/>
              <p:cNvSpPr>
                <a:spLocks noChangeShapeType="1"/>
              </p:cNvSpPr>
              <p:nvPr/>
            </p:nvSpPr>
            <p:spPr bwMode="auto">
              <a:xfrm>
                <a:off x="3146" y="9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" name="Freeform 1248"/>
              <p:cNvSpPr>
                <a:spLocks/>
              </p:cNvSpPr>
              <p:nvPr/>
            </p:nvSpPr>
            <p:spPr bwMode="auto">
              <a:xfrm>
                <a:off x="3144" y="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6" name="Line 1249"/>
              <p:cNvSpPr>
                <a:spLocks noChangeShapeType="1"/>
              </p:cNvSpPr>
              <p:nvPr/>
            </p:nvSpPr>
            <p:spPr bwMode="auto">
              <a:xfrm flipH="1">
                <a:off x="3141" y="975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Line 1250"/>
              <p:cNvSpPr>
                <a:spLocks noChangeShapeType="1"/>
              </p:cNvSpPr>
              <p:nvPr/>
            </p:nvSpPr>
            <p:spPr bwMode="auto">
              <a:xfrm flipV="1">
                <a:off x="3141" y="97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Freeform 1251"/>
              <p:cNvSpPr>
                <a:spLocks/>
              </p:cNvSpPr>
              <p:nvPr/>
            </p:nvSpPr>
            <p:spPr bwMode="auto">
              <a:xfrm>
                <a:off x="3141" y="9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Line 1252"/>
              <p:cNvSpPr>
                <a:spLocks noChangeShapeType="1"/>
              </p:cNvSpPr>
              <p:nvPr/>
            </p:nvSpPr>
            <p:spPr bwMode="auto">
              <a:xfrm>
                <a:off x="3141" y="96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Line 1253"/>
              <p:cNvSpPr>
                <a:spLocks noChangeShapeType="1"/>
              </p:cNvSpPr>
              <p:nvPr/>
            </p:nvSpPr>
            <p:spPr bwMode="auto">
              <a:xfrm>
                <a:off x="3141" y="96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1" name="Freeform 1254"/>
              <p:cNvSpPr>
                <a:spLocks/>
              </p:cNvSpPr>
              <p:nvPr/>
            </p:nvSpPr>
            <p:spPr bwMode="auto">
              <a:xfrm>
                <a:off x="3144" y="9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2" name="Line 1255"/>
              <p:cNvSpPr>
                <a:spLocks noChangeShapeType="1"/>
              </p:cNvSpPr>
              <p:nvPr/>
            </p:nvSpPr>
            <p:spPr bwMode="auto">
              <a:xfrm>
                <a:off x="3146" y="9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Line 1256"/>
              <p:cNvSpPr>
                <a:spLocks noChangeShapeType="1"/>
              </p:cNvSpPr>
              <p:nvPr/>
            </p:nvSpPr>
            <p:spPr bwMode="auto">
              <a:xfrm>
                <a:off x="3146" y="96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Freeform 1257"/>
              <p:cNvSpPr>
                <a:spLocks/>
              </p:cNvSpPr>
              <p:nvPr/>
            </p:nvSpPr>
            <p:spPr bwMode="auto">
              <a:xfrm>
                <a:off x="3141" y="1106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Line 1258"/>
              <p:cNvSpPr>
                <a:spLocks noChangeShapeType="1"/>
              </p:cNvSpPr>
              <p:nvPr/>
            </p:nvSpPr>
            <p:spPr bwMode="auto">
              <a:xfrm>
                <a:off x="3149" y="110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Line 1259"/>
              <p:cNvSpPr>
                <a:spLocks noChangeShapeType="1"/>
              </p:cNvSpPr>
              <p:nvPr/>
            </p:nvSpPr>
            <p:spPr bwMode="auto">
              <a:xfrm>
                <a:off x="3152" y="110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7" name="Freeform 1260"/>
              <p:cNvSpPr>
                <a:spLocks/>
              </p:cNvSpPr>
              <p:nvPr/>
            </p:nvSpPr>
            <p:spPr bwMode="auto">
              <a:xfrm>
                <a:off x="3152" y="110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Line 1261"/>
              <p:cNvSpPr>
                <a:spLocks noChangeShapeType="1"/>
              </p:cNvSpPr>
              <p:nvPr/>
            </p:nvSpPr>
            <p:spPr bwMode="auto">
              <a:xfrm>
                <a:off x="3154" y="111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Line 1262"/>
              <p:cNvSpPr>
                <a:spLocks noChangeShapeType="1"/>
              </p:cNvSpPr>
              <p:nvPr/>
            </p:nvSpPr>
            <p:spPr bwMode="auto">
              <a:xfrm>
                <a:off x="3154" y="111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Freeform 1263"/>
              <p:cNvSpPr>
                <a:spLocks/>
              </p:cNvSpPr>
              <p:nvPr/>
            </p:nvSpPr>
            <p:spPr bwMode="auto">
              <a:xfrm>
                <a:off x="3152" y="1116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" name="Line 1264"/>
              <p:cNvSpPr>
                <a:spLocks noChangeShapeType="1"/>
              </p:cNvSpPr>
              <p:nvPr/>
            </p:nvSpPr>
            <p:spPr bwMode="auto">
              <a:xfrm>
                <a:off x="3152" y="111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Line 1265"/>
              <p:cNvSpPr>
                <a:spLocks noChangeShapeType="1"/>
              </p:cNvSpPr>
              <p:nvPr/>
            </p:nvSpPr>
            <p:spPr bwMode="auto">
              <a:xfrm flipH="1">
                <a:off x="3149" y="1119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" name="Freeform 1266"/>
              <p:cNvSpPr>
                <a:spLocks/>
              </p:cNvSpPr>
              <p:nvPr/>
            </p:nvSpPr>
            <p:spPr bwMode="auto">
              <a:xfrm>
                <a:off x="3146" y="111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" name="Line 1267"/>
              <p:cNvSpPr>
                <a:spLocks noChangeShapeType="1"/>
              </p:cNvSpPr>
              <p:nvPr/>
            </p:nvSpPr>
            <p:spPr bwMode="auto">
              <a:xfrm>
                <a:off x="3146" y="111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Freeform 1268"/>
              <p:cNvSpPr>
                <a:spLocks/>
              </p:cNvSpPr>
              <p:nvPr/>
            </p:nvSpPr>
            <p:spPr bwMode="auto">
              <a:xfrm>
                <a:off x="3144" y="111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Line 1269"/>
              <p:cNvSpPr>
                <a:spLocks noChangeShapeType="1"/>
              </p:cNvSpPr>
              <p:nvPr/>
            </p:nvSpPr>
            <p:spPr bwMode="auto">
              <a:xfrm flipH="1">
                <a:off x="3141" y="111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Line 1270"/>
              <p:cNvSpPr>
                <a:spLocks noChangeShapeType="1"/>
              </p:cNvSpPr>
              <p:nvPr/>
            </p:nvSpPr>
            <p:spPr bwMode="auto">
              <a:xfrm flipV="1">
                <a:off x="3141" y="111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Freeform 1271"/>
              <p:cNvSpPr>
                <a:spLocks/>
              </p:cNvSpPr>
              <p:nvPr/>
            </p:nvSpPr>
            <p:spPr bwMode="auto">
              <a:xfrm>
                <a:off x="3141" y="11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" name="Line 1272"/>
              <p:cNvSpPr>
                <a:spLocks noChangeShapeType="1"/>
              </p:cNvSpPr>
              <p:nvPr/>
            </p:nvSpPr>
            <p:spPr bwMode="auto">
              <a:xfrm>
                <a:off x="3141" y="111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Line 1273"/>
              <p:cNvSpPr>
                <a:spLocks noChangeShapeType="1"/>
              </p:cNvSpPr>
              <p:nvPr/>
            </p:nvSpPr>
            <p:spPr bwMode="auto">
              <a:xfrm>
                <a:off x="3141" y="110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Freeform 1274"/>
              <p:cNvSpPr>
                <a:spLocks/>
              </p:cNvSpPr>
              <p:nvPr/>
            </p:nvSpPr>
            <p:spPr bwMode="auto">
              <a:xfrm>
                <a:off x="3144" y="110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" name="Line 1275"/>
              <p:cNvSpPr>
                <a:spLocks noChangeShapeType="1"/>
              </p:cNvSpPr>
              <p:nvPr/>
            </p:nvSpPr>
            <p:spPr bwMode="auto">
              <a:xfrm>
                <a:off x="3146" y="110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Line 1276"/>
              <p:cNvSpPr>
                <a:spLocks noChangeShapeType="1"/>
              </p:cNvSpPr>
              <p:nvPr/>
            </p:nvSpPr>
            <p:spPr bwMode="auto">
              <a:xfrm>
                <a:off x="3146" y="110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Freeform 1277"/>
              <p:cNvSpPr>
                <a:spLocks/>
              </p:cNvSpPr>
              <p:nvPr/>
            </p:nvSpPr>
            <p:spPr bwMode="auto">
              <a:xfrm>
                <a:off x="3141" y="1060"/>
                <a:ext cx="13" cy="1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1">
                    <a:moveTo>
                      <a:pt x="5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Line 1278"/>
              <p:cNvSpPr>
                <a:spLocks noChangeShapeType="1"/>
              </p:cNvSpPr>
              <p:nvPr/>
            </p:nvSpPr>
            <p:spPr bwMode="auto">
              <a:xfrm>
                <a:off x="3149" y="10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Line 1279"/>
              <p:cNvSpPr>
                <a:spLocks noChangeShapeType="1"/>
              </p:cNvSpPr>
              <p:nvPr/>
            </p:nvSpPr>
            <p:spPr bwMode="auto">
              <a:xfrm>
                <a:off x="3152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Freeform 1280"/>
              <p:cNvSpPr>
                <a:spLocks/>
              </p:cNvSpPr>
              <p:nvPr/>
            </p:nvSpPr>
            <p:spPr bwMode="auto">
              <a:xfrm>
                <a:off x="3152" y="106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Line 1281"/>
              <p:cNvSpPr>
                <a:spLocks noChangeShapeType="1"/>
              </p:cNvSpPr>
              <p:nvPr/>
            </p:nvSpPr>
            <p:spPr bwMode="auto">
              <a:xfrm>
                <a:off x="3154" y="1063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Line 1282"/>
              <p:cNvSpPr>
                <a:spLocks noChangeShapeType="1"/>
              </p:cNvSpPr>
              <p:nvPr/>
            </p:nvSpPr>
            <p:spPr bwMode="auto">
              <a:xfrm>
                <a:off x="3154" y="1066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Freeform 1283"/>
              <p:cNvSpPr>
                <a:spLocks/>
              </p:cNvSpPr>
              <p:nvPr/>
            </p:nvSpPr>
            <p:spPr bwMode="auto">
              <a:xfrm>
                <a:off x="3152" y="106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Line 1284"/>
              <p:cNvSpPr>
                <a:spLocks noChangeShapeType="1"/>
              </p:cNvSpPr>
              <p:nvPr/>
            </p:nvSpPr>
            <p:spPr bwMode="auto">
              <a:xfrm>
                <a:off x="3152" y="107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Line 1285"/>
              <p:cNvSpPr>
                <a:spLocks noChangeShapeType="1"/>
              </p:cNvSpPr>
              <p:nvPr/>
            </p:nvSpPr>
            <p:spPr bwMode="auto">
              <a:xfrm flipH="1">
                <a:off x="3149" y="107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Freeform 1286"/>
              <p:cNvSpPr>
                <a:spLocks/>
              </p:cNvSpPr>
              <p:nvPr/>
            </p:nvSpPr>
            <p:spPr bwMode="auto">
              <a:xfrm>
                <a:off x="3146" y="107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Line 1287"/>
              <p:cNvSpPr>
                <a:spLocks noChangeShapeType="1"/>
              </p:cNvSpPr>
              <p:nvPr/>
            </p:nvSpPr>
            <p:spPr bwMode="auto">
              <a:xfrm>
                <a:off x="3146" y="107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Freeform 1288"/>
              <p:cNvSpPr>
                <a:spLocks/>
              </p:cNvSpPr>
              <p:nvPr/>
            </p:nvSpPr>
            <p:spPr bwMode="auto">
              <a:xfrm>
                <a:off x="3144" y="1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Line 1289"/>
              <p:cNvSpPr>
                <a:spLocks noChangeShapeType="1"/>
              </p:cNvSpPr>
              <p:nvPr/>
            </p:nvSpPr>
            <p:spPr bwMode="auto">
              <a:xfrm flipH="1" flipV="1">
                <a:off x="3141" y="1068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7" name="Line 1290"/>
              <p:cNvSpPr>
                <a:spLocks noChangeShapeType="1"/>
              </p:cNvSpPr>
              <p:nvPr/>
            </p:nvSpPr>
            <p:spPr bwMode="auto">
              <a:xfrm>
                <a:off x="3141" y="10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1291"/>
              <p:cNvSpPr>
                <a:spLocks/>
              </p:cNvSpPr>
              <p:nvPr/>
            </p:nvSpPr>
            <p:spPr bwMode="auto">
              <a:xfrm>
                <a:off x="3141" y="1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Line 1292"/>
              <p:cNvSpPr>
                <a:spLocks noChangeShapeType="1"/>
              </p:cNvSpPr>
              <p:nvPr/>
            </p:nvSpPr>
            <p:spPr bwMode="auto">
              <a:xfrm>
                <a:off x="3141" y="106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Line 1293"/>
              <p:cNvSpPr>
                <a:spLocks noChangeShapeType="1"/>
              </p:cNvSpPr>
              <p:nvPr/>
            </p:nvSpPr>
            <p:spPr bwMode="auto">
              <a:xfrm flipV="1">
                <a:off x="3141" y="1060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Freeform 1294"/>
              <p:cNvSpPr>
                <a:spLocks/>
              </p:cNvSpPr>
              <p:nvPr/>
            </p:nvSpPr>
            <p:spPr bwMode="auto">
              <a:xfrm>
                <a:off x="3144" y="1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Line 1295"/>
              <p:cNvSpPr>
                <a:spLocks noChangeShapeType="1"/>
              </p:cNvSpPr>
              <p:nvPr/>
            </p:nvSpPr>
            <p:spPr bwMode="auto">
              <a:xfrm>
                <a:off x="3146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Line 1296"/>
              <p:cNvSpPr>
                <a:spLocks noChangeShapeType="1"/>
              </p:cNvSpPr>
              <p:nvPr/>
            </p:nvSpPr>
            <p:spPr bwMode="auto">
              <a:xfrm>
                <a:off x="3146" y="10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Freeform 1297"/>
              <p:cNvSpPr>
                <a:spLocks/>
              </p:cNvSpPr>
              <p:nvPr/>
            </p:nvSpPr>
            <p:spPr bwMode="auto">
              <a:xfrm>
                <a:off x="3141" y="1012"/>
                <a:ext cx="13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6"/>
                  </a:cxn>
                  <a:cxn ang="0">
                    <a:pos x="13" y="11"/>
                  </a:cxn>
                  <a:cxn ang="0">
                    <a:pos x="11" y="11"/>
                  </a:cxn>
                  <a:cxn ang="0">
                    <a:pos x="5" y="14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13" h="14">
                    <a:moveTo>
                      <a:pt x="5" y="0"/>
                    </a:moveTo>
                    <a:lnTo>
                      <a:pt x="11" y="0"/>
                    </a:lnTo>
                    <a:lnTo>
                      <a:pt x="13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5" y="14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Line 1298"/>
              <p:cNvSpPr>
                <a:spLocks noChangeShapeType="1"/>
              </p:cNvSpPr>
              <p:nvPr/>
            </p:nvSpPr>
            <p:spPr bwMode="auto">
              <a:xfrm>
                <a:off x="3149" y="1012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Line 1299"/>
              <p:cNvSpPr>
                <a:spLocks noChangeShapeType="1"/>
              </p:cNvSpPr>
              <p:nvPr/>
            </p:nvSpPr>
            <p:spPr bwMode="auto">
              <a:xfrm>
                <a:off x="3152" y="101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Freeform 1300"/>
              <p:cNvSpPr>
                <a:spLocks/>
              </p:cNvSpPr>
              <p:nvPr/>
            </p:nvSpPr>
            <p:spPr bwMode="auto">
              <a:xfrm>
                <a:off x="3152" y="101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Line 1301"/>
              <p:cNvSpPr>
                <a:spLocks noChangeShapeType="1"/>
              </p:cNvSpPr>
              <p:nvPr/>
            </p:nvSpPr>
            <p:spPr bwMode="auto">
              <a:xfrm>
                <a:off x="3154" y="101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Line 1302"/>
              <p:cNvSpPr>
                <a:spLocks noChangeShapeType="1"/>
              </p:cNvSpPr>
              <p:nvPr/>
            </p:nvSpPr>
            <p:spPr bwMode="auto">
              <a:xfrm>
                <a:off x="3154" y="102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Freeform 1303"/>
              <p:cNvSpPr>
                <a:spLocks/>
              </p:cNvSpPr>
              <p:nvPr/>
            </p:nvSpPr>
            <p:spPr bwMode="auto">
              <a:xfrm>
                <a:off x="3152" y="1020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Line 1304"/>
              <p:cNvSpPr>
                <a:spLocks noChangeShapeType="1"/>
              </p:cNvSpPr>
              <p:nvPr/>
            </p:nvSpPr>
            <p:spPr bwMode="auto">
              <a:xfrm>
                <a:off x="3152" y="102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" name="Line 1305"/>
              <p:cNvSpPr>
                <a:spLocks noChangeShapeType="1"/>
              </p:cNvSpPr>
              <p:nvPr/>
            </p:nvSpPr>
            <p:spPr bwMode="auto">
              <a:xfrm flipH="1">
                <a:off x="3149" y="1023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Freeform 1306"/>
              <p:cNvSpPr>
                <a:spLocks/>
              </p:cNvSpPr>
              <p:nvPr/>
            </p:nvSpPr>
            <p:spPr bwMode="auto">
              <a:xfrm>
                <a:off x="3146" y="102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Line 1307"/>
              <p:cNvSpPr>
                <a:spLocks noChangeShapeType="1"/>
              </p:cNvSpPr>
              <p:nvPr/>
            </p:nvSpPr>
            <p:spPr bwMode="auto">
              <a:xfrm>
                <a:off x="3146" y="102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5" name="Freeform 1308"/>
              <p:cNvSpPr>
                <a:spLocks/>
              </p:cNvSpPr>
              <p:nvPr/>
            </p:nvSpPr>
            <p:spPr bwMode="auto">
              <a:xfrm>
                <a:off x="3144" y="1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Line 1309"/>
              <p:cNvSpPr>
                <a:spLocks noChangeShapeType="1"/>
              </p:cNvSpPr>
              <p:nvPr/>
            </p:nvSpPr>
            <p:spPr bwMode="auto">
              <a:xfrm flipH="1">
                <a:off x="3141" y="1023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Line 1310"/>
              <p:cNvSpPr>
                <a:spLocks noChangeShapeType="1"/>
              </p:cNvSpPr>
              <p:nvPr/>
            </p:nvSpPr>
            <p:spPr bwMode="auto">
              <a:xfrm>
                <a:off x="3141" y="102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Freeform 1311"/>
              <p:cNvSpPr>
                <a:spLocks/>
              </p:cNvSpPr>
              <p:nvPr/>
            </p:nvSpPr>
            <p:spPr bwMode="auto">
              <a:xfrm>
                <a:off x="3141" y="101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" name="Line 1312"/>
              <p:cNvSpPr>
                <a:spLocks noChangeShapeType="1"/>
              </p:cNvSpPr>
              <p:nvPr/>
            </p:nvSpPr>
            <p:spPr bwMode="auto">
              <a:xfrm flipV="1">
                <a:off x="3141" y="1015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Line 1313"/>
              <p:cNvSpPr>
                <a:spLocks noChangeShapeType="1"/>
              </p:cNvSpPr>
              <p:nvPr/>
            </p:nvSpPr>
            <p:spPr bwMode="auto">
              <a:xfrm>
                <a:off x="3141" y="1015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" name="Freeform 1314"/>
              <p:cNvSpPr>
                <a:spLocks/>
              </p:cNvSpPr>
              <p:nvPr/>
            </p:nvSpPr>
            <p:spPr bwMode="auto">
              <a:xfrm>
                <a:off x="3144" y="10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" name="Line 1315"/>
              <p:cNvSpPr>
                <a:spLocks noChangeShapeType="1"/>
              </p:cNvSpPr>
              <p:nvPr/>
            </p:nvSpPr>
            <p:spPr bwMode="auto">
              <a:xfrm>
                <a:off x="3146" y="101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Line 1316"/>
              <p:cNvSpPr>
                <a:spLocks noChangeShapeType="1"/>
              </p:cNvSpPr>
              <p:nvPr/>
            </p:nvSpPr>
            <p:spPr bwMode="auto">
              <a:xfrm>
                <a:off x="3146" y="1012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" name="Freeform 1317"/>
              <p:cNvSpPr>
                <a:spLocks/>
              </p:cNvSpPr>
              <p:nvPr/>
            </p:nvSpPr>
            <p:spPr bwMode="auto">
              <a:xfrm>
                <a:off x="3505" y="1514"/>
                <a:ext cx="96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8" y="0"/>
                  </a:cxn>
                  <a:cxn ang="0">
                    <a:pos x="96" y="83"/>
                  </a:cxn>
                  <a:cxn ang="0">
                    <a:pos x="0" y="83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Freeform 1318"/>
              <p:cNvSpPr>
                <a:spLocks/>
              </p:cNvSpPr>
              <p:nvPr/>
            </p:nvSpPr>
            <p:spPr bwMode="auto">
              <a:xfrm>
                <a:off x="3505" y="1514"/>
                <a:ext cx="96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48" y="0"/>
                  </a:cxn>
                  <a:cxn ang="0">
                    <a:pos x="96" y="83"/>
                  </a:cxn>
                  <a:cxn ang="0">
                    <a:pos x="0" y="83"/>
                  </a:cxn>
                </a:cxnLst>
                <a:rect l="0" t="0" r="r" b="b"/>
                <a:pathLst>
                  <a:path w="96" h="83">
                    <a:moveTo>
                      <a:pt x="0" y="83"/>
                    </a:moveTo>
                    <a:lnTo>
                      <a:pt x="48" y="0"/>
                    </a:lnTo>
                    <a:lnTo>
                      <a:pt x="96" y="83"/>
                    </a:lnTo>
                    <a:lnTo>
                      <a:pt x="0" y="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Freeform 1319"/>
              <p:cNvSpPr>
                <a:spLocks/>
              </p:cNvSpPr>
              <p:nvPr/>
            </p:nvSpPr>
            <p:spPr bwMode="auto">
              <a:xfrm>
                <a:off x="3015" y="1018"/>
                <a:ext cx="83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83" y="4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83" h="96">
                    <a:moveTo>
                      <a:pt x="0" y="96"/>
                    </a:moveTo>
                    <a:lnTo>
                      <a:pt x="83" y="48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Freeform 1320"/>
              <p:cNvSpPr>
                <a:spLocks/>
              </p:cNvSpPr>
              <p:nvPr/>
            </p:nvSpPr>
            <p:spPr bwMode="auto">
              <a:xfrm>
                <a:off x="3015" y="1018"/>
                <a:ext cx="83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83" y="48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83" h="96">
                    <a:moveTo>
                      <a:pt x="0" y="96"/>
                    </a:moveTo>
                    <a:lnTo>
                      <a:pt x="83" y="48"/>
                    </a:ln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Freeform 1321"/>
              <p:cNvSpPr>
                <a:spLocks/>
              </p:cNvSpPr>
              <p:nvPr/>
            </p:nvSpPr>
            <p:spPr bwMode="auto">
              <a:xfrm>
                <a:off x="4569" y="582"/>
                <a:ext cx="24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243" y="0"/>
                  </a:cxn>
                </a:cxnLst>
                <a:rect l="0" t="0" r="r" b="b"/>
                <a:pathLst>
                  <a:path w="243">
                    <a:moveTo>
                      <a:pt x="0" y="0"/>
                    </a:moveTo>
                    <a:lnTo>
                      <a:pt x="123" y="0"/>
                    </a:lnTo>
                    <a:lnTo>
                      <a:pt x="243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Freeform 1322"/>
              <p:cNvSpPr>
                <a:spLocks/>
              </p:cNvSpPr>
              <p:nvPr/>
            </p:nvSpPr>
            <p:spPr bwMode="auto">
              <a:xfrm>
                <a:off x="4090" y="582"/>
                <a:ext cx="40" cy="136"/>
              </a:xfrm>
              <a:custGeom>
                <a:avLst/>
                <a:gdLst/>
                <a:ahLst/>
                <a:cxnLst>
                  <a:cxn ang="0">
                    <a:pos x="40" y="134"/>
                  </a:cxn>
                  <a:cxn ang="0">
                    <a:pos x="40" y="136"/>
                  </a:cxn>
                  <a:cxn ang="0">
                    <a:pos x="32" y="131"/>
                  </a:cxn>
                  <a:cxn ang="0">
                    <a:pos x="22" y="123"/>
                  </a:cxn>
                  <a:cxn ang="0">
                    <a:pos x="14" y="112"/>
                  </a:cxn>
                  <a:cxn ang="0">
                    <a:pos x="6" y="99"/>
                  </a:cxn>
                  <a:cxn ang="0">
                    <a:pos x="3" y="83"/>
                  </a:cxn>
                  <a:cxn ang="0">
                    <a:pos x="0" y="70"/>
                  </a:cxn>
                  <a:cxn ang="0">
                    <a:pos x="3" y="53"/>
                  </a:cxn>
                  <a:cxn ang="0">
                    <a:pos x="6" y="40"/>
                  </a:cxn>
                  <a:cxn ang="0">
                    <a:pos x="11" y="27"/>
                  </a:cxn>
                  <a:cxn ang="0">
                    <a:pos x="19" y="16"/>
                  </a:cxn>
                  <a:cxn ang="0">
                    <a:pos x="30" y="8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2" y="11"/>
                  </a:cxn>
                  <a:cxn ang="0">
                    <a:pos x="27" y="19"/>
                  </a:cxn>
                  <a:cxn ang="0">
                    <a:pos x="22" y="27"/>
                  </a:cxn>
                  <a:cxn ang="0">
                    <a:pos x="19" y="40"/>
                  </a:cxn>
                  <a:cxn ang="0">
                    <a:pos x="16" y="53"/>
                  </a:cxn>
                  <a:cxn ang="0">
                    <a:pos x="14" y="67"/>
                  </a:cxn>
                  <a:cxn ang="0">
                    <a:pos x="16" y="83"/>
                  </a:cxn>
                  <a:cxn ang="0">
                    <a:pos x="16" y="96"/>
                  </a:cxn>
                  <a:cxn ang="0">
                    <a:pos x="19" y="104"/>
                  </a:cxn>
                  <a:cxn ang="0">
                    <a:pos x="22" y="112"/>
                  </a:cxn>
                  <a:cxn ang="0">
                    <a:pos x="24" y="118"/>
                  </a:cxn>
                  <a:cxn ang="0">
                    <a:pos x="30" y="123"/>
                  </a:cxn>
                  <a:cxn ang="0">
                    <a:pos x="35" y="128"/>
                  </a:cxn>
                  <a:cxn ang="0">
                    <a:pos x="40" y="134"/>
                  </a:cxn>
                </a:cxnLst>
                <a:rect l="0" t="0" r="r" b="b"/>
                <a:pathLst>
                  <a:path w="40" h="136">
                    <a:moveTo>
                      <a:pt x="40" y="134"/>
                    </a:moveTo>
                    <a:lnTo>
                      <a:pt x="40" y="136"/>
                    </a:lnTo>
                    <a:lnTo>
                      <a:pt x="32" y="131"/>
                    </a:lnTo>
                    <a:lnTo>
                      <a:pt x="22" y="123"/>
                    </a:lnTo>
                    <a:lnTo>
                      <a:pt x="14" y="112"/>
                    </a:lnTo>
                    <a:lnTo>
                      <a:pt x="6" y="99"/>
                    </a:lnTo>
                    <a:lnTo>
                      <a:pt x="3" y="83"/>
                    </a:lnTo>
                    <a:lnTo>
                      <a:pt x="0" y="70"/>
                    </a:lnTo>
                    <a:lnTo>
                      <a:pt x="3" y="53"/>
                    </a:lnTo>
                    <a:lnTo>
                      <a:pt x="6" y="40"/>
                    </a:lnTo>
                    <a:lnTo>
                      <a:pt x="11" y="27"/>
                    </a:lnTo>
                    <a:lnTo>
                      <a:pt x="19" y="16"/>
                    </a:lnTo>
                    <a:lnTo>
                      <a:pt x="30" y="8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2" y="11"/>
                    </a:lnTo>
                    <a:lnTo>
                      <a:pt x="27" y="19"/>
                    </a:lnTo>
                    <a:lnTo>
                      <a:pt x="22" y="27"/>
                    </a:lnTo>
                    <a:lnTo>
                      <a:pt x="19" y="40"/>
                    </a:lnTo>
                    <a:lnTo>
                      <a:pt x="16" y="53"/>
                    </a:lnTo>
                    <a:lnTo>
                      <a:pt x="14" y="67"/>
                    </a:lnTo>
                    <a:lnTo>
                      <a:pt x="16" y="83"/>
                    </a:lnTo>
                    <a:lnTo>
                      <a:pt x="16" y="96"/>
                    </a:lnTo>
                    <a:lnTo>
                      <a:pt x="19" y="104"/>
                    </a:lnTo>
                    <a:lnTo>
                      <a:pt x="22" y="112"/>
                    </a:lnTo>
                    <a:lnTo>
                      <a:pt x="24" y="118"/>
                    </a:lnTo>
                    <a:lnTo>
                      <a:pt x="30" y="123"/>
                    </a:lnTo>
                    <a:lnTo>
                      <a:pt x="35" y="128"/>
                    </a:lnTo>
                    <a:lnTo>
                      <a:pt x="4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Freeform 1323"/>
              <p:cNvSpPr>
                <a:spLocks noEditPoints="1"/>
              </p:cNvSpPr>
              <p:nvPr/>
            </p:nvSpPr>
            <p:spPr bwMode="auto">
              <a:xfrm>
                <a:off x="4138" y="582"/>
                <a:ext cx="73" cy="107"/>
              </a:xfrm>
              <a:custGeom>
                <a:avLst/>
                <a:gdLst/>
                <a:ahLst/>
                <a:cxnLst>
                  <a:cxn ang="0">
                    <a:pos x="43" y="102"/>
                  </a:cxn>
                  <a:cxn ang="0">
                    <a:pos x="35" y="107"/>
                  </a:cxn>
                  <a:cxn ang="0">
                    <a:pos x="22" y="107"/>
                  </a:cxn>
                  <a:cxn ang="0">
                    <a:pos x="8" y="99"/>
                  </a:cxn>
                  <a:cxn ang="0">
                    <a:pos x="3" y="83"/>
                  </a:cxn>
                  <a:cxn ang="0">
                    <a:pos x="3" y="64"/>
                  </a:cxn>
                  <a:cxn ang="0">
                    <a:pos x="11" y="48"/>
                  </a:cxn>
                  <a:cxn ang="0">
                    <a:pos x="25" y="37"/>
                  </a:cxn>
                  <a:cxn ang="0">
                    <a:pos x="43" y="37"/>
                  </a:cxn>
                  <a:cxn ang="0">
                    <a:pos x="49" y="29"/>
                  </a:cxn>
                  <a:cxn ang="0">
                    <a:pos x="49" y="16"/>
                  </a:cxn>
                  <a:cxn ang="0">
                    <a:pos x="46" y="11"/>
                  </a:cxn>
                  <a:cxn ang="0">
                    <a:pos x="43" y="11"/>
                  </a:cxn>
                  <a:cxn ang="0">
                    <a:pos x="38" y="11"/>
                  </a:cxn>
                  <a:cxn ang="0">
                    <a:pos x="57" y="0"/>
                  </a:cxn>
                  <a:cxn ang="0">
                    <a:pos x="62" y="78"/>
                  </a:cxn>
                  <a:cxn ang="0">
                    <a:pos x="62" y="94"/>
                  </a:cxn>
                  <a:cxn ang="0">
                    <a:pos x="62" y="96"/>
                  </a:cxn>
                  <a:cxn ang="0">
                    <a:pos x="65" y="96"/>
                  </a:cxn>
                  <a:cxn ang="0">
                    <a:pos x="70" y="96"/>
                  </a:cxn>
                  <a:cxn ang="0">
                    <a:pos x="51" y="107"/>
                  </a:cxn>
                  <a:cxn ang="0">
                    <a:pos x="49" y="96"/>
                  </a:cxn>
                  <a:cxn ang="0">
                    <a:pos x="49" y="59"/>
                  </a:cxn>
                  <a:cxn ang="0">
                    <a:pos x="46" y="48"/>
                  </a:cxn>
                  <a:cxn ang="0">
                    <a:pos x="41" y="43"/>
                  </a:cxn>
                  <a:cxn ang="0">
                    <a:pos x="33" y="40"/>
                  </a:cxn>
                  <a:cxn ang="0">
                    <a:pos x="22" y="45"/>
                  </a:cxn>
                  <a:cxn ang="0">
                    <a:pos x="17" y="59"/>
                  </a:cxn>
                  <a:cxn ang="0">
                    <a:pos x="17" y="78"/>
                  </a:cxn>
                  <a:cxn ang="0">
                    <a:pos x="22" y="91"/>
                  </a:cxn>
                  <a:cxn ang="0">
                    <a:pos x="35" y="99"/>
                  </a:cxn>
                  <a:cxn ang="0">
                    <a:pos x="49" y="91"/>
                  </a:cxn>
                </a:cxnLst>
                <a:rect l="0" t="0" r="r" b="b"/>
                <a:pathLst>
                  <a:path w="73" h="107">
                    <a:moveTo>
                      <a:pt x="49" y="96"/>
                    </a:moveTo>
                    <a:lnTo>
                      <a:pt x="43" y="102"/>
                    </a:lnTo>
                    <a:lnTo>
                      <a:pt x="38" y="104"/>
                    </a:lnTo>
                    <a:lnTo>
                      <a:pt x="35" y="107"/>
                    </a:lnTo>
                    <a:lnTo>
                      <a:pt x="30" y="107"/>
                    </a:lnTo>
                    <a:lnTo>
                      <a:pt x="22" y="107"/>
                    </a:lnTo>
                    <a:lnTo>
                      <a:pt x="17" y="102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3" y="64"/>
                    </a:lnTo>
                    <a:lnTo>
                      <a:pt x="6" y="56"/>
                    </a:lnTo>
                    <a:lnTo>
                      <a:pt x="11" y="48"/>
                    </a:lnTo>
                    <a:lnTo>
                      <a:pt x="17" y="40"/>
                    </a:lnTo>
                    <a:lnTo>
                      <a:pt x="25" y="37"/>
                    </a:lnTo>
                    <a:lnTo>
                      <a:pt x="35" y="35"/>
                    </a:lnTo>
                    <a:lnTo>
                      <a:pt x="43" y="37"/>
                    </a:lnTo>
                    <a:lnTo>
                      <a:pt x="49" y="43"/>
                    </a:lnTo>
                    <a:lnTo>
                      <a:pt x="49" y="29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38" y="11"/>
                    </a:lnTo>
                    <a:lnTo>
                      <a:pt x="38" y="8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2" y="78"/>
                    </a:lnTo>
                    <a:lnTo>
                      <a:pt x="62" y="88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6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7" y="96"/>
                    </a:lnTo>
                    <a:lnTo>
                      <a:pt x="70" y="96"/>
                    </a:lnTo>
                    <a:lnTo>
                      <a:pt x="73" y="99"/>
                    </a:lnTo>
                    <a:lnTo>
                      <a:pt x="51" y="107"/>
                    </a:lnTo>
                    <a:lnTo>
                      <a:pt x="49" y="107"/>
                    </a:lnTo>
                    <a:lnTo>
                      <a:pt x="49" y="96"/>
                    </a:lnTo>
                    <a:close/>
                    <a:moveTo>
                      <a:pt x="49" y="91"/>
                    </a:moveTo>
                    <a:lnTo>
                      <a:pt x="49" y="59"/>
                    </a:lnTo>
                    <a:lnTo>
                      <a:pt x="49" y="53"/>
                    </a:lnTo>
                    <a:lnTo>
                      <a:pt x="46" y="48"/>
                    </a:lnTo>
                    <a:lnTo>
                      <a:pt x="43" y="45"/>
                    </a:lnTo>
                    <a:lnTo>
                      <a:pt x="41" y="43"/>
                    </a:lnTo>
                    <a:lnTo>
                      <a:pt x="38" y="40"/>
                    </a:lnTo>
                    <a:lnTo>
                      <a:pt x="33" y="40"/>
                    </a:lnTo>
                    <a:lnTo>
                      <a:pt x="27" y="43"/>
                    </a:lnTo>
                    <a:lnTo>
                      <a:pt x="22" y="45"/>
                    </a:lnTo>
                    <a:lnTo>
                      <a:pt x="19" y="51"/>
                    </a:lnTo>
                    <a:lnTo>
                      <a:pt x="17" y="59"/>
                    </a:lnTo>
                    <a:lnTo>
                      <a:pt x="14" y="70"/>
                    </a:lnTo>
                    <a:lnTo>
                      <a:pt x="17" y="78"/>
                    </a:lnTo>
                    <a:lnTo>
                      <a:pt x="17" y="86"/>
                    </a:lnTo>
                    <a:lnTo>
                      <a:pt x="22" y="91"/>
                    </a:lnTo>
                    <a:lnTo>
                      <a:pt x="27" y="96"/>
                    </a:lnTo>
                    <a:lnTo>
                      <a:pt x="35" y="99"/>
                    </a:lnTo>
                    <a:lnTo>
                      <a:pt x="43" y="96"/>
                    </a:lnTo>
                    <a:lnTo>
                      <a:pt x="4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Freeform 1324"/>
              <p:cNvSpPr>
                <a:spLocks/>
              </p:cNvSpPr>
              <p:nvPr/>
            </p:nvSpPr>
            <p:spPr bwMode="auto">
              <a:xfrm>
                <a:off x="4213" y="582"/>
                <a:ext cx="40" cy="13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11" y="8"/>
                  </a:cxn>
                  <a:cxn ang="0">
                    <a:pos x="19" y="13"/>
                  </a:cxn>
                  <a:cxn ang="0">
                    <a:pos x="27" y="27"/>
                  </a:cxn>
                  <a:cxn ang="0">
                    <a:pos x="35" y="40"/>
                  </a:cxn>
                  <a:cxn ang="0">
                    <a:pos x="38" y="53"/>
                  </a:cxn>
                  <a:cxn ang="0">
                    <a:pos x="40" y="70"/>
                  </a:cxn>
                  <a:cxn ang="0">
                    <a:pos x="38" y="83"/>
                  </a:cxn>
                  <a:cxn ang="0">
                    <a:pos x="35" y="96"/>
                  </a:cxn>
                  <a:cxn ang="0">
                    <a:pos x="30" y="110"/>
                  </a:cxn>
                  <a:cxn ang="0">
                    <a:pos x="22" y="120"/>
                  </a:cxn>
                  <a:cxn ang="0">
                    <a:pos x="11" y="131"/>
                  </a:cxn>
                  <a:cxn ang="0">
                    <a:pos x="0" y="136"/>
                  </a:cxn>
                  <a:cxn ang="0">
                    <a:pos x="0" y="134"/>
                  </a:cxn>
                  <a:cxn ang="0">
                    <a:pos x="8" y="128"/>
                  </a:cxn>
                  <a:cxn ang="0">
                    <a:pos x="14" y="120"/>
                  </a:cxn>
                  <a:cxn ang="0">
                    <a:pos x="19" y="110"/>
                  </a:cxn>
                  <a:cxn ang="0">
                    <a:pos x="24" y="99"/>
                  </a:cxn>
                  <a:cxn ang="0">
                    <a:pos x="24" y="86"/>
                  </a:cxn>
                  <a:cxn ang="0">
                    <a:pos x="27" y="72"/>
                  </a:cxn>
                  <a:cxn ang="0">
                    <a:pos x="24" y="56"/>
                  </a:cxn>
                  <a:cxn ang="0">
                    <a:pos x="24" y="43"/>
                  </a:cxn>
                  <a:cxn ang="0">
                    <a:pos x="22" y="35"/>
                  </a:cxn>
                  <a:cxn ang="0">
                    <a:pos x="19" y="27"/>
                  </a:cxn>
                  <a:cxn ang="0">
                    <a:pos x="16" y="21"/>
                  </a:cxn>
                  <a:cxn ang="0">
                    <a:pos x="11" y="16"/>
                  </a:cxn>
                  <a:cxn ang="0">
                    <a:pos x="6" y="8"/>
                  </a:cxn>
                  <a:cxn ang="0">
                    <a:pos x="0" y="3"/>
                  </a:cxn>
                </a:cxnLst>
                <a:rect l="0" t="0" r="r" b="b"/>
                <a:pathLst>
                  <a:path w="40" h="136">
                    <a:moveTo>
                      <a:pt x="0" y="3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27"/>
                    </a:lnTo>
                    <a:lnTo>
                      <a:pt x="35" y="40"/>
                    </a:lnTo>
                    <a:lnTo>
                      <a:pt x="38" y="53"/>
                    </a:lnTo>
                    <a:lnTo>
                      <a:pt x="40" y="70"/>
                    </a:lnTo>
                    <a:lnTo>
                      <a:pt x="38" y="83"/>
                    </a:lnTo>
                    <a:lnTo>
                      <a:pt x="35" y="96"/>
                    </a:lnTo>
                    <a:lnTo>
                      <a:pt x="30" y="110"/>
                    </a:lnTo>
                    <a:lnTo>
                      <a:pt x="22" y="120"/>
                    </a:lnTo>
                    <a:lnTo>
                      <a:pt x="11" y="131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8" y="128"/>
                    </a:lnTo>
                    <a:lnTo>
                      <a:pt x="14" y="120"/>
                    </a:lnTo>
                    <a:lnTo>
                      <a:pt x="19" y="110"/>
                    </a:lnTo>
                    <a:lnTo>
                      <a:pt x="24" y="99"/>
                    </a:lnTo>
                    <a:lnTo>
                      <a:pt x="24" y="86"/>
                    </a:lnTo>
                    <a:lnTo>
                      <a:pt x="27" y="72"/>
                    </a:lnTo>
                    <a:lnTo>
                      <a:pt x="24" y="56"/>
                    </a:lnTo>
                    <a:lnTo>
                      <a:pt x="24" y="43"/>
                    </a:lnTo>
                    <a:lnTo>
                      <a:pt x="22" y="35"/>
                    </a:lnTo>
                    <a:lnTo>
                      <a:pt x="19" y="27"/>
                    </a:lnTo>
                    <a:lnTo>
                      <a:pt x="16" y="21"/>
                    </a:lnTo>
                    <a:lnTo>
                      <a:pt x="11" y="16"/>
                    </a:lnTo>
                    <a:lnTo>
                      <a:pt x="6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Freeform 1325"/>
              <p:cNvSpPr>
                <a:spLocks/>
              </p:cNvSpPr>
              <p:nvPr/>
            </p:nvSpPr>
            <p:spPr bwMode="auto">
              <a:xfrm>
                <a:off x="4296" y="652"/>
                <a:ext cx="268" cy="0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8">
                    <a:moveTo>
                      <a:pt x="268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Freeform 1326"/>
              <p:cNvSpPr>
                <a:spLocks/>
              </p:cNvSpPr>
              <p:nvPr/>
            </p:nvSpPr>
            <p:spPr bwMode="auto">
              <a:xfrm>
                <a:off x="4820" y="652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Freeform 1327"/>
              <p:cNvSpPr>
                <a:spLocks/>
              </p:cNvSpPr>
              <p:nvPr/>
            </p:nvSpPr>
            <p:spPr bwMode="auto">
              <a:xfrm>
                <a:off x="4590" y="643"/>
                <a:ext cx="14" cy="14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4" y="11"/>
                  </a:cxn>
                  <a:cxn ang="0">
                    <a:pos x="11" y="14"/>
                  </a:cxn>
                  <a:cxn ang="0">
                    <a:pos x="6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14" y="6"/>
                  </a:cxn>
                  <a:cxn ang="0">
                    <a:pos x="14" y="9"/>
                  </a:cxn>
                </a:cxnLst>
                <a:rect l="0" t="0" r="r" b="b"/>
                <a:pathLst>
                  <a:path w="14" h="14">
                    <a:moveTo>
                      <a:pt x="14" y="9"/>
                    </a:moveTo>
                    <a:lnTo>
                      <a:pt x="14" y="11"/>
                    </a:lnTo>
                    <a:lnTo>
                      <a:pt x="11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Line 1328"/>
              <p:cNvSpPr>
                <a:spLocks noChangeShapeType="1"/>
              </p:cNvSpPr>
              <p:nvPr/>
            </p:nvSpPr>
            <p:spPr bwMode="auto">
              <a:xfrm>
                <a:off x="4604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Line 1329"/>
              <p:cNvSpPr>
                <a:spLocks noChangeShapeType="1"/>
              </p:cNvSpPr>
              <p:nvPr/>
            </p:nvSpPr>
            <p:spPr bwMode="auto">
              <a:xfrm>
                <a:off x="4601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Freeform 1330"/>
              <p:cNvSpPr>
                <a:spLocks/>
              </p:cNvSpPr>
              <p:nvPr/>
            </p:nvSpPr>
            <p:spPr bwMode="auto">
              <a:xfrm>
                <a:off x="4598" y="65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Line 1331"/>
              <p:cNvSpPr>
                <a:spLocks noChangeShapeType="1"/>
              </p:cNvSpPr>
              <p:nvPr/>
            </p:nvSpPr>
            <p:spPr bwMode="auto">
              <a:xfrm>
                <a:off x="4598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9" name="Line 1332"/>
              <p:cNvSpPr>
                <a:spLocks noChangeShapeType="1"/>
              </p:cNvSpPr>
              <p:nvPr/>
            </p:nvSpPr>
            <p:spPr bwMode="auto">
              <a:xfrm>
                <a:off x="4596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Freeform 1333"/>
              <p:cNvSpPr>
                <a:spLocks/>
              </p:cNvSpPr>
              <p:nvPr/>
            </p:nvSpPr>
            <p:spPr bwMode="auto">
              <a:xfrm>
                <a:off x="4593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Line 1334"/>
              <p:cNvSpPr>
                <a:spLocks noChangeShapeType="1"/>
              </p:cNvSpPr>
              <p:nvPr/>
            </p:nvSpPr>
            <p:spPr bwMode="auto">
              <a:xfrm flipV="1">
                <a:off x="4593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" name="Line 1335"/>
              <p:cNvSpPr>
                <a:spLocks noChangeShapeType="1"/>
              </p:cNvSpPr>
              <p:nvPr/>
            </p:nvSpPr>
            <p:spPr bwMode="auto">
              <a:xfrm>
                <a:off x="4590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Freeform 1336"/>
              <p:cNvSpPr>
                <a:spLocks/>
              </p:cNvSpPr>
              <p:nvPr/>
            </p:nvSpPr>
            <p:spPr bwMode="auto">
              <a:xfrm>
                <a:off x="4590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Line 1337"/>
              <p:cNvSpPr>
                <a:spLocks noChangeShapeType="1"/>
              </p:cNvSpPr>
              <p:nvPr/>
            </p:nvSpPr>
            <p:spPr bwMode="auto">
              <a:xfrm flipV="1">
                <a:off x="4590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Freeform 1338"/>
              <p:cNvSpPr>
                <a:spLocks/>
              </p:cNvSpPr>
              <p:nvPr/>
            </p:nvSpPr>
            <p:spPr bwMode="auto">
              <a:xfrm>
                <a:off x="4590" y="64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Line 1339"/>
              <p:cNvSpPr>
                <a:spLocks noChangeShapeType="1"/>
              </p:cNvSpPr>
              <p:nvPr/>
            </p:nvSpPr>
            <p:spPr bwMode="auto">
              <a:xfrm>
                <a:off x="4593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Line 1340"/>
              <p:cNvSpPr>
                <a:spLocks noChangeShapeType="1"/>
              </p:cNvSpPr>
              <p:nvPr/>
            </p:nvSpPr>
            <p:spPr bwMode="auto">
              <a:xfrm>
                <a:off x="4593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Freeform 1341"/>
              <p:cNvSpPr>
                <a:spLocks/>
              </p:cNvSpPr>
              <p:nvPr/>
            </p:nvSpPr>
            <p:spPr bwMode="auto">
              <a:xfrm>
                <a:off x="4596" y="643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Line 1342"/>
              <p:cNvSpPr>
                <a:spLocks noChangeShapeType="1"/>
              </p:cNvSpPr>
              <p:nvPr/>
            </p:nvSpPr>
            <p:spPr bwMode="auto">
              <a:xfrm>
                <a:off x="4598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Line 1343"/>
              <p:cNvSpPr>
                <a:spLocks noChangeShapeType="1"/>
              </p:cNvSpPr>
              <p:nvPr/>
            </p:nvSpPr>
            <p:spPr bwMode="auto">
              <a:xfrm>
                <a:off x="4601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Freeform 1344"/>
              <p:cNvSpPr>
                <a:spLocks/>
              </p:cNvSpPr>
              <p:nvPr/>
            </p:nvSpPr>
            <p:spPr bwMode="auto">
              <a:xfrm>
                <a:off x="4601" y="64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Line 1345"/>
              <p:cNvSpPr>
                <a:spLocks noChangeShapeType="1"/>
              </p:cNvSpPr>
              <p:nvPr/>
            </p:nvSpPr>
            <p:spPr bwMode="auto">
              <a:xfrm>
                <a:off x="4604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Line 1346"/>
              <p:cNvSpPr>
                <a:spLocks noChangeShapeType="1"/>
              </p:cNvSpPr>
              <p:nvPr/>
            </p:nvSpPr>
            <p:spPr bwMode="auto">
              <a:xfrm>
                <a:off x="4604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Freeform 1347"/>
              <p:cNvSpPr>
                <a:spLocks/>
              </p:cNvSpPr>
              <p:nvPr/>
            </p:nvSpPr>
            <p:spPr bwMode="auto">
              <a:xfrm>
                <a:off x="4778" y="643"/>
                <a:ext cx="13" cy="14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3" y="11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10" y="3"/>
                  </a:cxn>
                  <a:cxn ang="0">
                    <a:pos x="13" y="6"/>
                  </a:cxn>
                  <a:cxn ang="0">
                    <a:pos x="13" y="9"/>
                  </a:cxn>
                </a:cxnLst>
                <a:rect l="0" t="0" r="r" b="b"/>
                <a:pathLst>
                  <a:path w="13" h="14">
                    <a:moveTo>
                      <a:pt x="13" y="9"/>
                    </a:moveTo>
                    <a:lnTo>
                      <a:pt x="13" y="11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13" y="6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Line 1348"/>
              <p:cNvSpPr>
                <a:spLocks noChangeShapeType="1"/>
              </p:cNvSpPr>
              <p:nvPr/>
            </p:nvSpPr>
            <p:spPr bwMode="auto">
              <a:xfrm>
                <a:off x="4791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Line 1349"/>
              <p:cNvSpPr>
                <a:spLocks noChangeShapeType="1"/>
              </p:cNvSpPr>
              <p:nvPr/>
            </p:nvSpPr>
            <p:spPr bwMode="auto">
              <a:xfrm flipH="1">
                <a:off x="4788" y="65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Freeform 1350"/>
              <p:cNvSpPr>
                <a:spLocks/>
              </p:cNvSpPr>
              <p:nvPr/>
            </p:nvSpPr>
            <p:spPr bwMode="auto">
              <a:xfrm>
                <a:off x="4788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Line 1351"/>
              <p:cNvSpPr>
                <a:spLocks noChangeShapeType="1"/>
              </p:cNvSpPr>
              <p:nvPr/>
            </p:nvSpPr>
            <p:spPr bwMode="auto">
              <a:xfrm>
                <a:off x="4786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Line 1352"/>
              <p:cNvSpPr>
                <a:spLocks noChangeShapeType="1"/>
              </p:cNvSpPr>
              <p:nvPr/>
            </p:nvSpPr>
            <p:spPr bwMode="auto">
              <a:xfrm flipH="1">
                <a:off x="4783" y="65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Freeform 1353"/>
              <p:cNvSpPr>
                <a:spLocks/>
              </p:cNvSpPr>
              <p:nvPr/>
            </p:nvSpPr>
            <p:spPr bwMode="auto">
              <a:xfrm>
                <a:off x="4783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" name="Line 1354"/>
              <p:cNvSpPr>
                <a:spLocks noChangeShapeType="1"/>
              </p:cNvSpPr>
              <p:nvPr/>
            </p:nvSpPr>
            <p:spPr bwMode="auto">
              <a:xfrm flipV="1">
                <a:off x="4780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Line 1355"/>
              <p:cNvSpPr>
                <a:spLocks noChangeShapeType="1"/>
              </p:cNvSpPr>
              <p:nvPr/>
            </p:nvSpPr>
            <p:spPr bwMode="auto">
              <a:xfrm>
                <a:off x="4780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3" name="Freeform 1356"/>
              <p:cNvSpPr>
                <a:spLocks/>
              </p:cNvSpPr>
              <p:nvPr/>
            </p:nvSpPr>
            <p:spPr bwMode="auto">
              <a:xfrm>
                <a:off x="4778" y="65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" name="Line 1357"/>
              <p:cNvSpPr>
                <a:spLocks noChangeShapeType="1"/>
              </p:cNvSpPr>
              <p:nvPr/>
            </p:nvSpPr>
            <p:spPr bwMode="auto">
              <a:xfrm flipV="1">
                <a:off x="4780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Freeform 1358"/>
              <p:cNvSpPr>
                <a:spLocks/>
              </p:cNvSpPr>
              <p:nvPr/>
            </p:nvSpPr>
            <p:spPr bwMode="auto">
              <a:xfrm>
                <a:off x="4780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Line 1359"/>
              <p:cNvSpPr>
                <a:spLocks noChangeShapeType="1"/>
              </p:cNvSpPr>
              <p:nvPr/>
            </p:nvSpPr>
            <p:spPr bwMode="auto">
              <a:xfrm>
                <a:off x="4780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Line 1360"/>
              <p:cNvSpPr>
                <a:spLocks noChangeShapeType="1"/>
              </p:cNvSpPr>
              <p:nvPr/>
            </p:nvSpPr>
            <p:spPr bwMode="auto">
              <a:xfrm>
                <a:off x="4783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Freeform 1361"/>
              <p:cNvSpPr>
                <a:spLocks/>
              </p:cNvSpPr>
              <p:nvPr/>
            </p:nvSpPr>
            <p:spPr bwMode="auto">
              <a:xfrm>
                <a:off x="4786" y="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9" name="Line 1362"/>
              <p:cNvSpPr>
                <a:spLocks noChangeShapeType="1"/>
              </p:cNvSpPr>
              <p:nvPr/>
            </p:nvSpPr>
            <p:spPr bwMode="auto">
              <a:xfrm>
                <a:off x="4786" y="64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" name="Line 1363"/>
              <p:cNvSpPr>
                <a:spLocks noChangeShapeType="1"/>
              </p:cNvSpPr>
              <p:nvPr/>
            </p:nvSpPr>
            <p:spPr bwMode="auto">
              <a:xfrm>
                <a:off x="4788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Freeform 1364"/>
              <p:cNvSpPr>
                <a:spLocks/>
              </p:cNvSpPr>
              <p:nvPr/>
            </p:nvSpPr>
            <p:spPr bwMode="auto">
              <a:xfrm>
                <a:off x="4791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2" name="Line 1365"/>
              <p:cNvSpPr>
                <a:spLocks noChangeShapeType="1"/>
              </p:cNvSpPr>
              <p:nvPr/>
            </p:nvSpPr>
            <p:spPr bwMode="auto">
              <a:xfrm>
                <a:off x="4791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3" name="Line 1366"/>
              <p:cNvSpPr>
                <a:spLocks noChangeShapeType="1"/>
              </p:cNvSpPr>
              <p:nvPr/>
            </p:nvSpPr>
            <p:spPr bwMode="auto">
              <a:xfrm>
                <a:off x="4791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4" name="Freeform 1367"/>
              <p:cNvSpPr>
                <a:spLocks/>
              </p:cNvSpPr>
              <p:nvPr/>
            </p:nvSpPr>
            <p:spPr bwMode="auto">
              <a:xfrm>
                <a:off x="4638" y="643"/>
                <a:ext cx="11" cy="14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4"/>
                  </a:cxn>
                  <a:cxn ang="0">
                    <a:pos x="6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11" y="6"/>
                  </a:cxn>
                  <a:cxn ang="0">
                    <a:pos x="11" y="9"/>
                  </a:cxn>
                </a:cxnLst>
                <a:rect l="0" t="0" r="r" b="b"/>
                <a:pathLst>
                  <a:path w="11" h="14">
                    <a:moveTo>
                      <a:pt x="11" y="9"/>
                    </a:moveTo>
                    <a:lnTo>
                      <a:pt x="11" y="11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5" name="Line 1368"/>
              <p:cNvSpPr>
                <a:spLocks noChangeShapeType="1"/>
              </p:cNvSpPr>
              <p:nvPr/>
            </p:nvSpPr>
            <p:spPr bwMode="auto">
              <a:xfrm>
                <a:off x="4649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6" name="Line 1369"/>
              <p:cNvSpPr>
                <a:spLocks noChangeShapeType="1"/>
              </p:cNvSpPr>
              <p:nvPr/>
            </p:nvSpPr>
            <p:spPr bwMode="auto">
              <a:xfrm>
                <a:off x="4649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Freeform 1370"/>
              <p:cNvSpPr>
                <a:spLocks/>
              </p:cNvSpPr>
              <p:nvPr/>
            </p:nvSpPr>
            <p:spPr bwMode="auto">
              <a:xfrm>
                <a:off x="4647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8" name="Line 1371"/>
              <p:cNvSpPr>
                <a:spLocks noChangeShapeType="1"/>
              </p:cNvSpPr>
              <p:nvPr/>
            </p:nvSpPr>
            <p:spPr bwMode="auto">
              <a:xfrm flipH="1">
                <a:off x="4644" y="65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" name="Line 1372"/>
              <p:cNvSpPr>
                <a:spLocks noChangeShapeType="1"/>
              </p:cNvSpPr>
              <p:nvPr/>
            </p:nvSpPr>
            <p:spPr bwMode="auto">
              <a:xfrm flipH="1">
                <a:off x="4641" y="65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Freeform 1373"/>
              <p:cNvSpPr>
                <a:spLocks/>
              </p:cNvSpPr>
              <p:nvPr/>
            </p:nvSpPr>
            <p:spPr bwMode="auto">
              <a:xfrm>
                <a:off x="4641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" name="Line 1374"/>
              <p:cNvSpPr>
                <a:spLocks noChangeShapeType="1"/>
              </p:cNvSpPr>
              <p:nvPr/>
            </p:nvSpPr>
            <p:spPr bwMode="auto">
              <a:xfrm flipV="1">
                <a:off x="4638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" name="Line 1375"/>
              <p:cNvSpPr>
                <a:spLocks noChangeShapeType="1"/>
              </p:cNvSpPr>
              <p:nvPr/>
            </p:nvSpPr>
            <p:spPr bwMode="auto">
              <a:xfrm>
                <a:off x="4638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Freeform 1376"/>
              <p:cNvSpPr>
                <a:spLocks/>
              </p:cNvSpPr>
              <p:nvPr/>
            </p:nvSpPr>
            <p:spPr bwMode="auto">
              <a:xfrm>
                <a:off x="4638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4" name="Line 1377"/>
              <p:cNvSpPr>
                <a:spLocks noChangeShapeType="1"/>
              </p:cNvSpPr>
              <p:nvPr/>
            </p:nvSpPr>
            <p:spPr bwMode="auto">
              <a:xfrm flipV="1">
                <a:off x="4638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" name="Freeform 1378"/>
              <p:cNvSpPr>
                <a:spLocks/>
              </p:cNvSpPr>
              <p:nvPr/>
            </p:nvSpPr>
            <p:spPr bwMode="auto">
              <a:xfrm>
                <a:off x="4638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6" name="Line 1379"/>
              <p:cNvSpPr>
                <a:spLocks noChangeShapeType="1"/>
              </p:cNvSpPr>
              <p:nvPr/>
            </p:nvSpPr>
            <p:spPr bwMode="auto">
              <a:xfrm>
                <a:off x="4638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" name="Line 1380"/>
              <p:cNvSpPr>
                <a:spLocks noChangeShapeType="1"/>
              </p:cNvSpPr>
              <p:nvPr/>
            </p:nvSpPr>
            <p:spPr bwMode="auto">
              <a:xfrm>
                <a:off x="4641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8" name="Freeform 1381"/>
              <p:cNvSpPr>
                <a:spLocks/>
              </p:cNvSpPr>
              <p:nvPr/>
            </p:nvSpPr>
            <p:spPr bwMode="auto">
              <a:xfrm>
                <a:off x="4644" y="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9" name="Line 1382"/>
              <p:cNvSpPr>
                <a:spLocks noChangeShapeType="1"/>
              </p:cNvSpPr>
              <p:nvPr/>
            </p:nvSpPr>
            <p:spPr bwMode="auto">
              <a:xfrm>
                <a:off x="4647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0" name="Line 1383"/>
              <p:cNvSpPr>
                <a:spLocks noChangeShapeType="1"/>
              </p:cNvSpPr>
              <p:nvPr/>
            </p:nvSpPr>
            <p:spPr bwMode="auto">
              <a:xfrm>
                <a:off x="4647" y="64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" name="Freeform 1384"/>
              <p:cNvSpPr>
                <a:spLocks/>
              </p:cNvSpPr>
              <p:nvPr/>
            </p:nvSpPr>
            <p:spPr bwMode="auto">
              <a:xfrm>
                <a:off x="4649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" name="Line 1385"/>
              <p:cNvSpPr>
                <a:spLocks noChangeShapeType="1"/>
              </p:cNvSpPr>
              <p:nvPr/>
            </p:nvSpPr>
            <p:spPr bwMode="auto">
              <a:xfrm>
                <a:off x="4649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" name="Line 1386"/>
              <p:cNvSpPr>
                <a:spLocks noChangeShapeType="1"/>
              </p:cNvSpPr>
              <p:nvPr/>
            </p:nvSpPr>
            <p:spPr bwMode="auto">
              <a:xfrm>
                <a:off x="4649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" name="Freeform 1387"/>
              <p:cNvSpPr>
                <a:spLocks/>
              </p:cNvSpPr>
              <p:nvPr/>
            </p:nvSpPr>
            <p:spPr bwMode="auto">
              <a:xfrm>
                <a:off x="4684" y="643"/>
                <a:ext cx="13" cy="14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3" y="11"/>
                  </a:cxn>
                  <a:cxn ang="0">
                    <a:pos x="11" y="14"/>
                  </a:cxn>
                  <a:cxn ang="0">
                    <a:pos x="8" y="14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0" y="9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13" y="6"/>
                  </a:cxn>
                  <a:cxn ang="0">
                    <a:pos x="13" y="9"/>
                  </a:cxn>
                </a:cxnLst>
                <a:rect l="0" t="0" r="r" b="b"/>
                <a:pathLst>
                  <a:path w="13" h="14">
                    <a:moveTo>
                      <a:pt x="13" y="9"/>
                    </a:moveTo>
                    <a:lnTo>
                      <a:pt x="13" y="11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Line 1388"/>
              <p:cNvSpPr>
                <a:spLocks noChangeShapeType="1"/>
              </p:cNvSpPr>
              <p:nvPr/>
            </p:nvSpPr>
            <p:spPr bwMode="auto">
              <a:xfrm>
                <a:off x="4697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Line 1389"/>
              <p:cNvSpPr>
                <a:spLocks noChangeShapeType="1"/>
              </p:cNvSpPr>
              <p:nvPr/>
            </p:nvSpPr>
            <p:spPr bwMode="auto">
              <a:xfrm flipH="1">
                <a:off x="4695" y="654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Freeform 1390"/>
              <p:cNvSpPr>
                <a:spLocks/>
              </p:cNvSpPr>
              <p:nvPr/>
            </p:nvSpPr>
            <p:spPr bwMode="auto">
              <a:xfrm>
                <a:off x="4695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8" name="Line 1391"/>
              <p:cNvSpPr>
                <a:spLocks noChangeShapeType="1"/>
              </p:cNvSpPr>
              <p:nvPr/>
            </p:nvSpPr>
            <p:spPr bwMode="auto">
              <a:xfrm>
                <a:off x="4692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Line 1392"/>
              <p:cNvSpPr>
                <a:spLocks noChangeShapeType="1"/>
              </p:cNvSpPr>
              <p:nvPr/>
            </p:nvSpPr>
            <p:spPr bwMode="auto">
              <a:xfrm>
                <a:off x="4689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0" name="Freeform 1393"/>
              <p:cNvSpPr>
                <a:spLocks/>
              </p:cNvSpPr>
              <p:nvPr/>
            </p:nvSpPr>
            <p:spPr bwMode="auto">
              <a:xfrm>
                <a:off x="4687" y="65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1" name="Line 1394"/>
              <p:cNvSpPr>
                <a:spLocks noChangeShapeType="1"/>
              </p:cNvSpPr>
              <p:nvPr/>
            </p:nvSpPr>
            <p:spPr bwMode="auto">
              <a:xfrm flipV="1">
                <a:off x="4687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" name="Line 1395"/>
              <p:cNvSpPr>
                <a:spLocks noChangeShapeType="1"/>
              </p:cNvSpPr>
              <p:nvPr/>
            </p:nvSpPr>
            <p:spPr bwMode="auto">
              <a:xfrm>
                <a:off x="4684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" name="Freeform 1396"/>
              <p:cNvSpPr>
                <a:spLocks/>
              </p:cNvSpPr>
              <p:nvPr/>
            </p:nvSpPr>
            <p:spPr bwMode="auto">
              <a:xfrm>
                <a:off x="4684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" name="Line 1397"/>
              <p:cNvSpPr>
                <a:spLocks noChangeShapeType="1"/>
              </p:cNvSpPr>
              <p:nvPr/>
            </p:nvSpPr>
            <p:spPr bwMode="auto">
              <a:xfrm flipV="1">
                <a:off x="4684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" name="Freeform 1398"/>
              <p:cNvSpPr>
                <a:spLocks/>
              </p:cNvSpPr>
              <p:nvPr/>
            </p:nvSpPr>
            <p:spPr bwMode="auto">
              <a:xfrm>
                <a:off x="4687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" name="Line 1399"/>
              <p:cNvSpPr>
                <a:spLocks noChangeShapeType="1"/>
              </p:cNvSpPr>
              <p:nvPr/>
            </p:nvSpPr>
            <p:spPr bwMode="auto">
              <a:xfrm>
                <a:off x="4687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" name="Line 1400"/>
              <p:cNvSpPr>
                <a:spLocks noChangeShapeType="1"/>
              </p:cNvSpPr>
              <p:nvPr/>
            </p:nvSpPr>
            <p:spPr bwMode="auto">
              <a:xfrm>
                <a:off x="4689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" name="Freeform 1401"/>
              <p:cNvSpPr>
                <a:spLocks/>
              </p:cNvSpPr>
              <p:nvPr/>
            </p:nvSpPr>
            <p:spPr bwMode="auto">
              <a:xfrm>
                <a:off x="4689" y="64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9" name="Line 1402"/>
              <p:cNvSpPr>
                <a:spLocks noChangeShapeType="1"/>
              </p:cNvSpPr>
              <p:nvPr/>
            </p:nvSpPr>
            <p:spPr bwMode="auto">
              <a:xfrm>
                <a:off x="4692" y="64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0" name="Line 1403"/>
              <p:cNvSpPr>
                <a:spLocks noChangeShapeType="1"/>
              </p:cNvSpPr>
              <p:nvPr/>
            </p:nvSpPr>
            <p:spPr bwMode="auto">
              <a:xfrm>
                <a:off x="4695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Freeform 1404"/>
              <p:cNvSpPr>
                <a:spLocks/>
              </p:cNvSpPr>
              <p:nvPr/>
            </p:nvSpPr>
            <p:spPr bwMode="auto">
              <a:xfrm>
                <a:off x="4697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" name="Line 1405"/>
              <p:cNvSpPr>
                <a:spLocks noChangeShapeType="1"/>
              </p:cNvSpPr>
              <p:nvPr/>
            </p:nvSpPr>
            <p:spPr bwMode="auto">
              <a:xfrm>
                <a:off x="4697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" name="Line 1406"/>
              <p:cNvSpPr>
                <a:spLocks noChangeShapeType="1"/>
              </p:cNvSpPr>
              <p:nvPr/>
            </p:nvSpPr>
            <p:spPr bwMode="auto">
              <a:xfrm>
                <a:off x="4697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Freeform 1407"/>
              <p:cNvSpPr>
                <a:spLocks/>
              </p:cNvSpPr>
              <p:nvPr/>
            </p:nvSpPr>
            <p:spPr bwMode="auto">
              <a:xfrm>
                <a:off x="4732" y="643"/>
                <a:ext cx="13" cy="14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1" y="11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3"/>
                  </a:cxn>
                  <a:cxn ang="0">
                    <a:pos x="11" y="6"/>
                  </a:cxn>
                  <a:cxn ang="0">
                    <a:pos x="13" y="9"/>
                  </a:cxn>
                </a:cxnLst>
                <a:rect l="0" t="0" r="r" b="b"/>
                <a:pathLst>
                  <a:path w="13" h="14">
                    <a:moveTo>
                      <a:pt x="13" y="9"/>
                    </a:moveTo>
                    <a:lnTo>
                      <a:pt x="11" y="11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Line 1408"/>
              <p:cNvSpPr>
                <a:spLocks noChangeShapeType="1"/>
              </p:cNvSpPr>
              <p:nvPr/>
            </p:nvSpPr>
            <p:spPr bwMode="auto">
              <a:xfrm>
                <a:off x="4743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" name="Line 1409"/>
              <p:cNvSpPr>
                <a:spLocks noChangeShapeType="1"/>
              </p:cNvSpPr>
              <p:nvPr/>
            </p:nvSpPr>
            <p:spPr bwMode="auto">
              <a:xfrm>
                <a:off x="4743" y="65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Freeform 1410"/>
              <p:cNvSpPr>
                <a:spLocks/>
              </p:cNvSpPr>
              <p:nvPr/>
            </p:nvSpPr>
            <p:spPr bwMode="auto">
              <a:xfrm>
                <a:off x="4740" y="65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" name="Line 1411"/>
              <p:cNvSpPr>
                <a:spLocks noChangeShapeType="1"/>
              </p:cNvSpPr>
              <p:nvPr/>
            </p:nvSpPr>
            <p:spPr bwMode="auto">
              <a:xfrm flipH="1">
                <a:off x="4737" y="65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" name="Line 1412"/>
              <p:cNvSpPr>
                <a:spLocks noChangeShapeType="1"/>
              </p:cNvSpPr>
              <p:nvPr/>
            </p:nvSpPr>
            <p:spPr bwMode="auto">
              <a:xfrm>
                <a:off x="4737" y="65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" name="Freeform 1413"/>
              <p:cNvSpPr>
                <a:spLocks/>
              </p:cNvSpPr>
              <p:nvPr/>
            </p:nvSpPr>
            <p:spPr bwMode="auto">
              <a:xfrm>
                <a:off x="4735" y="6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" name="Line 1414"/>
              <p:cNvSpPr>
                <a:spLocks noChangeShapeType="1"/>
              </p:cNvSpPr>
              <p:nvPr/>
            </p:nvSpPr>
            <p:spPr bwMode="auto">
              <a:xfrm flipH="1" flipV="1">
                <a:off x="4732" y="65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" name="Line 1415"/>
              <p:cNvSpPr>
                <a:spLocks noChangeShapeType="1"/>
              </p:cNvSpPr>
              <p:nvPr/>
            </p:nvSpPr>
            <p:spPr bwMode="auto">
              <a:xfrm>
                <a:off x="4732" y="6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Freeform 1416"/>
              <p:cNvSpPr>
                <a:spLocks/>
              </p:cNvSpPr>
              <p:nvPr/>
            </p:nvSpPr>
            <p:spPr bwMode="auto">
              <a:xfrm>
                <a:off x="4732" y="6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" name="Line 1417"/>
              <p:cNvSpPr>
                <a:spLocks noChangeShapeType="1"/>
              </p:cNvSpPr>
              <p:nvPr/>
            </p:nvSpPr>
            <p:spPr bwMode="auto">
              <a:xfrm flipV="1">
                <a:off x="4732" y="64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Freeform 1418"/>
              <p:cNvSpPr>
                <a:spLocks/>
              </p:cNvSpPr>
              <p:nvPr/>
            </p:nvSpPr>
            <p:spPr bwMode="auto">
              <a:xfrm>
                <a:off x="4732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Line 1419"/>
              <p:cNvSpPr>
                <a:spLocks noChangeShapeType="1"/>
              </p:cNvSpPr>
              <p:nvPr/>
            </p:nvSpPr>
            <p:spPr bwMode="auto">
              <a:xfrm>
                <a:off x="4735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" name="Line 1420"/>
              <p:cNvSpPr>
                <a:spLocks noChangeShapeType="1"/>
              </p:cNvSpPr>
              <p:nvPr/>
            </p:nvSpPr>
            <p:spPr bwMode="auto">
              <a:xfrm>
                <a:off x="4735" y="64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421"/>
            <p:cNvGrpSpPr>
              <a:grpSpLocks/>
            </p:cNvGrpSpPr>
            <p:nvPr/>
          </p:nvGrpSpPr>
          <p:grpSpPr bwMode="auto">
            <a:xfrm>
              <a:off x="3707" y="3274"/>
              <a:ext cx="877" cy="834"/>
              <a:chOff x="4296" y="643"/>
              <a:chExt cx="877" cy="834"/>
            </a:xfrm>
          </p:grpSpPr>
          <p:sp>
            <p:nvSpPr>
              <p:cNvPr id="138" name="Freeform 1422"/>
              <p:cNvSpPr>
                <a:spLocks/>
              </p:cNvSpPr>
              <p:nvPr/>
            </p:nvSpPr>
            <p:spPr bwMode="auto">
              <a:xfrm>
                <a:off x="4737" y="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1423"/>
              <p:cNvSpPr>
                <a:spLocks noChangeShapeType="1"/>
              </p:cNvSpPr>
              <p:nvPr/>
            </p:nvSpPr>
            <p:spPr bwMode="auto">
              <a:xfrm>
                <a:off x="4740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Line 1424"/>
              <p:cNvSpPr>
                <a:spLocks noChangeShapeType="1"/>
              </p:cNvSpPr>
              <p:nvPr/>
            </p:nvSpPr>
            <p:spPr bwMode="auto">
              <a:xfrm>
                <a:off x="4743" y="64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1425"/>
              <p:cNvSpPr>
                <a:spLocks/>
              </p:cNvSpPr>
              <p:nvPr/>
            </p:nvSpPr>
            <p:spPr bwMode="auto">
              <a:xfrm>
                <a:off x="4743" y="6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Line 1426"/>
              <p:cNvSpPr>
                <a:spLocks noChangeShapeType="1"/>
              </p:cNvSpPr>
              <p:nvPr/>
            </p:nvSpPr>
            <p:spPr bwMode="auto">
              <a:xfrm>
                <a:off x="4743" y="649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Line 1427"/>
              <p:cNvSpPr>
                <a:spLocks noChangeShapeType="1"/>
              </p:cNvSpPr>
              <p:nvPr/>
            </p:nvSpPr>
            <p:spPr bwMode="auto">
              <a:xfrm>
                <a:off x="4745" y="65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1428"/>
              <p:cNvSpPr>
                <a:spLocks/>
              </p:cNvSpPr>
              <p:nvPr/>
            </p:nvSpPr>
            <p:spPr bwMode="auto">
              <a:xfrm>
                <a:off x="4296" y="1472"/>
                <a:ext cx="268" cy="0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102" y="0"/>
                  </a:cxn>
                  <a:cxn ang="0">
                    <a:pos x="0" y="0"/>
                  </a:cxn>
                </a:cxnLst>
                <a:rect l="0" t="0" r="r" b="b"/>
                <a:pathLst>
                  <a:path w="268">
                    <a:moveTo>
                      <a:pt x="268" y="0"/>
                    </a:moveTo>
                    <a:lnTo>
                      <a:pt x="102" y="0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1429"/>
              <p:cNvSpPr>
                <a:spLocks/>
              </p:cNvSpPr>
              <p:nvPr/>
            </p:nvSpPr>
            <p:spPr bwMode="auto">
              <a:xfrm>
                <a:off x="4820" y="1472"/>
                <a:ext cx="26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265" y="0"/>
                  </a:cxn>
                </a:cxnLst>
                <a:rect l="0" t="0" r="r" b="b"/>
                <a:pathLst>
                  <a:path w="265">
                    <a:moveTo>
                      <a:pt x="0" y="0"/>
                    </a:moveTo>
                    <a:lnTo>
                      <a:pt x="163" y="0"/>
                    </a:lnTo>
                    <a:lnTo>
                      <a:pt x="265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1430"/>
              <p:cNvSpPr>
                <a:spLocks/>
              </p:cNvSpPr>
              <p:nvPr/>
            </p:nvSpPr>
            <p:spPr bwMode="auto">
              <a:xfrm>
                <a:off x="4590" y="1466"/>
                <a:ext cx="14" cy="11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8"/>
                  </a:cxn>
                  <a:cxn ang="0">
                    <a:pos x="11" y="11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6"/>
                  </a:cxn>
                </a:cxnLst>
                <a:rect l="0" t="0" r="r" b="b"/>
                <a:pathLst>
                  <a:path w="14" h="11">
                    <a:moveTo>
                      <a:pt x="14" y="6"/>
                    </a:moveTo>
                    <a:lnTo>
                      <a:pt x="14" y="8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Line 1431"/>
              <p:cNvSpPr>
                <a:spLocks noChangeShapeType="1"/>
              </p:cNvSpPr>
              <p:nvPr/>
            </p:nvSpPr>
            <p:spPr bwMode="auto">
              <a:xfrm>
                <a:off x="4604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Line 1432"/>
              <p:cNvSpPr>
                <a:spLocks noChangeShapeType="1"/>
              </p:cNvSpPr>
              <p:nvPr/>
            </p:nvSpPr>
            <p:spPr bwMode="auto">
              <a:xfrm>
                <a:off x="4601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433"/>
              <p:cNvSpPr>
                <a:spLocks/>
              </p:cNvSpPr>
              <p:nvPr/>
            </p:nvSpPr>
            <p:spPr bwMode="auto">
              <a:xfrm>
                <a:off x="4598" y="14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Line 1434"/>
              <p:cNvSpPr>
                <a:spLocks noChangeShapeType="1"/>
              </p:cNvSpPr>
              <p:nvPr/>
            </p:nvSpPr>
            <p:spPr bwMode="auto">
              <a:xfrm>
                <a:off x="4598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Line 1435"/>
              <p:cNvSpPr>
                <a:spLocks noChangeShapeType="1"/>
              </p:cNvSpPr>
              <p:nvPr/>
            </p:nvSpPr>
            <p:spPr bwMode="auto">
              <a:xfrm>
                <a:off x="4596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436"/>
              <p:cNvSpPr>
                <a:spLocks/>
              </p:cNvSpPr>
              <p:nvPr/>
            </p:nvSpPr>
            <p:spPr bwMode="auto">
              <a:xfrm>
                <a:off x="4593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Line 1437"/>
              <p:cNvSpPr>
                <a:spLocks noChangeShapeType="1"/>
              </p:cNvSpPr>
              <p:nvPr/>
            </p:nvSpPr>
            <p:spPr bwMode="auto">
              <a:xfrm flipV="1">
                <a:off x="4593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Line 1438"/>
              <p:cNvSpPr>
                <a:spLocks noChangeShapeType="1"/>
              </p:cNvSpPr>
              <p:nvPr/>
            </p:nvSpPr>
            <p:spPr bwMode="auto">
              <a:xfrm>
                <a:off x="4590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Freeform 1439"/>
              <p:cNvSpPr>
                <a:spLocks/>
              </p:cNvSpPr>
              <p:nvPr/>
            </p:nvSpPr>
            <p:spPr bwMode="auto">
              <a:xfrm>
                <a:off x="4590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Line 1440"/>
              <p:cNvSpPr>
                <a:spLocks noChangeShapeType="1"/>
              </p:cNvSpPr>
              <p:nvPr/>
            </p:nvSpPr>
            <p:spPr bwMode="auto">
              <a:xfrm flipV="1">
                <a:off x="4590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Freeform 1441"/>
              <p:cNvSpPr>
                <a:spLocks/>
              </p:cNvSpPr>
              <p:nvPr/>
            </p:nvSpPr>
            <p:spPr bwMode="auto">
              <a:xfrm>
                <a:off x="4590" y="146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Line 1442"/>
              <p:cNvSpPr>
                <a:spLocks noChangeShapeType="1"/>
              </p:cNvSpPr>
              <p:nvPr/>
            </p:nvSpPr>
            <p:spPr bwMode="auto">
              <a:xfrm>
                <a:off x="4593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Line 1443"/>
              <p:cNvSpPr>
                <a:spLocks noChangeShapeType="1"/>
              </p:cNvSpPr>
              <p:nvPr/>
            </p:nvSpPr>
            <p:spPr bwMode="auto">
              <a:xfrm>
                <a:off x="4593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Freeform 1444"/>
              <p:cNvSpPr>
                <a:spLocks/>
              </p:cNvSpPr>
              <p:nvPr/>
            </p:nvSpPr>
            <p:spPr bwMode="auto">
              <a:xfrm>
                <a:off x="4596" y="146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Line 1445"/>
              <p:cNvSpPr>
                <a:spLocks noChangeShapeType="1"/>
              </p:cNvSpPr>
              <p:nvPr/>
            </p:nvSpPr>
            <p:spPr bwMode="auto">
              <a:xfrm>
                <a:off x="4598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Line 1446"/>
              <p:cNvSpPr>
                <a:spLocks noChangeShapeType="1"/>
              </p:cNvSpPr>
              <p:nvPr/>
            </p:nvSpPr>
            <p:spPr bwMode="auto">
              <a:xfrm>
                <a:off x="4601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1447"/>
              <p:cNvSpPr>
                <a:spLocks/>
              </p:cNvSpPr>
              <p:nvPr/>
            </p:nvSpPr>
            <p:spPr bwMode="auto">
              <a:xfrm>
                <a:off x="4601" y="146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Line 1448"/>
              <p:cNvSpPr>
                <a:spLocks noChangeShapeType="1"/>
              </p:cNvSpPr>
              <p:nvPr/>
            </p:nvSpPr>
            <p:spPr bwMode="auto">
              <a:xfrm>
                <a:off x="4604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Line 1449"/>
              <p:cNvSpPr>
                <a:spLocks noChangeShapeType="1"/>
              </p:cNvSpPr>
              <p:nvPr/>
            </p:nvSpPr>
            <p:spPr bwMode="auto">
              <a:xfrm>
                <a:off x="4604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1450"/>
              <p:cNvSpPr>
                <a:spLocks/>
              </p:cNvSpPr>
              <p:nvPr/>
            </p:nvSpPr>
            <p:spPr bwMode="auto">
              <a:xfrm>
                <a:off x="4778" y="1466"/>
                <a:ext cx="13" cy="11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3" y="8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3"/>
                  </a:cxn>
                  <a:cxn ang="0">
                    <a:pos x="13" y="6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3" y="8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3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Line 1451"/>
              <p:cNvSpPr>
                <a:spLocks noChangeShapeType="1"/>
              </p:cNvSpPr>
              <p:nvPr/>
            </p:nvSpPr>
            <p:spPr bwMode="auto">
              <a:xfrm>
                <a:off x="4791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Line 1452"/>
              <p:cNvSpPr>
                <a:spLocks noChangeShapeType="1"/>
              </p:cNvSpPr>
              <p:nvPr/>
            </p:nvSpPr>
            <p:spPr bwMode="auto">
              <a:xfrm flipH="1">
                <a:off x="4788" y="147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1453"/>
              <p:cNvSpPr>
                <a:spLocks/>
              </p:cNvSpPr>
              <p:nvPr/>
            </p:nvSpPr>
            <p:spPr bwMode="auto">
              <a:xfrm>
                <a:off x="4788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Line 1454"/>
              <p:cNvSpPr>
                <a:spLocks noChangeShapeType="1"/>
              </p:cNvSpPr>
              <p:nvPr/>
            </p:nvSpPr>
            <p:spPr bwMode="auto">
              <a:xfrm>
                <a:off x="4786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Line 1455"/>
              <p:cNvSpPr>
                <a:spLocks noChangeShapeType="1"/>
              </p:cNvSpPr>
              <p:nvPr/>
            </p:nvSpPr>
            <p:spPr bwMode="auto">
              <a:xfrm flipH="1">
                <a:off x="4783" y="147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1456"/>
              <p:cNvSpPr>
                <a:spLocks/>
              </p:cNvSpPr>
              <p:nvPr/>
            </p:nvSpPr>
            <p:spPr bwMode="auto">
              <a:xfrm>
                <a:off x="4783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Line 1457"/>
              <p:cNvSpPr>
                <a:spLocks noChangeShapeType="1"/>
              </p:cNvSpPr>
              <p:nvPr/>
            </p:nvSpPr>
            <p:spPr bwMode="auto">
              <a:xfrm flipV="1">
                <a:off x="4780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Line 1458"/>
              <p:cNvSpPr>
                <a:spLocks noChangeShapeType="1"/>
              </p:cNvSpPr>
              <p:nvPr/>
            </p:nvSpPr>
            <p:spPr bwMode="auto">
              <a:xfrm>
                <a:off x="4780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Freeform 1459"/>
              <p:cNvSpPr>
                <a:spLocks/>
              </p:cNvSpPr>
              <p:nvPr/>
            </p:nvSpPr>
            <p:spPr bwMode="auto">
              <a:xfrm>
                <a:off x="4778" y="147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Line 1460"/>
              <p:cNvSpPr>
                <a:spLocks noChangeShapeType="1"/>
              </p:cNvSpPr>
              <p:nvPr/>
            </p:nvSpPr>
            <p:spPr bwMode="auto">
              <a:xfrm flipV="1">
                <a:off x="4780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1461"/>
              <p:cNvSpPr>
                <a:spLocks/>
              </p:cNvSpPr>
              <p:nvPr/>
            </p:nvSpPr>
            <p:spPr bwMode="auto">
              <a:xfrm>
                <a:off x="4780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Line 1462"/>
              <p:cNvSpPr>
                <a:spLocks noChangeShapeType="1"/>
              </p:cNvSpPr>
              <p:nvPr/>
            </p:nvSpPr>
            <p:spPr bwMode="auto">
              <a:xfrm>
                <a:off x="4780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Line 1463"/>
              <p:cNvSpPr>
                <a:spLocks noChangeShapeType="1"/>
              </p:cNvSpPr>
              <p:nvPr/>
            </p:nvSpPr>
            <p:spPr bwMode="auto">
              <a:xfrm>
                <a:off x="4783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1464"/>
              <p:cNvSpPr>
                <a:spLocks/>
              </p:cNvSpPr>
              <p:nvPr/>
            </p:nvSpPr>
            <p:spPr bwMode="auto">
              <a:xfrm>
                <a:off x="4786" y="1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Line 1465"/>
              <p:cNvSpPr>
                <a:spLocks noChangeShapeType="1"/>
              </p:cNvSpPr>
              <p:nvPr/>
            </p:nvSpPr>
            <p:spPr bwMode="auto">
              <a:xfrm>
                <a:off x="4786" y="146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Line 1466"/>
              <p:cNvSpPr>
                <a:spLocks noChangeShapeType="1"/>
              </p:cNvSpPr>
              <p:nvPr/>
            </p:nvSpPr>
            <p:spPr bwMode="auto">
              <a:xfrm>
                <a:off x="4788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1467"/>
              <p:cNvSpPr>
                <a:spLocks/>
              </p:cNvSpPr>
              <p:nvPr/>
            </p:nvSpPr>
            <p:spPr bwMode="auto">
              <a:xfrm>
                <a:off x="4791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Line 1468"/>
              <p:cNvSpPr>
                <a:spLocks noChangeShapeType="1"/>
              </p:cNvSpPr>
              <p:nvPr/>
            </p:nvSpPr>
            <p:spPr bwMode="auto">
              <a:xfrm>
                <a:off x="4791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Line 1469"/>
              <p:cNvSpPr>
                <a:spLocks noChangeShapeType="1"/>
              </p:cNvSpPr>
              <p:nvPr/>
            </p:nvSpPr>
            <p:spPr bwMode="auto">
              <a:xfrm>
                <a:off x="4791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Oval 1470"/>
              <p:cNvSpPr>
                <a:spLocks noChangeArrowheads="1"/>
              </p:cNvSpPr>
              <p:nvPr/>
            </p:nvSpPr>
            <p:spPr bwMode="auto">
              <a:xfrm>
                <a:off x="4638" y="146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Line 1471"/>
              <p:cNvSpPr>
                <a:spLocks noChangeShapeType="1"/>
              </p:cNvSpPr>
              <p:nvPr/>
            </p:nvSpPr>
            <p:spPr bwMode="auto">
              <a:xfrm>
                <a:off x="4649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Line 1472"/>
              <p:cNvSpPr>
                <a:spLocks noChangeShapeType="1"/>
              </p:cNvSpPr>
              <p:nvPr/>
            </p:nvSpPr>
            <p:spPr bwMode="auto">
              <a:xfrm>
                <a:off x="4649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1473"/>
              <p:cNvSpPr>
                <a:spLocks/>
              </p:cNvSpPr>
              <p:nvPr/>
            </p:nvSpPr>
            <p:spPr bwMode="auto">
              <a:xfrm>
                <a:off x="4647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Line 1474"/>
              <p:cNvSpPr>
                <a:spLocks noChangeShapeType="1"/>
              </p:cNvSpPr>
              <p:nvPr/>
            </p:nvSpPr>
            <p:spPr bwMode="auto">
              <a:xfrm flipH="1">
                <a:off x="4644" y="147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Line 1475"/>
              <p:cNvSpPr>
                <a:spLocks noChangeShapeType="1"/>
              </p:cNvSpPr>
              <p:nvPr/>
            </p:nvSpPr>
            <p:spPr bwMode="auto">
              <a:xfrm flipH="1">
                <a:off x="4641" y="147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Freeform 1476"/>
              <p:cNvSpPr>
                <a:spLocks/>
              </p:cNvSpPr>
              <p:nvPr/>
            </p:nvSpPr>
            <p:spPr bwMode="auto">
              <a:xfrm>
                <a:off x="4641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Line 1477"/>
              <p:cNvSpPr>
                <a:spLocks noChangeShapeType="1"/>
              </p:cNvSpPr>
              <p:nvPr/>
            </p:nvSpPr>
            <p:spPr bwMode="auto">
              <a:xfrm flipV="1">
                <a:off x="4638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Line 1478"/>
              <p:cNvSpPr>
                <a:spLocks noChangeShapeType="1"/>
              </p:cNvSpPr>
              <p:nvPr/>
            </p:nvSpPr>
            <p:spPr bwMode="auto">
              <a:xfrm>
                <a:off x="4638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1479"/>
              <p:cNvSpPr>
                <a:spLocks/>
              </p:cNvSpPr>
              <p:nvPr/>
            </p:nvSpPr>
            <p:spPr bwMode="auto">
              <a:xfrm>
                <a:off x="4638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Line 1480"/>
              <p:cNvSpPr>
                <a:spLocks noChangeShapeType="1"/>
              </p:cNvSpPr>
              <p:nvPr/>
            </p:nvSpPr>
            <p:spPr bwMode="auto">
              <a:xfrm flipV="1">
                <a:off x="4638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1481"/>
              <p:cNvSpPr>
                <a:spLocks/>
              </p:cNvSpPr>
              <p:nvPr/>
            </p:nvSpPr>
            <p:spPr bwMode="auto">
              <a:xfrm>
                <a:off x="4638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Line 1482"/>
              <p:cNvSpPr>
                <a:spLocks noChangeShapeType="1"/>
              </p:cNvSpPr>
              <p:nvPr/>
            </p:nvSpPr>
            <p:spPr bwMode="auto">
              <a:xfrm>
                <a:off x="4638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Line 1483"/>
              <p:cNvSpPr>
                <a:spLocks noChangeShapeType="1"/>
              </p:cNvSpPr>
              <p:nvPr/>
            </p:nvSpPr>
            <p:spPr bwMode="auto">
              <a:xfrm>
                <a:off x="4641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1484"/>
              <p:cNvSpPr>
                <a:spLocks/>
              </p:cNvSpPr>
              <p:nvPr/>
            </p:nvSpPr>
            <p:spPr bwMode="auto">
              <a:xfrm>
                <a:off x="4644" y="1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Line 1485"/>
              <p:cNvSpPr>
                <a:spLocks noChangeShapeType="1"/>
              </p:cNvSpPr>
              <p:nvPr/>
            </p:nvSpPr>
            <p:spPr bwMode="auto">
              <a:xfrm>
                <a:off x="4647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Line 1486"/>
              <p:cNvSpPr>
                <a:spLocks noChangeShapeType="1"/>
              </p:cNvSpPr>
              <p:nvPr/>
            </p:nvSpPr>
            <p:spPr bwMode="auto">
              <a:xfrm>
                <a:off x="4647" y="146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1487"/>
              <p:cNvSpPr>
                <a:spLocks/>
              </p:cNvSpPr>
              <p:nvPr/>
            </p:nvSpPr>
            <p:spPr bwMode="auto">
              <a:xfrm>
                <a:off x="4649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Line 1488"/>
              <p:cNvSpPr>
                <a:spLocks noChangeShapeType="1"/>
              </p:cNvSpPr>
              <p:nvPr/>
            </p:nvSpPr>
            <p:spPr bwMode="auto">
              <a:xfrm>
                <a:off x="4649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Line 1489"/>
              <p:cNvSpPr>
                <a:spLocks noChangeShapeType="1"/>
              </p:cNvSpPr>
              <p:nvPr/>
            </p:nvSpPr>
            <p:spPr bwMode="auto">
              <a:xfrm>
                <a:off x="4649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Freeform 1490"/>
              <p:cNvSpPr>
                <a:spLocks/>
              </p:cNvSpPr>
              <p:nvPr/>
            </p:nvSpPr>
            <p:spPr bwMode="auto">
              <a:xfrm>
                <a:off x="4684" y="1466"/>
                <a:ext cx="13" cy="11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6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3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Line 1491"/>
              <p:cNvSpPr>
                <a:spLocks noChangeShapeType="1"/>
              </p:cNvSpPr>
              <p:nvPr/>
            </p:nvSpPr>
            <p:spPr bwMode="auto">
              <a:xfrm>
                <a:off x="4697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Line 1492"/>
              <p:cNvSpPr>
                <a:spLocks noChangeShapeType="1"/>
              </p:cNvSpPr>
              <p:nvPr/>
            </p:nvSpPr>
            <p:spPr bwMode="auto">
              <a:xfrm flipH="1">
                <a:off x="4695" y="1474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Freeform 1493"/>
              <p:cNvSpPr>
                <a:spLocks/>
              </p:cNvSpPr>
              <p:nvPr/>
            </p:nvSpPr>
            <p:spPr bwMode="auto">
              <a:xfrm>
                <a:off x="4695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Line 1494"/>
              <p:cNvSpPr>
                <a:spLocks noChangeShapeType="1"/>
              </p:cNvSpPr>
              <p:nvPr/>
            </p:nvSpPr>
            <p:spPr bwMode="auto">
              <a:xfrm>
                <a:off x="4692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Line 1495"/>
              <p:cNvSpPr>
                <a:spLocks noChangeShapeType="1"/>
              </p:cNvSpPr>
              <p:nvPr/>
            </p:nvSpPr>
            <p:spPr bwMode="auto">
              <a:xfrm>
                <a:off x="4689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Freeform 1496"/>
              <p:cNvSpPr>
                <a:spLocks/>
              </p:cNvSpPr>
              <p:nvPr/>
            </p:nvSpPr>
            <p:spPr bwMode="auto">
              <a:xfrm>
                <a:off x="4687" y="147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Line 1497"/>
              <p:cNvSpPr>
                <a:spLocks noChangeShapeType="1"/>
              </p:cNvSpPr>
              <p:nvPr/>
            </p:nvSpPr>
            <p:spPr bwMode="auto">
              <a:xfrm flipV="1">
                <a:off x="4687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Line 1498"/>
              <p:cNvSpPr>
                <a:spLocks noChangeShapeType="1"/>
              </p:cNvSpPr>
              <p:nvPr/>
            </p:nvSpPr>
            <p:spPr bwMode="auto">
              <a:xfrm>
                <a:off x="4684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Freeform 1499"/>
              <p:cNvSpPr>
                <a:spLocks/>
              </p:cNvSpPr>
              <p:nvPr/>
            </p:nvSpPr>
            <p:spPr bwMode="auto">
              <a:xfrm>
                <a:off x="4684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Line 1500"/>
              <p:cNvSpPr>
                <a:spLocks noChangeShapeType="1"/>
              </p:cNvSpPr>
              <p:nvPr/>
            </p:nvSpPr>
            <p:spPr bwMode="auto">
              <a:xfrm flipV="1">
                <a:off x="4684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Freeform 1501"/>
              <p:cNvSpPr>
                <a:spLocks/>
              </p:cNvSpPr>
              <p:nvPr/>
            </p:nvSpPr>
            <p:spPr bwMode="auto">
              <a:xfrm>
                <a:off x="4687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Line 1502"/>
              <p:cNvSpPr>
                <a:spLocks noChangeShapeType="1"/>
              </p:cNvSpPr>
              <p:nvPr/>
            </p:nvSpPr>
            <p:spPr bwMode="auto">
              <a:xfrm>
                <a:off x="4687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Line 1503"/>
              <p:cNvSpPr>
                <a:spLocks noChangeShapeType="1"/>
              </p:cNvSpPr>
              <p:nvPr/>
            </p:nvSpPr>
            <p:spPr bwMode="auto">
              <a:xfrm>
                <a:off x="4689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Freeform 1504"/>
              <p:cNvSpPr>
                <a:spLocks/>
              </p:cNvSpPr>
              <p:nvPr/>
            </p:nvSpPr>
            <p:spPr bwMode="auto">
              <a:xfrm>
                <a:off x="4689" y="146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Line 1505"/>
              <p:cNvSpPr>
                <a:spLocks noChangeShapeType="1"/>
              </p:cNvSpPr>
              <p:nvPr/>
            </p:nvSpPr>
            <p:spPr bwMode="auto">
              <a:xfrm>
                <a:off x="4692" y="146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Line 1506"/>
              <p:cNvSpPr>
                <a:spLocks noChangeShapeType="1"/>
              </p:cNvSpPr>
              <p:nvPr/>
            </p:nvSpPr>
            <p:spPr bwMode="auto">
              <a:xfrm>
                <a:off x="4695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Freeform 1507"/>
              <p:cNvSpPr>
                <a:spLocks/>
              </p:cNvSpPr>
              <p:nvPr/>
            </p:nvSpPr>
            <p:spPr bwMode="auto">
              <a:xfrm>
                <a:off x="4697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Line 1508"/>
              <p:cNvSpPr>
                <a:spLocks noChangeShapeType="1"/>
              </p:cNvSpPr>
              <p:nvPr/>
            </p:nvSpPr>
            <p:spPr bwMode="auto">
              <a:xfrm>
                <a:off x="4697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Line 1509"/>
              <p:cNvSpPr>
                <a:spLocks noChangeShapeType="1"/>
              </p:cNvSpPr>
              <p:nvPr/>
            </p:nvSpPr>
            <p:spPr bwMode="auto">
              <a:xfrm>
                <a:off x="4697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Freeform 1510"/>
              <p:cNvSpPr>
                <a:spLocks/>
              </p:cNvSpPr>
              <p:nvPr/>
            </p:nvSpPr>
            <p:spPr bwMode="auto">
              <a:xfrm>
                <a:off x="4732" y="1466"/>
                <a:ext cx="13" cy="11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1" y="8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13" y="6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Line 1511"/>
              <p:cNvSpPr>
                <a:spLocks noChangeShapeType="1"/>
              </p:cNvSpPr>
              <p:nvPr/>
            </p:nvSpPr>
            <p:spPr bwMode="auto">
              <a:xfrm>
                <a:off x="4743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Line 1512"/>
              <p:cNvSpPr>
                <a:spLocks noChangeShapeType="1"/>
              </p:cNvSpPr>
              <p:nvPr/>
            </p:nvSpPr>
            <p:spPr bwMode="auto">
              <a:xfrm>
                <a:off x="4743" y="147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Freeform 1513"/>
              <p:cNvSpPr>
                <a:spLocks/>
              </p:cNvSpPr>
              <p:nvPr/>
            </p:nvSpPr>
            <p:spPr bwMode="auto">
              <a:xfrm>
                <a:off x="4740" y="14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Line 1514"/>
              <p:cNvSpPr>
                <a:spLocks noChangeShapeType="1"/>
              </p:cNvSpPr>
              <p:nvPr/>
            </p:nvSpPr>
            <p:spPr bwMode="auto">
              <a:xfrm flipH="1">
                <a:off x="4737" y="147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Line 1515"/>
              <p:cNvSpPr>
                <a:spLocks noChangeShapeType="1"/>
              </p:cNvSpPr>
              <p:nvPr/>
            </p:nvSpPr>
            <p:spPr bwMode="auto">
              <a:xfrm>
                <a:off x="4737" y="14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Freeform 1516"/>
              <p:cNvSpPr>
                <a:spLocks/>
              </p:cNvSpPr>
              <p:nvPr/>
            </p:nvSpPr>
            <p:spPr bwMode="auto">
              <a:xfrm>
                <a:off x="4735" y="14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Line 1517"/>
              <p:cNvSpPr>
                <a:spLocks noChangeShapeType="1"/>
              </p:cNvSpPr>
              <p:nvPr/>
            </p:nvSpPr>
            <p:spPr bwMode="auto">
              <a:xfrm flipH="1" flipV="1">
                <a:off x="4732" y="1474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Line 1518"/>
              <p:cNvSpPr>
                <a:spLocks noChangeShapeType="1"/>
              </p:cNvSpPr>
              <p:nvPr/>
            </p:nvSpPr>
            <p:spPr bwMode="auto">
              <a:xfrm>
                <a:off x="4732" y="147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Freeform 1519"/>
              <p:cNvSpPr>
                <a:spLocks/>
              </p:cNvSpPr>
              <p:nvPr/>
            </p:nvSpPr>
            <p:spPr bwMode="auto">
              <a:xfrm>
                <a:off x="4732" y="14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Line 1520"/>
              <p:cNvSpPr>
                <a:spLocks noChangeShapeType="1"/>
              </p:cNvSpPr>
              <p:nvPr/>
            </p:nvSpPr>
            <p:spPr bwMode="auto">
              <a:xfrm flipV="1">
                <a:off x="4732" y="14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Freeform 1521"/>
              <p:cNvSpPr>
                <a:spLocks/>
              </p:cNvSpPr>
              <p:nvPr/>
            </p:nvSpPr>
            <p:spPr bwMode="auto">
              <a:xfrm>
                <a:off x="4732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Line 1522"/>
              <p:cNvSpPr>
                <a:spLocks noChangeShapeType="1"/>
              </p:cNvSpPr>
              <p:nvPr/>
            </p:nvSpPr>
            <p:spPr bwMode="auto">
              <a:xfrm>
                <a:off x="4735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Line 1523"/>
              <p:cNvSpPr>
                <a:spLocks noChangeShapeType="1"/>
              </p:cNvSpPr>
              <p:nvPr/>
            </p:nvSpPr>
            <p:spPr bwMode="auto">
              <a:xfrm>
                <a:off x="4735" y="1466"/>
                <a:ext cx="2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Freeform 1524"/>
              <p:cNvSpPr>
                <a:spLocks/>
              </p:cNvSpPr>
              <p:nvPr/>
            </p:nvSpPr>
            <p:spPr bwMode="auto">
              <a:xfrm>
                <a:off x="4737" y="1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Line 1525"/>
              <p:cNvSpPr>
                <a:spLocks noChangeShapeType="1"/>
              </p:cNvSpPr>
              <p:nvPr/>
            </p:nvSpPr>
            <p:spPr bwMode="auto">
              <a:xfrm>
                <a:off x="4740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Line 1526"/>
              <p:cNvSpPr>
                <a:spLocks noChangeShapeType="1"/>
              </p:cNvSpPr>
              <p:nvPr/>
            </p:nvSpPr>
            <p:spPr bwMode="auto">
              <a:xfrm>
                <a:off x="4743" y="146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" name="Freeform 1527"/>
              <p:cNvSpPr>
                <a:spLocks/>
              </p:cNvSpPr>
              <p:nvPr/>
            </p:nvSpPr>
            <p:spPr bwMode="auto">
              <a:xfrm>
                <a:off x="4743" y="14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Line 1528"/>
              <p:cNvSpPr>
                <a:spLocks noChangeShapeType="1"/>
              </p:cNvSpPr>
              <p:nvPr/>
            </p:nvSpPr>
            <p:spPr bwMode="auto">
              <a:xfrm>
                <a:off x="4743" y="1469"/>
                <a:ext cx="2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Line 1529"/>
              <p:cNvSpPr>
                <a:spLocks noChangeShapeType="1"/>
              </p:cNvSpPr>
              <p:nvPr/>
            </p:nvSpPr>
            <p:spPr bwMode="auto">
              <a:xfrm>
                <a:off x="4745" y="14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Freeform 1530"/>
              <p:cNvSpPr>
                <a:spLocks/>
              </p:cNvSpPr>
              <p:nvPr/>
            </p:nvSpPr>
            <p:spPr bwMode="auto">
              <a:xfrm>
                <a:off x="5173" y="943"/>
                <a:ext cx="0" cy="246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0" y="123"/>
                  </a:cxn>
                  <a:cxn ang="0">
                    <a:pos x="0" y="0"/>
                  </a:cxn>
                </a:cxnLst>
                <a:rect l="0" t="0" r="r" b="b"/>
                <a:pathLst>
                  <a:path h="246">
                    <a:moveTo>
                      <a:pt x="0" y="246"/>
                    </a:moveTo>
                    <a:lnTo>
                      <a:pt x="0" y="123"/>
                    </a:lnTo>
                    <a:lnTo>
                      <a:pt x="0" y="0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" name="Freeform 1531"/>
              <p:cNvSpPr>
                <a:spLocks/>
              </p:cNvSpPr>
              <p:nvPr/>
            </p:nvSpPr>
            <p:spPr bwMode="auto">
              <a:xfrm>
                <a:off x="5098" y="1194"/>
                <a:ext cx="0" cy="2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"/>
                  </a:cxn>
                  <a:cxn ang="0">
                    <a:pos x="0" y="264"/>
                  </a:cxn>
                </a:cxnLst>
                <a:rect l="0" t="0" r="r" b="b"/>
                <a:pathLst>
                  <a:path h="264">
                    <a:moveTo>
                      <a:pt x="0" y="0"/>
                    </a:moveTo>
                    <a:lnTo>
                      <a:pt x="0" y="166"/>
                    </a:lnTo>
                    <a:lnTo>
                      <a:pt x="0" y="264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Freeform 1532"/>
              <p:cNvSpPr>
                <a:spLocks/>
              </p:cNvSpPr>
              <p:nvPr/>
            </p:nvSpPr>
            <p:spPr bwMode="auto">
              <a:xfrm>
                <a:off x="5098" y="673"/>
                <a:ext cx="0" cy="264"/>
              </a:xfrm>
              <a:custGeom>
                <a:avLst/>
                <a:gdLst/>
                <a:ahLst/>
                <a:cxnLst>
                  <a:cxn ang="0">
                    <a:pos x="0" y="264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h="264">
                    <a:moveTo>
                      <a:pt x="0" y="264"/>
                    </a:move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Freeform 1533"/>
              <p:cNvSpPr>
                <a:spLocks/>
              </p:cNvSpPr>
              <p:nvPr/>
            </p:nvSpPr>
            <p:spPr bwMode="auto">
              <a:xfrm>
                <a:off x="5090" y="1154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8" y="13"/>
                  </a:cxn>
                  <a:cxn ang="0">
                    <a:pos x="6" y="10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Line 1534"/>
              <p:cNvSpPr>
                <a:spLocks noChangeShapeType="1"/>
              </p:cNvSpPr>
              <p:nvPr/>
            </p:nvSpPr>
            <p:spPr bwMode="auto">
              <a:xfrm>
                <a:off x="5101" y="11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Line 1535"/>
              <p:cNvSpPr>
                <a:spLocks noChangeShapeType="1"/>
              </p:cNvSpPr>
              <p:nvPr/>
            </p:nvSpPr>
            <p:spPr bwMode="auto">
              <a:xfrm>
                <a:off x="5101" y="1154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Freeform 1536"/>
              <p:cNvSpPr>
                <a:spLocks/>
              </p:cNvSpPr>
              <p:nvPr/>
            </p:nvSpPr>
            <p:spPr bwMode="auto">
              <a:xfrm>
                <a:off x="5104" y="1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Line 1537"/>
              <p:cNvSpPr>
                <a:spLocks noChangeShapeType="1"/>
              </p:cNvSpPr>
              <p:nvPr/>
            </p:nvSpPr>
            <p:spPr bwMode="auto">
              <a:xfrm>
                <a:off x="5104" y="115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Line 1538"/>
              <p:cNvSpPr>
                <a:spLocks noChangeShapeType="1"/>
              </p:cNvSpPr>
              <p:nvPr/>
            </p:nvSpPr>
            <p:spPr bwMode="auto">
              <a:xfrm>
                <a:off x="5104" y="115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Freeform 1539"/>
              <p:cNvSpPr>
                <a:spLocks/>
              </p:cNvSpPr>
              <p:nvPr/>
            </p:nvSpPr>
            <p:spPr bwMode="auto">
              <a:xfrm>
                <a:off x="5104" y="116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Line 1540"/>
              <p:cNvSpPr>
                <a:spLocks noChangeShapeType="1"/>
              </p:cNvSpPr>
              <p:nvPr/>
            </p:nvSpPr>
            <p:spPr bwMode="auto">
              <a:xfrm flipH="1">
                <a:off x="5101" y="1164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Line 1541"/>
              <p:cNvSpPr>
                <a:spLocks noChangeShapeType="1"/>
              </p:cNvSpPr>
              <p:nvPr/>
            </p:nvSpPr>
            <p:spPr bwMode="auto">
              <a:xfrm>
                <a:off x="5101" y="11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Freeform 1542"/>
              <p:cNvSpPr>
                <a:spLocks/>
              </p:cNvSpPr>
              <p:nvPr/>
            </p:nvSpPr>
            <p:spPr bwMode="auto">
              <a:xfrm>
                <a:off x="5098" y="11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Line 1543"/>
              <p:cNvSpPr>
                <a:spLocks noChangeShapeType="1"/>
              </p:cNvSpPr>
              <p:nvPr/>
            </p:nvSpPr>
            <p:spPr bwMode="auto">
              <a:xfrm flipV="1">
                <a:off x="5096" y="116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Freeform 1544"/>
              <p:cNvSpPr>
                <a:spLocks/>
              </p:cNvSpPr>
              <p:nvPr/>
            </p:nvSpPr>
            <p:spPr bwMode="auto">
              <a:xfrm>
                <a:off x="5093" y="116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" name="Line 1545"/>
              <p:cNvSpPr>
                <a:spLocks noChangeShapeType="1"/>
              </p:cNvSpPr>
              <p:nvPr/>
            </p:nvSpPr>
            <p:spPr bwMode="auto">
              <a:xfrm>
                <a:off x="5093" y="11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Line 1546"/>
              <p:cNvSpPr>
                <a:spLocks noChangeShapeType="1"/>
              </p:cNvSpPr>
              <p:nvPr/>
            </p:nvSpPr>
            <p:spPr bwMode="auto">
              <a:xfrm>
                <a:off x="5093" y="116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Freeform 1547"/>
              <p:cNvSpPr>
                <a:spLocks/>
              </p:cNvSpPr>
              <p:nvPr/>
            </p:nvSpPr>
            <p:spPr bwMode="auto">
              <a:xfrm>
                <a:off x="5090" y="11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Line 1548"/>
              <p:cNvSpPr>
                <a:spLocks noChangeShapeType="1"/>
              </p:cNvSpPr>
              <p:nvPr/>
            </p:nvSpPr>
            <p:spPr bwMode="auto">
              <a:xfrm flipV="1">
                <a:off x="5093" y="1156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" name="Line 1549"/>
              <p:cNvSpPr>
                <a:spLocks noChangeShapeType="1"/>
              </p:cNvSpPr>
              <p:nvPr/>
            </p:nvSpPr>
            <p:spPr bwMode="auto">
              <a:xfrm>
                <a:off x="5093" y="115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Freeform 1550"/>
              <p:cNvSpPr>
                <a:spLocks/>
              </p:cNvSpPr>
              <p:nvPr/>
            </p:nvSpPr>
            <p:spPr bwMode="auto">
              <a:xfrm>
                <a:off x="5093" y="115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" name="Line 1551"/>
              <p:cNvSpPr>
                <a:spLocks noChangeShapeType="1"/>
              </p:cNvSpPr>
              <p:nvPr/>
            </p:nvSpPr>
            <p:spPr bwMode="auto">
              <a:xfrm>
                <a:off x="5096" y="11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8" name="Line 1552"/>
              <p:cNvSpPr>
                <a:spLocks noChangeShapeType="1"/>
              </p:cNvSpPr>
              <p:nvPr/>
            </p:nvSpPr>
            <p:spPr bwMode="auto">
              <a:xfrm>
                <a:off x="5098" y="115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Freeform 1553"/>
              <p:cNvSpPr>
                <a:spLocks/>
              </p:cNvSpPr>
              <p:nvPr/>
            </p:nvSpPr>
            <p:spPr bwMode="auto">
              <a:xfrm>
                <a:off x="5090" y="964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4" y="8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3"/>
                    </a:lnTo>
                    <a:lnTo>
                      <a:pt x="14" y="3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0" name="Line 1554"/>
              <p:cNvSpPr>
                <a:spLocks noChangeShapeType="1"/>
              </p:cNvSpPr>
              <p:nvPr/>
            </p:nvSpPr>
            <p:spPr bwMode="auto">
              <a:xfrm>
                <a:off x="5101" y="964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Line 1555"/>
              <p:cNvSpPr>
                <a:spLocks noChangeShapeType="1"/>
              </p:cNvSpPr>
              <p:nvPr/>
            </p:nvSpPr>
            <p:spPr bwMode="auto">
              <a:xfrm>
                <a:off x="5101" y="967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Freeform 1556"/>
              <p:cNvSpPr>
                <a:spLocks/>
              </p:cNvSpPr>
              <p:nvPr/>
            </p:nvSpPr>
            <p:spPr bwMode="auto">
              <a:xfrm>
                <a:off x="5104" y="96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Line 1557"/>
              <p:cNvSpPr>
                <a:spLocks noChangeShapeType="1"/>
              </p:cNvSpPr>
              <p:nvPr/>
            </p:nvSpPr>
            <p:spPr bwMode="auto">
              <a:xfrm>
                <a:off x="5104" y="969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" name="Line 1558"/>
              <p:cNvSpPr>
                <a:spLocks noChangeShapeType="1"/>
              </p:cNvSpPr>
              <p:nvPr/>
            </p:nvSpPr>
            <p:spPr bwMode="auto">
              <a:xfrm>
                <a:off x="5104" y="97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5" name="Freeform 1559"/>
              <p:cNvSpPr>
                <a:spLocks/>
              </p:cNvSpPr>
              <p:nvPr/>
            </p:nvSpPr>
            <p:spPr bwMode="auto">
              <a:xfrm>
                <a:off x="5104" y="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" name="Line 1560"/>
              <p:cNvSpPr>
                <a:spLocks noChangeShapeType="1"/>
              </p:cNvSpPr>
              <p:nvPr/>
            </p:nvSpPr>
            <p:spPr bwMode="auto">
              <a:xfrm flipH="1">
                <a:off x="5101" y="975"/>
                <a:ext cx="3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" name="Line 1561"/>
              <p:cNvSpPr>
                <a:spLocks noChangeShapeType="1"/>
              </p:cNvSpPr>
              <p:nvPr/>
            </p:nvSpPr>
            <p:spPr bwMode="auto">
              <a:xfrm>
                <a:off x="5101" y="9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Freeform 1562"/>
              <p:cNvSpPr>
                <a:spLocks/>
              </p:cNvSpPr>
              <p:nvPr/>
            </p:nvSpPr>
            <p:spPr bwMode="auto">
              <a:xfrm>
                <a:off x="5098" y="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Line 1563"/>
              <p:cNvSpPr>
                <a:spLocks noChangeShapeType="1"/>
              </p:cNvSpPr>
              <p:nvPr/>
            </p:nvSpPr>
            <p:spPr bwMode="auto">
              <a:xfrm>
                <a:off x="5096" y="97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Freeform 1564"/>
              <p:cNvSpPr>
                <a:spLocks/>
              </p:cNvSpPr>
              <p:nvPr/>
            </p:nvSpPr>
            <p:spPr bwMode="auto">
              <a:xfrm>
                <a:off x="5093" y="9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1" name="Line 1565"/>
              <p:cNvSpPr>
                <a:spLocks noChangeShapeType="1"/>
              </p:cNvSpPr>
              <p:nvPr/>
            </p:nvSpPr>
            <p:spPr bwMode="auto">
              <a:xfrm>
                <a:off x="5093" y="975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Line 1566"/>
              <p:cNvSpPr>
                <a:spLocks noChangeShapeType="1"/>
              </p:cNvSpPr>
              <p:nvPr/>
            </p:nvSpPr>
            <p:spPr bwMode="auto">
              <a:xfrm flipV="1">
                <a:off x="5093" y="972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Freeform 1567"/>
              <p:cNvSpPr>
                <a:spLocks/>
              </p:cNvSpPr>
              <p:nvPr/>
            </p:nvSpPr>
            <p:spPr bwMode="auto">
              <a:xfrm>
                <a:off x="5090" y="9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Line 1568"/>
              <p:cNvSpPr>
                <a:spLocks noChangeShapeType="1"/>
              </p:cNvSpPr>
              <p:nvPr/>
            </p:nvSpPr>
            <p:spPr bwMode="auto">
              <a:xfrm>
                <a:off x="5093" y="96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Line 1569"/>
              <p:cNvSpPr>
                <a:spLocks noChangeShapeType="1"/>
              </p:cNvSpPr>
              <p:nvPr/>
            </p:nvSpPr>
            <p:spPr bwMode="auto">
              <a:xfrm>
                <a:off x="5093" y="967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Freeform 1570"/>
              <p:cNvSpPr>
                <a:spLocks/>
              </p:cNvSpPr>
              <p:nvPr/>
            </p:nvSpPr>
            <p:spPr bwMode="auto">
              <a:xfrm>
                <a:off x="5093" y="96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Line 1571"/>
              <p:cNvSpPr>
                <a:spLocks noChangeShapeType="1"/>
              </p:cNvSpPr>
              <p:nvPr/>
            </p:nvSpPr>
            <p:spPr bwMode="auto">
              <a:xfrm>
                <a:off x="5096" y="9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Line 1572"/>
              <p:cNvSpPr>
                <a:spLocks noChangeShapeType="1"/>
              </p:cNvSpPr>
              <p:nvPr/>
            </p:nvSpPr>
            <p:spPr bwMode="auto">
              <a:xfrm>
                <a:off x="5098" y="96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Freeform 1573"/>
              <p:cNvSpPr>
                <a:spLocks/>
              </p:cNvSpPr>
              <p:nvPr/>
            </p:nvSpPr>
            <p:spPr bwMode="auto">
              <a:xfrm>
                <a:off x="5090" y="1106"/>
                <a:ext cx="14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Line 1574"/>
              <p:cNvSpPr>
                <a:spLocks noChangeShapeType="1"/>
              </p:cNvSpPr>
              <p:nvPr/>
            </p:nvSpPr>
            <p:spPr bwMode="auto">
              <a:xfrm>
                <a:off x="5101" y="110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Line 1575"/>
              <p:cNvSpPr>
                <a:spLocks noChangeShapeType="1"/>
              </p:cNvSpPr>
              <p:nvPr/>
            </p:nvSpPr>
            <p:spPr bwMode="auto">
              <a:xfrm>
                <a:off x="5101" y="1108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Freeform 1576"/>
              <p:cNvSpPr>
                <a:spLocks/>
              </p:cNvSpPr>
              <p:nvPr/>
            </p:nvSpPr>
            <p:spPr bwMode="auto">
              <a:xfrm>
                <a:off x="5104" y="110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" name="Line 1577"/>
              <p:cNvSpPr>
                <a:spLocks noChangeShapeType="1"/>
              </p:cNvSpPr>
              <p:nvPr/>
            </p:nvSpPr>
            <p:spPr bwMode="auto">
              <a:xfrm>
                <a:off x="5104" y="111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Line 1578"/>
              <p:cNvSpPr>
                <a:spLocks noChangeShapeType="1"/>
              </p:cNvSpPr>
              <p:nvPr/>
            </p:nvSpPr>
            <p:spPr bwMode="auto">
              <a:xfrm>
                <a:off x="5104" y="1114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5" name="Freeform 1579"/>
              <p:cNvSpPr>
                <a:spLocks/>
              </p:cNvSpPr>
              <p:nvPr/>
            </p:nvSpPr>
            <p:spPr bwMode="auto">
              <a:xfrm>
                <a:off x="5104" y="11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6" name="Line 1580"/>
              <p:cNvSpPr>
                <a:spLocks noChangeShapeType="1"/>
              </p:cNvSpPr>
              <p:nvPr/>
            </p:nvSpPr>
            <p:spPr bwMode="auto">
              <a:xfrm flipH="1">
                <a:off x="5101" y="1116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Line 1581"/>
              <p:cNvSpPr>
                <a:spLocks noChangeShapeType="1"/>
              </p:cNvSpPr>
              <p:nvPr/>
            </p:nvSpPr>
            <p:spPr bwMode="auto">
              <a:xfrm>
                <a:off x="5101" y="111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Freeform 1582"/>
              <p:cNvSpPr>
                <a:spLocks/>
              </p:cNvSpPr>
              <p:nvPr/>
            </p:nvSpPr>
            <p:spPr bwMode="auto">
              <a:xfrm>
                <a:off x="5098" y="11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9" name="Line 1583"/>
              <p:cNvSpPr>
                <a:spLocks noChangeShapeType="1"/>
              </p:cNvSpPr>
              <p:nvPr/>
            </p:nvSpPr>
            <p:spPr bwMode="auto">
              <a:xfrm>
                <a:off x="5096" y="1119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Freeform 1584"/>
              <p:cNvSpPr>
                <a:spLocks/>
              </p:cNvSpPr>
              <p:nvPr/>
            </p:nvSpPr>
            <p:spPr bwMode="auto">
              <a:xfrm>
                <a:off x="5093" y="111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Line 1585"/>
              <p:cNvSpPr>
                <a:spLocks noChangeShapeType="1"/>
              </p:cNvSpPr>
              <p:nvPr/>
            </p:nvSpPr>
            <p:spPr bwMode="auto">
              <a:xfrm>
                <a:off x="5093" y="111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Line 1586"/>
              <p:cNvSpPr>
                <a:spLocks noChangeShapeType="1"/>
              </p:cNvSpPr>
              <p:nvPr/>
            </p:nvSpPr>
            <p:spPr bwMode="auto">
              <a:xfrm flipV="1">
                <a:off x="5093" y="1114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Freeform 1587"/>
              <p:cNvSpPr>
                <a:spLocks/>
              </p:cNvSpPr>
              <p:nvPr/>
            </p:nvSpPr>
            <p:spPr bwMode="auto">
              <a:xfrm>
                <a:off x="5090" y="11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Line 1588"/>
              <p:cNvSpPr>
                <a:spLocks noChangeShapeType="1"/>
              </p:cNvSpPr>
              <p:nvPr/>
            </p:nvSpPr>
            <p:spPr bwMode="auto">
              <a:xfrm>
                <a:off x="5093" y="111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5" name="Line 1589"/>
              <p:cNvSpPr>
                <a:spLocks noChangeShapeType="1"/>
              </p:cNvSpPr>
              <p:nvPr/>
            </p:nvSpPr>
            <p:spPr bwMode="auto">
              <a:xfrm>
                <a:off x="5093" y="110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6" name="Freeform 1590"/>
              <p:cNvSpPr>
                <a:spLocks/>
              </p:cNvSpPr>
              <p:nvPr/>
            </p:nvSpPr>
            <p:spPr bwMode="auto">
              <a:xfrm>
                <a:off x="5093" y="1106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" name="Line 1591"/>
              <p:cNvSpPr>
                <a:spLocks noChangeShapeType="1"/>
              </p:cNvSpPr>
              <p:nvPr/>
            </p:nvSpPr>
            <p:spPr bwMode="auto">
              <a:xfrm>
                <a:off x="5096" y="110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" name="Line 1592"/>
              <p:cNvSpPr>
                <a:spLocks noChangeShapeType="1"/>
              </p:cNvSpPr>
              <p:nvPr/>
            </p:nvSpPr>
            <p:spPr bwMode="auto">
              <a:xfrm>
                <a:off x="5098" y="1106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" name="Freeform 1593"/>
              <p:cNvSpPr>
                <a:spLocks/>
              </p:cNvSpPr>
              <p:nvPr/>
            </p:nvSpPr>
            <p:spPr bwMode="auto">
              <a:xfrm>
                <a:off x="5090" y="1060"/>
                <a:ext cx="14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1">
                    <a:moveTo>
                      <a:pt x="8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Line 1594"/>
              <p:cNvSpPr>
                <a:spLocks noChangeShapeType="1"/>
              </p:cNvSpPr>
              <p:nvPr/>
            </p:nvSpPr>
            <p:spPr bwMode="auto">
              <a:xfrm>
                <a:off x="5101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" name="Line 1595"/>
              <p:cNvSpPr>
                <a:spLocks noChangeShapeType="1"/>
              </p:cNvSpPr>
              <p:nvPr/>
            </p:nvSpPr>
            <p:spPr bwMode="auto">
              <a:xfrm>
                <a:off x="5101" y="1060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" name="Freeform 1596"/>
              <p:cNvSpPr>
                <a:spLocks/>
              </p:cNvSpPr>
              <p:nvPr/>
            </p:nvSpPr>
            <p:spPr bwMode="auto">
              <a:xfrm>
                <a:off x="5104" y="10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Line 1597"/>
              <p:cNvSpPr>
                <a:spLocks noChangeShapeType="1"/>
              </p:cNvSpPr>
              <p:nvPr/>
            </p:nvSpPr>
            <p:spPr bwMode="auto">
              <a:xfrm>
                <a:off x="5104" y="1063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" name="Line 1598"/>
              <p:cNvSpPr>
                <a:spLocks noChangeShapeType="1"/>
              </p:cNvSpPr>
              <p:nvPr/>
            </p:nvSpPr>
            <p:spPr bwMode="auto">
              <a:xfrm>
                <a:off x="5104" y="1066"/>
                <a:ext cx="0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5" name="Freeform 1599"/>
              <p:cNvSpPr>
                <a:spLocks/>
              </p:cNvSpPr>
              <p:nvPr/>
            </p:nvSpPr>
            <p:spPr bwMode="auto">
              <a:xfrm>
                <a:off x="5104" y="1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Line 1600"/>
              <p:cNvSpPr>
                <a:spLocks noChangeShapeType="1"/>
              </p:cNvSpPr>
              <p:nvPr/>
            </p:nvSpPr>
            <p:spPr bwMode="auto">
              <a:xfrm flipH="1">
                <a:off x="5101" y="1071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" name="Line 1601"/>
              <p:cNvSpPr>
                <a:spLocks noChangeShapeType="1"/>
              </p:cNvSpPr>
              <p:nvPr/>
            </p:nvSpPr>
            <p:spPr bwMode="auto">
              <a:xfrm>
                <a:off x="5101" y="107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Freeform 1602"/>
              <p:cNvSpPr>
                <a:spLocks/>
              </p:cNvSpPr>
              <p:nvPr/>
            </p:nvSpPr>
            <p:spPr bwMode="auto">
              <a:xfrm>
                <a:off x="5098" y="1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Line 1603"/>
              <p:cNvSpPr>
                <a:spLocks noChangeShapeType="1"/>
              </p:cNvSpPr>
              <p:nvPr/>
            </p:nvSpPr>
            <p:spPr bwMode="auto">
              <a:xfrm>
                <a:off x="5096" y="1071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0" name="Freeform 1604"/>
              <p:cNvSpPr>
                <a:spLocks/>
              </p:cNvSpPr>
              <p:nvPr/>
            </p:nvSpPr>
            <p:spPr bwMode="auto">
              <a:xfrm>
                <a:off x="5093" y="107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1" name="Line 1605"/>
              <p:cNvSpPr>
                <a:spLocks noChangeShapeType="1"/>
              </p:cNvSpPr>
              <p:nvPr/>
            </p:nvSpPr>
            <p:spPr bwMode="auto">
              <a:xfrm flipV="1">
                <a:off x="5093" y="1068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Line 1606"/>
              <p:cNvSpPr>
                <a:spLocks noChangeShapeType="1"/>
              </p:cNvSpPr>
              <p:nvPr/>
            </p:nvSpPr>
            <p:spPr bwMode="auto">
              <a:xfrm>
                <a:off x="5093" y="106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3" name="Freeform 1607"/>
              <p:cNvSpPr>
                <a:spLocks/>
              </p:cNvSpPr>
              <p:nvPr/>
            </p:nvSpPr>
            <p:spPr bwMode="auto">
              <a:xfrm>
                <a:off x="5090" y="1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4" name="Line 1608"/>
              <p:cNvSpPr>
                <a:spLocks noChangeShapeType="1"/>
              </p:cNvSpPr>
              <p:nvPr/>
            </p:nvSpPr>
            <p:spPr bwMode="auto">
              <a:xfrm>
                <a:off x="5093" y="1063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Line 1609"/>
              <p:cNvSpPr>
                <a:spLocks noChangeShapeType="1"/>
              </p:cNvSpPr>
              <p:nvPr/>
            </p:nvSpPr>
            <p:spPr bwMode="auto">
              <a:xfrm flipV="1">
                <a:off x="5093" y="1060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6" name="Freeform 1610"/>
              <p:cNvSpPr>
                <a:spLocks/>
              </p:cNvSpPr>
              <p:nvPr/>
            </p:nvSpPr>
            <p:spPr bwMode="auto">
              <a:xfrm>
                <a:off x="5093" y="106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" name="Line 1611"/>
              <p:cNvSpPr>
                <a:spLocks noChangeShapeType="1"/>
              </p:cNvSpPr>
              <p:nvPr/>
            </p:nvSpPr>
            <p:spPr bwMode="auto">
              <a:xfrm>
                <a:off x="5096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Line 1612"/>
              <p:cNvSpPr>
                <a:spLocks noChangeShapeType="1"/>
              </p:cNvSpPr>
              <p:nvPr/>
            </p:nvSpPr>
            <p:spPr bwMode="auto">
              <a:xfrm>
                <a:off x="5098" y="106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" name="Freeform 1613"/>
              <p:cNvSpPr>
                <a:spLocks/>
              </p:cNvSpPr>
              <p:nvPr/>
            </p:nvSpPr>
            <p:spPr bwMode="auto">
              <a:xfrm>
                <a:off x="5090" y="1012"/>
                <a:ext cx="14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6"/>
                  </a:cxn>
                  <a:cxn ang="0">
                    <a:pos x="14" y="11"/>
                  </a:cxn>
                  <a:cxn ang="0">
                    <a:pos x="11" y="11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0" name="Line 1614"/>
              <p:cNvSpPr>
                <a:spLocks noChangeShapeType="1"/>
              </p:cNvSpPr>
              <p:nvPr/>
            </p:nvSpPr>
            <p:spPr bwMode="auto">
              <a:xfrm>
                <a:off x="5101" y="1012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Line 1615"/>
              <p:cNvSpPr>
                <a:spLocks noChangeShapeType="1"/>
              </p:cNvSpPr>
              <p:nvPr/>
            </p:nvSpPr>
            <p:spPr bwMode="auto">
              <a:xfrm>
                <a:off x="5101" y="1012"/>
                <a:ext cx="3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2" name="Freeform 1616"/>
              <p:cNvSpPr>
                <a:spLocks/>
              </p:cNvSpPr>
              <p:nvPr/>
            </p:nvSpPr>
            <p:spPr bwMode="auto">
              <a:xfrm>
                <a:off x="5104" y="10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3" name="Line 1617"/>
              <p:cNvSpPr>
                <a:spLocks noChangeShapeType="1"/>
              </p:cNvSpPr>
              <p:nvPr/>
            </p:nvSpPr>
            <p:spPr bwMode="auto">
              <a:xfrm>
                <a:off x="5104" y="1018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Line 1618"/>
              <p:cNvSpPr>
                <a:spLocks noChangeShapeType="1"/>
              </p:cNvSpPr>
              <p:nvPr/>
            </p:nvSpPr>
            <p:spPr bwMode="auto">
              <a:xfrm>
                <a:off x="5104" y="1020"/>
                <a:ext cx="0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5" name="Freeform 1619"/>
              <p:cNvSpPr>
                <a:spLocks/>
              </p:cNvSpPr>
              <p:nvPr/>
            </p:nvSpPr>
            <p:spPr bwMode="auto">
              <a:xfrm>
                <a:off x="5104" y="102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6" name="Line 1620"/>
              <p:cNvSpPr>
                <a:spLocks noChangeShapeType="1"/>
              </p:cNvSpPr>
              <p:nvPr/>
            </p:nvSpPr>
            <p:spPr bwMode="auto">
              <a:xfrm flipH="1">
                <a:off x="5101" y="1023"/>
                <a:ext cx="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Line 1621"/>
              <p:cNvSpPr>
                <a:spLocks noChangeShapeType="1"/>
              </p:cNvSpPr>
              <p:nvPr/>
            </p:nvSpPr>
            <p:spPr bwMode="auto">
              <a:xfrm>
                <a:off x="5101" y="1023"/>
                <a:ext cx="0" cy="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" name="Freeform 1622"/>
            <p:cNvSpPr>
              <a:spLocks/>
            </p:cNvSpPr>
            <p:nvPr/>
          </p:nvSpPr>
          <p:spPr bwMode="auto">
            <a:xfrm>
              <a:off x="4509" y="365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623"/>
            <p:cNvSpPr>
              <a:spLocks noChangeShapeType="1"/>
            </p:cNvSpPr>
            <p:nvPr/>
          </p:nvSpPr>
          <p:spPr bwMode="auto">
            <a:xfrm>
              <a:off x="4507" y="3657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624"/>
            <p:cNvSpPr>
              <a:spLocks/>
            </p:cNvSpPr>
            <p:nvPr/>
          </p:nvSpPr>
          <p:spPr bwMode="auto">
            <a:xfrm>
              <a:off x="4504" y="3654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625"/>
            <p:cNvSpPr>
              <a:spLocks noChangeShapeType="1"/>
            </p:cNvSpPr>
            <p:nvPr/>
          </p:nvSpPr>
          <p:spPr bwMode="auto">
            <a:xfrm>
              <a:off x="4504" y="3654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626"/>
            <p:cNvSpPr>
              <a:spLocks noChangeShapeType="1"/>
            </p:cNvSpPr>
            <p:nvPr/>
          </p:nvSpPr>
          <p:spPr bwMode="auto">
            <a:xfrm>
              <a:off x="4504" y="3651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627"/>
            <p:cNvSpPr>
              <a:spLocks/>
            </p:cNvSpPr>
            <p:nvPr/>
          </p:nvSpPr>
          <p:spPr bwMode="auto">
            <a:xfrm>
              <a:off x="4501" y="3649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628"/>
            <p:cNvSpPr>
              <a:spLocks noChangeShapeType="1"/>
            </p:cNvSpPr>
            <p:nvPr/>
          </p:nvSpPr>
          <p:spPr bwMode="auto">
            <a:xfrm flipV="1">
              <a:off x="4504" y="3646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629"/>
            <p:cNvSpPr>
              <a:spLocks noChangeShapeType="1"/>
            </p:cNvSpPr>
            <p:nvPr/>
          </p:nvSpPr>
          <p:spPr bwMode="auto">
            <a:xfrm>
              <a:off x="4504" y="3646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630"/>
            <p:cNvSpPr>
              <a:spLocks/>
            </p:cNvSpPr>
            <p:nvPr/>
          </p:nvSpPr>
          <p:spPr bwMode="auto">
            <a:xfrm>
              <a:off x="4504" y="3643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631"/>
            <p:cNvSpPr>
              <a:spLocks noChangeShapeType="1"/>
            </p:cNvSpPr>
            <p:nvPr/>
          </p:nvSpPr>
          <p:spPr bwMode="auto">
            <a:xfrm>
              <a:off x="4507" y="364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1632"/>
            <p:cNvSpPr>
              <a:spLocks noChangeShapeType="1"/>
            </p:cNvSpPr>
            <p:nvPr/>
          </p:nvSpPr>
          <p:spPr bwMode="auto">
            <a:xfrm>
              <a:off x="4509" y="364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633"/>
            <p:cNvSpPr>
              <a:spLocks/>
            </p:cNvSpPr>
            <p:nvPr/>
          </p:nvSpPr>
          <p:spPr bwMode="auto">
            <a:xfrm>
              <a:off x="3697" y="3825"/>
              <a:ext cx="1" cy="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"/>
                </a:cxn>
                <a:cxn ang="0">
                  <a:pos x="0" y="264"/>
                </a:cxn>
              </a:cxnLst>
              <a:rect l="0" t="0" r="r" b="b"/>
              <a:pathLst>
                <a:path h="264">
                  <a:moveTo>
                    <a:pt x="0" y="0"/>
                  </a:moveTo>
                  <a:lnTo>
                    <a:pt x="0" y="166"/>
                  </a:lnTo>
                  <a:lnTo>
                    <a:pt x="0" y="264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634"/>
            <p:cNvSpPr>
              <a:spLocks/>
            </p:cNvSpPr>
            <p:nvPr/>
          </p:nvSpPr>
          <p:spPr bwMode="auto">
            <a:xfrm>
              <a:off x="3697" y="3304"/>
              <a:ext cx="1" cy="264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0" y="99"/>
                </a:cxn>
                <a:cxn ang="0">
                  <a:pos x="0" y="0"/>
                </a:cxn>
              </a:cxnLst>
              <a:rect l="0" t="0" r="r" b="b"/>
              <a:pathLst>
                <a:path h="264">
                  <a:moveTo>
                    <a:pt x="0" y="264"/>
                  </a:moveTo>
                  <a:lnTo>
                    <a:pt x="0" y="99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635"/>
            <p:cNvSpPr>
              <a:spLocks/>
            </p:cNvSpPr>
            <p:nvPr/>
          </p:nvSpPr>
          <p:spPr bwMode="auto">
            <a:xfrm>
              <a:off x="3691" y="3785"/>
              <a:ext cx="14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4" y="8"/>
                </a:cxn>
                <a:cxn ang="0">
                  <a:pos x="11" y="10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6" y="0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1" y="10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1636"/>
            <p:cNvSpPr>
              <a:spLocks noChangeShapeType="1"/>
            </p:cNvSpPr>
            <p:nvPr/>
          </p:nvSpPr>
          <p:spPr bwMode="auto">
            <a:xfrm>
              <a:off x="3699" y="3785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1637"/>
            <p:cNvSpPr>
              <a:spLocks noChangeShapeType="1"/>
            </p:cNvSpPr>
            <p:nvPr/>
          </p:nvSpPr>
          <p:spPr bwMode="auto">
            <a:xfrm>
              <a:off x="3702" y="3785"/>
              <a:ext cx="0" cy="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638"/>
            <p:cNvSpPr>
              <a:spLocks/>
            </p:cNvSpPr>
            <p:nvPr/>
          </p:nvSpPr>
          <p:spPr bwMode="auto">
            <a:xfrm>
              <a:off x="3702" y="3787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1639"/>
            <p:cNvSpPr>
              <a:spLocks noChangeShapeType="1"/>
            </p:cNvSpPr>
            <p:nvPr/>
          </p:nvSpPr>
          <p:spPr bwMode="auto">
            <a:xfrm>
              <a:off x="3705" y="3790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1640"/>
            <p:cNvSpPr>
              <a:spLocks noChangeShapeType="1"/>
            </p:cNvSpPr>
            <p:nvPr/>
          </p:nvSpPr>
          <p:spPr bwMode="auto">
            <a:xfrm>
              <a:off x="3705" y="3790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641"/>
            <p:cNvSpPr>
              <a:spLocks/>
            </p:cNvSpPr>
            <p:nvPr/>
          </p:nvSpPr>
          <p:spPr bwMode="auto">
            <a:xfrm>
              <a:off x="3702" y="3793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1642"/>
            <p:cNvSpPr>
              <a:spLocks noChangeShapeType="1"/>
            </p:cNvSpPr>
            <p:nvPr/>
          </p:nvSpPr>
          <p:spPr bwMode="auto">
            <a:xfrm>
              <a:off x="3702" y="3795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643"/>
            <p:cNvSpPr>
              <a:spLocks noChangeShapeType="1"/>
            </p:cNvSpPr>
            <p:nvPr/>
          </p:nvSpPr>
          <p:spPr bwMode="auto">
            <a:xfrm flipH="1">
              <a:off x="3699" y="3795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644"/>
            <p:cNvSpPr>
              <a:spLocks/>
            </p:cNvSpPr>
            <p:nvPr/>
          </p:nvSpPr>
          <p:spPr bwMode="auto">
            <a:xfrm>
              <a:off x="3697" y="3798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1645"/>
            <p:cNvSpPr>
              <a:spLocks noChangeShapeType="1"/>
            </p:cNvSpPr>
            <p:nvPr/>
          </p:nvSpPr>
          <p:spPr bwMode="auto">
            <a:xfrm flipV="1">
              <a:off x="3697" y="3795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646"/>
            <p:cNvSpPr>
              <a:spLocks/>
            </p:cNvSpPr>
            <p:nvPr/>
          </p:nvSpPr>
          <p:spPr bwMode="auto">
            <a:xfrm>
              <a:off x="3694" y="37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1647"/>
            <p:cNvSpPr>
              <a:spLocks noChangeShapeType="1"/>
            </p:cNvSpPr>
            <p:nvPr/>
          </p:nvSpPr>
          <p:spPr bwMode="auto">
            <a:xfrm flipH="1">
              <a:off x="3691" y="3795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1648"/>
            <p:cNvSpPr>
              <a:spLocks noChangeShapeType="1"/>
            </p:cNvSpPr>
            <p:nvPr/>
          </p:nvSpPr>
          <p:spPr bwMode="auto">
            <a:xfrm>
              <a:off x="3691" y="379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649"/>
            <p:cNvSpPr>
              <a:spLocks/>
            </p:cNvSpPr>
            <p:nvPr/>
          </p:nvSpPr>
          <p:spPr bwMode="auto">
            <a:xfrm>
              <a:off x="3691" y="379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1650"/>
            <p:cNvSpPr>
              <a:spLocks noChangeShapeType="1"/>
            </p:cNvSpPr>
            <p:nvPr/>
          </p:nvSpPr>
          <p:spPr bwMode="auto">
            <a:xfrm flipV="1">
              <a:off x="3691" y="3787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1651"/>
            <p:cNvSpPr>
              <a:spLocks noChangeShapeType="1"/>
            </p:cNvSpPr>
            <p:nvPr/>
          </p:nvSpPr>
          <p:spPr bwMode="auto">
            <a:xfrm>
              <a:off x="3691" y="3787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652"/>
            <p:cNvSpPr>
              <a:spLocks/>
            </p:cNvSpPr>
            <p:nvPr/>
          </p:nvSpPr>
          <p:spPr bwMode="auto">
            <a:xfrm>
              <a:off x="3694" y="378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1653"/>
            <p:cNvSpPr>
              <a:spLocks noChangeShapeType="1"/>
            </p:cNvSpPr>
            <p:nvPr/>
          </p:nvSpPr>
          <p:spPr bwMode="auto">
            <a:xfrm>
              <a:off x="3697" y="3785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1654"/>
            <p:cNvSpPr>
              <a:spLocks noChangeShapeType="1"/>
            </p:cNvSpPr>
            <p:nvPr/>
          </p:nvSpPr>
          <p:spPr bwMode="auto">
            <a:xfrm>
              <a:off x="3697" y="3785"/>
              <a:ext cx="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655"/>
            <p:cNvSpPr>
              <a:spLocks/>
            </p:cNvSpPr>
            <p:nvPr/>
          </p:nvSpPr>
          <p:spPr bwMode="auto">
            <a:xfrm>
              <a:off x="3691" y="3595"/>
              <a:ext cx="14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8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3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0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lnTo>
                    <a:pt x="11" y="3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1656"/>
            <p:cNvSpPr>
              <a:spLocks noChangeShapeType="1"/>
            </p:cNvSpPr>
            <p:nvPr/>
          </p:nvSpPr>
          <p:spPr bwMode="auto">
            <a:xfrm>
              <a:off x="3699" y="3595"/>
              <a:ext cx="3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1657"/>
            <p:cNvSpPr>
              <a:spLocks noChangeShapeType="1"/>
            </p:cNvSpPr>
            <p:nvPr/>
          </p:nvSpPr>
          <p:spPr bwMode="auto">
            <a:xfrm>
              <a:off x="3702" y="3598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658"/>
            <p:cNvSpPr>
              <a:spLocks/>
            </p:cNvSpPr>
            <p:nvPr/>
          </p:nvSpPr>
          <p:spPr bwMode="auto">
            <a:xfrm>
              <a:off x="3702" y="3598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1659"/>
            <p:cNvSpPr>
              <a:spLocks noChangeShapeType="1"/>
            </p:cNvSpPr>
            <p:nvPr/>
          </p:nvSpPr>
          <p:spPr bwMode="auto">
            <a:xfrm>
              <a:off x="3705" y="3600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1660"/>
            <p:cNvSpPr>
              <a:spLocks noChangeShapeType="1"/>
            </p:cNvSpPr>
            <p:nvPr/>
          </p:nvSpPr>
          <p:spPr bwMode="auto">
            <a:xfrm>
              <a:off x="3705" y="360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1661"/>
            <p:cNvSpPr>
              <a:spLocks/>
            </p:cNvSpPr>
            <p:nvPr/>
          </p:nvSpPr>
          <p:spPr bwMode="auto">
            <a:xfrm>
              <a:off x="3702" y="3606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1662"/>
            <p:cNvSpPr>
              <a:spLocks noChangeShapeType="1"/>
            </p:cNvSpPr>
            <p:nvPr/>
          </p:nvSpPr>
          <p:spPr bwMode="auto">
            <a:xfrm>
              <a:off x="3702" y="3606"/>
              <a:ext cx="0" cy="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1663"/>
            <p:cNvSpPr>
              <a:spLocks noChangeShapeType="1"/>
            </p:cNvSpPr>
            <p:nvPr/>
          </p:nvSpPr>
          <p:spPr bwMode="auto">
            <a:xfrm flipH="1">
              <a:off x="3699" y="3608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1664"/>
            <p:cNvSpPr>
              <a:spLocks/>
            </p:cNvSpPr>
            <p:nvPr/>
          </p:nvSpPr>
          <p:spPr bwMode="auto">
            <a:xfrm>
              <a:off x="3697" y="3608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1665"/>
            <p:cNvSpPr>
              <a:spLocks noChangeShapeType="1"/>
            </p:cNvSpPr>
            <p:nvPr/>
          </p:nvSpPr>
          <p:spPr bwMode="auto">
            <a:xfrm>
              <a:off x="3697" y="3608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666"/>
            <p:cNvSpPr>
              <a:spLocks/>
            </p:cNvSpPr>
            <p:nvPr/>
          </p:nvSpPr>
          <p:spPr bwMode="auto">
            <a:xfrm>
              <a:off x="3694" y="360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1667"/>
            <p:cNvSpPr>
              <a:spLocks noChangeShapeType="1"/>
            </p:cNvSpPr>
            <p:nvPr/>
          </p:nvSpPr>
          <p:spPr bwMode="auto">
            <a:xfrm flipH="1">
              <a:off x="3691" y="3606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1668"/>
            <p:cNvSpPr>
              <a:spLocks noChangeShapeType="1"/>
            </p:cNvSpPr>
            <p:nvPr/>
          </p:nvSpPr>
          <p:spPr bwMode="auto">
            <a:xfrm flipV="1">
              <a:off x="3691" y="3603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669"/>
            <p:cNvSpPr>
              <a:spLocks/>
            </p:cNvSpPr>
            <p:nvPr/>
          </p:nvSpPr>
          <p:spPr bwMode="auto">
            <a:xfrm>
              <a:off x="3691" y="360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1670"/>
            <p:cNvSpPr>
              <a:spLocks noChangeShapeType="1"/>
            </p:cNvSpPr>
            <p:nvPr/>
          </p:nvSpPr>
          <p:spPr bwMode="auto">
            <a:xfrm>
              <a:off x="3691" y="3600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1671"/>
            <p:cNvSpPr>
              <a:spLocks noChangeShapeType="1"/>
            </p:cNvSpPr>
            <p:nvPr/>
          </p:nvSpPr>
          <p:spPr bwMode="auto">
            <a:xfrm>
              <a:off x="3691" y="3598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672"/>
            <p:cNvSpPr>
              <a:spLocks/>
            </p:cNvSpPr>
            <p:nvPr/>
          </p:nvSpPr>
          <p:spPr bwMode="auto">
            <a:xfrm>
              <a:off x="3694" y="359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1673"/>
            <p:cNvSpPr>
              <a:spLocks noChangeShapeType="1"/>
            </p:cNvSpPr>
            <p:nvPr/>
          </p:nvSpPr>
          <p:spPr bwMode="auto">
            <a:xfrm>
              <a:off x="3697" y="3595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1674"/>
            <p:cNvSpPr>
              <a:spLocks noChangeShapeType="1"/>
            </p:cNvSpPr>
            <p:nvPr/>
          </p:nvSpPr>
          <p:spPr bwMode="auto">
            <a:xfrm>
              <a:off x="3697" y="3595"/>
              <a:ext cx="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675"/>
            <p:cNvSpPr>
              <a:spLocks/>
            </p:cNvSpPr>
            <p:nvPr/>
          </p:nvSpPr>
          <p:spPr bwMode="auto">
            <a:xfrm>
              <a:off x="3691" y="3737"/>
              <a:ext cx="14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1" y="13"/>
                </a:cxn>
                <a:cxn ang="0">
                  <a:pos x="6" y="13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6" y="0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1676"/>
            <p:cNvSpPr>
              <a:spLocks noChangeShapeType="1"/>
            </p:cNvSpPr>
            <p:nvPr/>
          </p:nvSpPr>
          <p:spPr bwMode="auto">
            <a:xfrm>
              <a:off x="3699" y="3737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1677"/>
            <p:cNvSpPr>
              <a:spLocks noChangeShapeType="1"/>
            </p:cNvSpPr>
            <p:nvPr/>
          </p:nvSpPr>
          <p:spPr bwMode="auto">
            <a:xfrm>
              <a:off x="3702" y="3739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678"/>
            <p:cNvSpPr>
              <a:spLocks/>
            </p:cNvSpPr>
            <p:nvPr/>
          </p:nvSpPr>
          <p:spPr bwMode="auto">
            <a:xfrm>
              <a:off x="3702" y="3739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1679"/>
            <p:cNvSpPr>
              <a:spLocks noChangeShapeType="1"/>
            </p:cNvSpPr>
            <p:nvPr/>
          </p:nvSpPr>
          <p:spPr bwMode="auto">
            <a:xfrm>
              <a:off x="3705" y="3742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1680"/>
            <p:cNvSpPr>
              <a:spLocks noChangeShapeType="1"/>
            </p:cNvSpPr>
            <p:nvPr/>
          </p:nvSpPr>
          <p:spPr bwMode="auto">
            <a:xfrm>
              <a:off x="3705" y="3745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681"/>
            <p:cNvSpPr>
              <a:spLocks/>
            </p:cNvSpPr>
            <p:nvPr/>
          </p:nvSpPr>
          <p:spPr bwMode="auto">
            <a:xfrm>
              <a:off x="3702" y="3747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1682"/>
            <p:cNvSpPr>
              <a:spLocks noChangeShapeType="1"/>
            </p:cNvSpPr>
            <p:nvPr/>
          </p:nvSpPr>
          <p:spPr bwMode="auto">
            <a:xfrm>
              <a:off x="3702" y="3747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1683"/>
            <p:cNvSpPr>
              <a:spLocks noChangeShapeType="1"/>
            </p:cNvSpPr>
            <p:nvPr/>
          </p:nvSpPr>
          <p:spPr bwMode="auto">
            <a:xfrm flipH="1">
              <a:off x="3699" y="3750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684"/>
            <p:cNvSpPr>
              <a:spLocks/>
            </p:cNvSpPr>
            <p:nvPr/>
          </p:nvSpPr>
          <p:spPr bwMode="auto">
            <a:xfrm>
              <a:off x="3697" y="3750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1685"/>
            <p:cNvSpPr>
              <a:spLocks noChangeShapeType="1"/>
            </p:cNvSpPr>
            <p:nvPr/>
          </p:nvSpPr>
          <p:spPr bwMode="auto">
            <a:xfrm>
              <a:off x="3697" y="3750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686"/>
            <p:cNvSpPr>
              <a:spLocks/>
            </p:cNvSpPr>
            <p:nvPr/>
          </p:nvSpPr>
          <p:spPr bwMode="auto">
            <a:xfrm>
              <a:off x="3694" y="3747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1687"/>
            <p:cNvSpPr>
              <a:spLocks noChangeShapeType="1"/>
            </p:cNvSpPr>
            <p:nvPr/>
          </p:nvSpPr>
          <p:spPr bwMode="auto">
            <a:xfrm flipH="1">
              <a:off x="3691" y="3747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1688"/>
            <p:cNvSpPr>
              <a:spLocks noChangeShapeType="1"/>
            </p:cNvSpPr>
            <p:nvPr/>
          </p:nvSpPr>
          <p:spPr bwMode="auto">
            <a:xfrm flipV="1">
              <a:off x="3691" y="3745"/>
              <a:ext cx="0" cy="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689"/>
            <p:cNvSpPr>
              <a:spLocks/>
            </p:cNvSpPr>
            <p:nvPr/>
          </p:nvSpPr>
          <p:spPr bwMode="auto">
            <a:xfrm>
              <a:off x="3691" y="3742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1690"/>
            <p:cNvSpPr>
              <a:spLocks noChangeShapeType="1"/>
            </p:cNvSpPr>
            <p:nvPr/>
          </p:nvSpPr>
          <p:spPr bwMode="auto">
            <a:xfrm>
              <a:off x="3691" y="3742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1691"/>
            <p:cNvSpPr>
              <a:spLocks noChangeShapeType="1"/>
            </p:cNvSpPr>
            <p:nvPr/>
          </p:nvSpPr>
          <p:spPr bwMode="auto">
            <a:xfrm>
              <a:off x="3691" y="3739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1692"/>
            <p:cNvSpPr>
              <a:spLocks/>
            </p:cNvSpPr>
            <p:nvPr/>
          </p:nvSpPr>
          <p:spPr bwMode="auto">
            <a:xfrm>
              <a:off x="3694" y="373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1693"/>
            <p:cNvSpPr>
              <a:spLocks noChangeShapeType="1"/>
            </p:cNvSpPr>
            <p:nvPr/>
          </p:nvSpPr>
          <p:spPr bwMode="auto">
            <a:xfrm>
              <a:off x="3697" y="3737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1694"/>
            <p:cNvSpPr>
              <a:spLocks noChangeShapeType="1"/>
            </p:cNvSpPr>
            <p:nvPr/>
          </p:nvSpPr>
          <p:spPr bwMode="auto">
            <a:xfrm>
              <a:off x="3697" y="3737"/>
              <a:ext cx="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695"/>
            <p:cNvSpPr>
              <a:spLocks/>
            </p:cNvSpPr>
            <p:nvPr/>
          </p:nvSpPr>
          <p:spPr bwMode="auto">
            <a:xfrm>
              <a:off x="3691" y="3691"/>
              <a:ext cx="14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1" y="11"/>
                </a:cxn>
                <a:cxn ang="0">
                  <a:pos x="6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0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Line 1696"/>
            <p:cNvSpPr>
              <a:spLocks noChangeShapeType="1"/>
            </p:cNvSpPr>
            <p:nvPr/>
          </p:nvSpPr>
          <p:spPr bwMode="auto">
            <a:xfrm>
              <a:off x="3699" y="3691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Line 1697"/>
            <p:cNvSpPr>
              <a:spLocks noChangeShapeType="1"/>
            </p:cNvSpPr>
            <p:nvPr/>
          </p:nvSpPr>
          <p:spPr bwMode="auto">
            <a:xfrm>
              <a:off x="3702" y="3691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698"/>
            <p:cNvSpPr>
              <a:spLocks/>
            </p:cNvSpPr>
            <p:nvPr/>
          </p:nvSpPr>
          <p:spPr bwMode="auto">
            <a:xfrm>
              <a:off x="3702" y="3694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Line 1699"/>
            <p:cNvSpPr>
              <a:spLocks noChangeShapeType="1"/>
            </p:cNvSpPr>
            <p:nvPr/>
          </p:nvSpPr>
          <p:spPr bwMode="auto">
            <a:xfrm>
              <a:off x="3705" y="3694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Line 1700"/>
            <p:cNvSpPr>
              <a:spLocks noChangeShapeType="1"/>
            </p:cNvSpPr>
            <p:nvPr/>
          </p:nvSpPr>
          <p:spPr bwMode="auto">
            <a:xfrm>
              <a:off x="3705" y="3697"/>
              <a:ext cx="0" cy="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701"/>
            <p:cNvSpPr>
              <a:spLocks/>
            </p:cNvSpPr>
            <p:nvPr/>
          </p:nvSpPr>
          <p:spPr bwMode="auto">
            <a:xfrm>
              <a:off x="3702" y="3699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Line 1702"/>
            <p:cNvSpPr>
              <a:spLocks noChangeShapeType="1"/>
            </p:cNvSpPr>
            <p:nvPr/>
          </p:nvSpPr>
          <p:spPr bwMode="auto">
            <a:xfrm>
              <a:off x="3702" y="3702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Line 1703"/>
            <p:cNvSpPr>
              <a:spLocks noChangeShapeType="1"/>
            </p:cNvSpPr>
            <p:nvPr/>
          </p:nvSpPr>
          <p:spPr bwMode="auto">
            <a:xfrm flipH="1">
              <a:off x="3699" y="3702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704"/>
            <p:cNvSpPr>
              <a:spLocks/>
            </p:cNvSpPr>
            <p:nvPr/>
          </p:nvSpPr>
          <p:spPr bwMode="auto">
            <a:xfrm>
              <a:off x="3697" y="3702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Line 1705"/>
            <p:cNvSpPr>
              <a:spLocks noChangeShapeType="1"/>
            </p:cNvSpPr>
            <p:nvPr/>
          </p:nvSpPr>
          <p:spPr bwMode="auto">
            <a:xfrm>
              <a:off x="3697" y="3702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706"/>
            <p:cNvSpPr>
              <a:spLocks/>
            </p:cNvSpPr>
            <p:nvPr/>
          </p:nvSpPr>
          <p:spPr bwMode="auto">
            <a:xfrm>
              <a:off x="3694" y="370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Line 1707"/>
            <p:cNvSpPr>
              <a:spLocks noChangeShapeType="1"/>
            </p:cNvSpPr>
            <p:nvPr/>
          </p:nvSpPr>
          <p:spPr bwMode="auto">
            <a:xfrm flipH="1" flipV="1">
              <a:off x="3691" y="3699"/>
              <a:ext cx="3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Line 1708"/>
            <p:cNvSpPr>
              <a:spLocks noChangeShapeType="1"/>
            </p:cNvSpPr>
            <p:nvPr/>
          </p:nvSpPr>
          <p:spPr bwMode="auto">
            <a:xfrm>
              <a:off x="3691" y="3699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709"/>
            <p:cNvSpPr>
              <a:spLocks/>
            </p:cNvSpPr>
            <p:nvPr/>
          </p:nvSpPr>
          <p:spPr bwMode="auto">
            <a:xfrm>
              <a:off x="3691" y="369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Line 1710"/>
            <p:cNvSpPr>
              <a:spLocks noChangeShapeType="1"/>
            </p:cNvSpPr>
            <p:nvPr/>
          </p:nvSpPr>
          <p:spPr bwMode="auto">
            <a:xfrm>
              <a:off x="3691" y="3694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Line 1711"/>
            <p:cNvSpPr>
              <a:spLocks noChangeShapeType="1"/>
            </p:cNvSpPr>
            <p:nvPr/>
          </p:nvSpPr>
          <p:spPr bwMode="auto">
            <a:xfrm flipV="1">
              <a:off x="3691" y="3691"/>
              <a:ext cx="3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712"/>
            <p:cNvSpPr>
              <a:spLocks/>
            </p:cNvSpPr>
            <p:nvPr/>
          </p:nvSpPr>
          <p:spPr bwMode="auto">
            <a:xfrm>
              <a:off x="3694" y="369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Line 1713"/>
            <p:cNvSpPr>
              <a:spLocks noChangeShapeType="1"/>
            </p:cNvSpPr>
            <p:nvPr/>
          </p:nvSpPr>
          <p:spPr bwMode="auto">
            <a:xfrm>
              <a:off x="3697" y="3691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Line 1714"/>
            <p:cNvSpPr>
              <a:spLocks noChangeShapeType="1"/>
            </p:cNvSpPr>
            <p:nvPr/>
          </p:nvSpPr>
          <p:spPr bwMode="auto">
            <a:xfrm>
              <a:off x="3697" y="3691"/>
              <a:ext cx="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715"/>
            <p:cNvSpPr>
              <a:spLocks/>
            </p:cNvSpPr>
            <p:nvPr/>
          </p:nvSpPr>
          <p:spPr bwMode="auto">
            <a:xfrm>
              <a:off x="3691" y="3643"/>
              <a:ext cx="14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4" y="11"/>
                </a:cxn>
                <a:cxn ang="0">
                  <a:pos x="11" y="11"/>
                </a:cxn>
                <a:cxn ang="0">
                  <a:pos x="6" y="14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6" y="0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Line 1716"/>
            <p:cNvSpPr>
              <a:spLocks noChangeShapeType="1"/>
            </p:cNvSpPr>
            <p:nvPr/>
          </p:nvSpPr>
          <p:spPr bwMode="auto">
            <a:xfrm>
              <a:off x="3699" y="3643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Line 1717"/>
            <p:cNvSpPr>
              <a:spLocks noChangeShapeType="1"/>
            </p:cNvSpPr>
            <p:nvPr/>
          </p:nvSpPr>
          <p:spPr bwMode="auto">
            <a:xfrm>
              <a:off x="3702" y="3643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718"/>
            <p:cNvSpPr>
              <a:spLocks/>
            </p:cNvSpPr>
            <p:nvPr/>
          </p:nvSpPr>
          <p:spPr bwMode="auto">
            <a:xfrm>
              <a:off x="3702" y="3646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Line 1719"/>
            <p:cNvSpPr>
              <a:spLocks noChangeShapeType="1"/>
            </p:cNvSpPr>
            <p:nvPr/>
          </p:nvSpPr>
          <p:spPr bwMode="auto">
            <a:xfrm>
              <a:off x="3705" y="3649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Line 1720"/>
            <p:cNvSpPr>
              <a:spLocks noChangeShapeType="1"/>
            </p:cNvSpPr>
            <p:nvPr/>
          </p:nvSpPr>
          <p:spPr bwMode="auto">
            <a:xfrm>
              <a:off x="3705" y="3651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721"/>
            <p:cNvSpPr>
              <a:spLocks/>
            </p:cNvSpPr>
            <p:nvPr/>
          </p:nvSpPr>
          <p:spPr bwMode="auto">
            <a:xfrm>
              <a:off x="3702" y="3651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Line 1722"/>
            <p:cNvSpPr>
              <a:spLocks noChangeShapeType="1"/>
            </p:cNvSpPr>
            <p:nvPr/>
          </p:nvSpPr>
          <p:spPr bwMode="auto">
            <a:xfrm>
              <a:off x="3702" y="3654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Line 1723"/>
            <p:cNvSpPr>
              <a:spLocks noChangeShapeType="1"/>
            </p:cNvSpPr>
            <p:nvPr/>
          </p:nvSpPr>
          <p:spPr bwMode="auto">
            <a:xfrm flipH="1">
              <a:off x="3699" y="3654"/>
              <a:ext cx="3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724"/>
            <p:cNvSpPr>
              <a:spLocks/>
            </p:cNvSpPr>
            <p:nvPr/>
          </p:nvSpPr>
          <p:spPr bwMode="auto">
            <a:xfrm>
              <a:off x="3697" y="365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Line 1725"/>
            <p:cNvSpPr>
              <a:spLocks noChangeShapeType="1"/>
            </p:cNvSpPr>
            <p:nvPr/>
          </p:nvSpPr>
          <p:spPr bwMode="auto">
            <a:xfrm>
              <a:off x="3697" y="3657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726"/>
            <p:cNvSpPr>
              <a:spLocks/>
            </p:cNvSpPr>
            <p:nvPr/>
          </p:nvSpPr>
          <p:spPr bwMode="auto">
            <a:xfrm>
              <a:off x="3694" y="365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Line 1727"/>
            <p:cNvSpPr>
              <a:spLocks noChangeShapeType="1"/>
            </p:cNvSpPr>
            <p:nvPr/>
          </p:nvSpPr>
          <p:spPr bwMode="auto">
            <a:xfrm flipH="1">
              <a:off x="3691" y="3654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Line 1728"/>
            <p:cNvSpPr>
              <a:spLocks noChangeShapeType="1"/>
            </p:cNvSpPr>
            <p:nvPr/>
          </p:nvSpPr>
          <p:spPr bwMode="auto">
            <a:xfrm>
              <a:off x="3691" y="3651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729"/>
            <p:cNvSpPr>
              <a:spLocks/>
            </p:cNvSpPr>
            <p:nvPr/>
          </p:nvSpPr>
          <p:spPr bwMode="auto">
            <a:xfrm>
              <a:off x="3691" y="3649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Line 1730"/>
            <p:cNvSpPr>
              <a:spLocks noChangeShapeType="1"/>
            </p:cNvSpPr>
            <p:nvPr/>
          </p:nvSpPr>
          <p:spPr bwMode="auto">
            <a:xfrm flipV="1">
              <a:off x="3691" y="3646"/>
              <a:ext cx="0" cy="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Line 1731"/>
            <p:cNvSpPr>
              <a:spLocks noChangeShapeType="1"/>
            </p:cNvSpPr>
            <p:nvPr/>
          </p:nvSpPr>
          <p:spPr bwMode="auto">
            <a:xfrm>
              <a:off x="3691" y="3646"/>
              <a:ext cx="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732"/>
            <p:cNvSpPr>
              <a:spLocks/>
            </p:cNvSpPr>
            <p:nvPr/>
          </p:nvSpPr>
          <p:spPr bwMode="auto">
            <a:xfrm>
              <a:off x="3694" y="364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Line 1733"/>
            <p:cNvSpPr>
              <a:spLocks noChangeShapeType="1"/>
            </p:cNvSpPr>
            <p:nvPr/>
          </p:nvSpPr>
          <p:spPr bwMode="auto">
            <a:xfrm>
              <a:off x="3697" y="3643"/>
              <a:ext cx="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Line 1734"/>
            <p:cNvSpPr>
              <a:spLocks noChangeShapeType="1"/>
            </p:cNvSpPr>
            <p:nvPr/>
          </p:nvSpPr>
          <p:spPr bwMode="auto">
            <a:xfrm>
              <a:off x="3697" y="3643"/>
              <a:ext cx="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735"/>
            <p:cNvSpPr>
              <a:spLocks/>
            </p:cNvSpPr>
            <p:nvPr/>
          </p:nvSpPr>
          <p:spPr bwMode="auto">
            <a:xfrm>
              <a:off x="4055" y="4145"/>
              <a:ext cx="96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48" y="0"/>
                </a:cxn>
                <a:cxn ang="0">
                  <a:pos x="96" y="83"/>
                </a:cxn>
                <a:cxn ang="0">
                  <a:pos x="0" y="83"/>
                </a:cxn>
              </a:cxnLst>
              <a:rect l="0" t="0" r="r" b="b"/>
              <a:pathLst>
                <a:path w="96" h="83">
                  <a:moveTo>
                    <a:pt x="0" y="83"/>
                  </a:moveTo>
                  <a:lnTo>
                    <a:pt x="48" y="0"/>
                  </a:lnTo>
                  <a:lnTo>
                    <a:pt x="96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1736"/>
            <p:cNvSpPr>
              <a:spLocks/>
            </p:cNvSpPr>
            <p:nvPr/>
          </p:nvSpPr>
          <p:spPr bwMode="auto">
            <a:xfrm>
              <a:off x="4055" y="4145"/>
              <a:ext cx="96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48" y="0"/>
                </a:cxn>
                <a:cxn ang="0">
                  <a:pos x="96" y="83"/>
                </a:cxn>
                <a:cxn ang="0">
                  <a:pos x="0" y="83"/>
                </a:cxn>
              </a:cxnLst>
              <a:rect l="0" t="0" r="r" b="b"/>
              <a:pathLst>
                <a:path w="96" h="83">
                  <a:moveTo>
                    <a:pt x="0" y="83"/>
                  </a:moveTo>
                  <a:lnTo>
                    <a:pt x="48" y="0"/>
                  </a:lnTo>
                  <a:lnTo>
                    <a:pt x="96" y="83"/>
                  </a:lnTo>
                  <a:lnTo>
                    <a:pt x="0" y="8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737"/>
            <p:cNvSpPr>
              <a:spLocks/>
            </p:cNvSpPr>
            <p:nvPr/>
          </p:nvSpPr>
          <p:spPr bwMode="auto">
            <a:xfrm>
              <a:off x="3566" y="3649"/>
              <a:ext cx="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82" y="48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82" h="96">
                  <a:moveTo>
                    <a:pt x="0" y="96"/>
                  </a:moveTo>
                  <a:lnTo>
                    <a:pt x="82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738"/>
            <p:cNvSpPr>
              <a:spLocks/>
            </p:cNvSpPr>
            <p:nvPr/>
          </p:nvSpPr>
          <p:spPr bwMode="auto">
            <a:xfrm>
              <a:off x="3566" y="3649"/>
              <a:ext cx="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82" y="48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82" h="96">
                  <a:moveTo>
                    <a:pt x="0" y="96"/>
                  </a:moveTo>
                  <a:lnTo>
                    <a:pt x="82" y="48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739"/>
            <p:cNvSpPr>
              <a:spLocks/>
            </p:cNvSpPr>
            <p:nvPr/>
          </p:nvSpPr>
          <p:spPr bwMode="auto">
            <a:xfrm>
              <a:off x="1999" y="3307"/>
              <a:ext cx="216" cy="424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26" y="58"/>
                </a:cxn>
                <a:cxn ang="0">
                  <a:pos x="45" y="72"/>
                </a:cxn>
                <a:cxn ang="0">
                  <a:pos x="58" y="69"/>
                </a:cxn>
                <a:cxn ang="0">
                  <a:pos x="72" y="66"/>
                </a:cxn>
                <a:cxn ang="0">
                  <a:pos x="80" y="69"/>
                </a:cxn>
                <a:cxn ang="0">
                  <a:pos x="82" y="80"/>
                </a:cxn>
                <a:cxn ang="0">
                  <a:pos x="74" y="90"/>
                </a:cxn>
                <a:cxn ang="0">
                  <a:pos x="66" y="101"/>
                </a:cxn>
                <a:cxn ang="0">
                  <a:pos x="45" y="112"/>
                </a:cxn>
                <a:cxn ang="0">
                  <a:pos x="21" y="125"/>
                </a:cxn>
                <a:cxn ang="0">
                  <a:pos x="10" y="157"/>
                </a:cxn>
                <a:cxn ang="0">
                  <a:pos x="24" y="192"/>
                </a:cxn>
                <a:cxn ang="0">
                  <a:pos x="61" y="197"/>
                </a:cxn>
                <a:cxn ang="0">
                  <a:pos x="99" y="195"/>
                </a:cxn>
                <a:cxn ang="0">
                  <a:pos x="128" y="189"/>
                </a:cxn>
                <a:cxn ang="0">
                  <a:pos x="152" y="200"/>
                </a:cxn>
                <a:cxn ang="0">
                  <a:pos x="149" y="235"/>
                </a:cxn>
                <a:cxn ang="0">
                  <a:pos x="117" y="251"/>
                </a:cxn>
                <a:cxn ang="0">
                  <a:pos x="77" y="253"/>
                </a:cxn>
                <a:cxn ang="0">
                  <a:pos x="48" y="248"/>
                </a:cxn>
                <a:cxn ang="0">
                  <a:pos x="18" y="248"/>
                </a:cxn>
                <a:cxn ang="0">
                  <a:pos x="0" y="264"/>
                </a:cxn>
                <a:cxn ang="0">
                  <a:pos x="18" y="304"/>
                </a:cxn>
                <a:cxn ang="0">
                  <a:pos x="53" y="344"/>
                </a:cxn>
                <a:cxn ang="0">
                  <a:pos x="61" y="390"/>
                </a:cxn>
                <a:cxn ang="0">
                  <a:pos x="77" y="416"/>
                </a:cxn>
                <a:cxn ang="0">
                  <a:pos x="112" y="424"/>
                </a:cxn>
                <a:cxn ang="0">
                  <a:pos x="133" y="414"/>
                </a:cxn>
                <a:cxn ang="0">
                  <a:pos x="133" y="368"/>
                </a:cxn>
                <a:cxn ang="0">
                  <a:pos x="128" y="320"/>
                </a:cxn>
                <a:cxn ang="0">
                  <a:pos x="144" y="307"/>
                </a:cxn>
                <a:cxn ang="0">
                  <a:pos x="168" y="315"/>
                </a:cxn>
                <a:cxn ang="0">
                  <a:pos x="197" y="323"/>
                </a:cxn>
                <a:cxn ang="0">
                  <a:pos x="216" y="312"/>
                </a:cxn>
              </a:cxnLst>
              <a:rect l="0" t="0" r="r" b="b"/>
              <a:pathLst>
                <a:path w="216" h="424">
                  <a:moveTo>
                    <a:pt x="8" y="0"/>
                  </a:moveTo>
                  <a:lnTo>
                    <a:pt x="10" y="18"/>
                  </a:lnTo>
                  <a:lnTo>
                    <a:pt x="16" y="40"/>
                  </a:lnTo>
                  <a:lnTo>
                    <a:pt x="26" y="58"/>
                  </a:lnTo>
                  <a:lnTo>
                    <a:pt x="37" y="69"/>
                  </a:lnTo>
                  <a:lnTo>
                    <a:pt x="45" y="72"/>
                  </a:lnTo>
                  <a:lnTo>
                    <a:pt x="53" y="72"/>
                  </a:lnTo>
                  <a:lnTo>
                    <a:pt x="58" y="69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80" y="69"/>
                  </a:lnTo>
                  <a:lnTo>
                    <a:pt x="82" y="74"/>
                  </a:lnTo>
                  <a:lnTo>
                    <a:pt x="82" y="80"/>
                  </a:lnTo>
                  <a:lnTo>
                    <a:pt x="80" y="85"/>
                  </a:lnTo>
                  <a:lnTo>
                    <a:pt x="74" y="90"/>
                  </a:lnTo>
                  <a:lnTo>
                    <a:pt x="72" y="96"/>
                  </a:lnTo>
                  <a:lnTo>
                    <a:pt x="66" y="101"/>
                  </a:lnTo>
                  <a:lnTo>
                    <a:pt x="61" y="104"/>
                  </a:lnTo>
                  <a:lnTo>
                    <a:pt x="45" y="112"/>
                  </a:lnTo>
                  <a:lnTo>
                    <a:pt x="32" y="120"/>
                  </a:lnTo>
                  <a:lnTo>
                    <a:pt x="21" y="125"/>
                  </a:lnTo>
                  <a:lnTo>
                    <a:pt x="13" y="138"/>
                  </a:lnTo>
                  <a:lnTo>
                    <a:pt x="10" y="157"/>
                  </a:lnTo>
                  <a:lnTo>
                    <a:pt x="13" y="179"/>
                  </a:lnTo>
                  <a:lnTo>
                    <a:pt x="24" y="192"/>
                  </a:lnTo>
                  <a:lnTo>
                    <a:pt x="40" y="197"/>
                  </a:lnTo>
                  <a:lnTo>
                    <a:pt x="61" y="197"/>
                  </a:lnTo>
                  <a:lnTo>
                    <a:pt x="85" y="197"/>
                  </a:lnTo>
                  <a:lnTo>
                    <a:pt x="99" y="195"/>
                  </a:lnTo>
                  <a:lnTo>
                    <a:pt x="112" y="192"/>
                  </a:lnTo>
                  <a:lnTo>
                    <a:pt x="128" y="189"/>
                  </a:lnTo>
                  <a:lnTo>
                    <a:pt x="141" y="192"/>
                  </a:lnTo>
                  <a:lnTo>
                    <a:pt x="152" y="200"/>
                  </a:lnTo>
                  <a:lnTo>
                    <a:pt x="155" y="216"/>
                  </a:lnTo>
                  <a:lnTo>
                    <a:pt x="149" y="235"/>
                  </a:lnTo>
                  <a:lnTo>
                    <a:pt x="136" y="245"/>
                  </a:lnTo>
                  <a:lnTo>
                    <a:pt x="117" y="251"/>
                  </a:lnTo>
                  <a:lnTo>
                    <a:pt x="96" y="253"/>
                  </a:lnTo>
                  <a:lnTo>
                    <a:pt x="77" y="253"/>
                  </a:lnTo>
                  <a:lnTo>
                    <a:pt x="64" y="251"/>
                  </a:lnTo>
                  <a:lnTo>
                    <a:pt x="48" y="248"/>
                  </a:lnTo>
                  <a:lnTo>
                    <a:pt x="32" y="245"/>
                  </a:lnTo>
                  <a:lnTo>
                    <a:pt x="18" y="248"/>
                  </a:lnTo>
                  <a:lnTo>
                    <a:pt x="5" y="253"/>
                  </a:lnTo>
                  <a:lnTo>
                    <a:pt x="0" y="264"/>
                  </a:lnTo>
                  <a:lnTo>
                    <a:pt x="5" y="285"/>
                  </a:lnTo>
                  <a:lnTo>
                    <a:pt x="18" y="304"/>
                  </a:lnTo>
                  <a:lnTo>
                    <a:pt x="37" y="323"/>
                  </a:lnTo>
                  <a:lnTo>
                    <a:pt x="53" y="344"/>
                  </a:lnTo>
                  <a:lnTo>
                    <a:pt x="61" y="366"/>
                  </a:lnTo>
                  <a:lnTo>
                    <a:pt x="61" y="390"/>
                  </a:lnTo>
                  <a:lnTo>
                    <a:pt x="61" y="414"/>
                  </a:lnTo>
                  <a:lnTo>
                    <a:pt x="77" y="416"/>
                  </a:lnTo>
                  <a:lnTo>
                    <a:pt x="96" y="422"/>
                  </a:lnTo>
                  <a:lnTo>
                    <a:pt x="112" y="424"/>
                  </a:lnTo>
                  <a:lnTo>
                    <a:pt x="123" y="422"/>
                  </a:lnTo>
                  <a:lnTo>
                    <a:pt x="133" y="414"/>
                  </a:lnTo>
                  <a:lnTo>
                    <a:pt x="136" y="398"/>
                  </a:lnTo>
                  <a:lnTo>
                    <a:pt x="133" y="368"/>
                  </a:lnTo>
                  <a:lnTo>
                    <a:pt x="128" y="339"/>
                  </a:lnTo>
                  <a:lnTo>
                    <a:pt x="128" y="320"/>
                  </a:lnTo>
                  <a:lnTo>
                    <a:pt x="133" y="309"/>
                  </a:lnTo>
                  <a:lnTo>
                    <a:pt x="144" y="307"/>
                  </a:lnTo>
                  <a:lnTo>
                    <a:pt x="155" y="309"/>
                  </a:lnTo>
                  <a:lnTo>
                    <a:pt x="168" y="315"/>
                  </a:lnTo>
                  <a:lnTo>
                    <a:pt x="181" y="320"/>
                  </a:lnTo>
                  <a:lnTo>
                    <a:pt x="197" y="323"/>
                  </a:lnTo>
                  <a:lnTo>
                    <a:pt x="208" y="320"/>
                  </a:lnTo>
                  <a:lnTo>
                    <a:pt x="216" y="312"/>
                  </a:lnTo>
                </a:path>
              </a:pathLst>
            </a:custGeom>
            <a:noFill/>
            <a:ln w="17463">
              <a:solidFill>
                <a:srgbClr val="17AE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740"/>
            <p:cNvSpPr>
              <a:spLocks/>
            </p:cNvSpPr>
            <p:nvPr/>
          </p:nvSpPr>
          <p:spPr bwMode="auto">
            <a:xfrm>
              <a:off x="2004" y="3307"/>
              <a:ext cx="190" cy="184"/>
            </a:xfrm>
            <a:custGeom>
              <a:avLst/>
              <a:gdLst/>
              <a:ahLst/>
              <a:cxnLst>
                <a:cxn ang="0">
                  <a:pos x="174" y="24"/>
                </a:cxn>
                <a:cxn ang="0">
                  <a:pos x="176" y="58"/>
                </a:cxn>
                <a:cxn ang="0">
                  <a:pos x="187" y="90"/>
                </a:cxn>
                <a:cxn ang="0">
                  <a:pos x="190" y="112"/>
                </a:cxn>
                <a:cxn ang="0">
                  <a:pos x="184" y="122"/>
                </a:cxn>
                <a:cxn ang="0">
                  <a:pos x="171" y="122"/>
                </a:cxn>
                <a:cxn ang="0">
                  <a:pos x="152" y="109"/>
                </a:cxn>
                <a:cxn ang="0">
                  <a:pos x="142" y="98"/>
                </a:cxn>
                <a:cxn ang="0">
                  <a:pos x="131" y="82"/>
                </a:cxn>
                <a:cxn ang="0">
                  <a:pos x="126" y="69"/>
                </a:cxn>
                <a:cxn ang="0">
                  <a:pos x="131" y="58"/>
                </a:cxn>
                <a:cxn ang="0">
                  <a:pos x="139" y="50"/>
                </a:cxn>
                <a:cxn ang="0">
                  <a:pos x="144" y="45"/>
                </a:cxn>
                <a:cxn ang="0">
                  <a:pos x="128" y="26"/>
                </a:cxn>
                <a:cxn ang="0">
                  <a:pos x="96" y="29"/>
                </a:cxn>
                <a:cxn ang="0">
                  <a:pos x="67" y="37"/>
                </a:cxn>
                <a:cxn ang="0">
                  <a:pos x="45" y="64"/>
                </a:cxn>
                <a:cxn ang="0">
                  <a:pos x="56" y="90"/>
                </a:cxn>
                <a:cxn ang="0">
                  <a:pos x="64" y="96"/>
                </a:cxn>
                <a:cxn ang="0">
                  <a:pos x="69" y="88"/>
                </a:cxn>
                <a:cxn ang="0">
                  <a:pos x="67" y="74"/>
                </a:cxn>
                <a:cxn ang="0">
                  <a:pos x="59" y="61"/>
                </a:cxn>
                <a:cxn ang="0">
                  <a:pos x="29" y="56"/>
                </a:cxn>
                <a:cxn ang="0">
                  <a:pos x="8" y="74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9"/>
                </a:cxn>
                <a:cxn ang="0">
                  <a:pos x="16" y="128"/>
                </a:cxn>
                <a:cxn ang="0">
                  <a:pos x="21" y="144"/>
                </a:cxn>
                <a:cxn ang="0">
                  <a:pos x="19" y="157"/>
                </a:cxn>
                <a:cxn ang="0">
                  <a:pos x="21" y="173"/>
                </a:cxn>
                <a:cxn ang="0">
                  <a:pos x="40" y="184"/>
                </a:cxn>
                <a:cxn ang="0">
                  <a:pos x="64" y="165"/>
                </a:cxn>
                <a:cxn ang="0">
                  <a:pos x="75" y="136"/>
                </a:cxn>
                <a:cxn ang="0">
                  <a:pos x="67" y="85"/>
                </a:cxn>
                <a:cxn ang="0">
                  <a:pos x="51" y="40"/>
                </a:cxn>
                <a:cxn ang="0">
                  <a:pos x="59" y="34"/>
                </a:cxn>
                <a:cxn ang="0">
                  <a:pos x="61" y="13"/>
                </a:cxn>
              </a:cxnLst>
              <a:rect l="0" t="0" r="r" b="b"/>
              <a:pathLst>
                <a:path w="190" h="184">
                  <a:moveTo>
                    <a:pt x="174" y="0"/>
                  </a:moveTo>
                  <a:lnTo>
                    <a:pt x="174" y="24"/>
                  </a:lnTo>
                  <a:lnTo>
                    <a:pt x="174" y="42"/>
                  </a:lnTo>
                  <a:lnTo>
                    <a:pt x="176" y="58"/>
                  </a:lnTo>
                  <a:lnTo>
                    <a:pt x="184" y="80"/>
                  </a:lnTo>
                  <a:lnTo>
                    <a:pt x="187" y="90"/>
                  </a:lnTo>
                  <a:lnTo>
                    <a:pt x="190" y="101"/>
                  </a:lnTo>
                  <a:lnTo>
                    <a:pt x="190" y="112"/>
                  </a:lnTo>
                  <a:lnTo>
                    <a:pt x="190" y="117"/>
                  </a:lnTo>
                  <a:lnTo>
                    <a:pt x="184" y="122"/>
                  </a:lnTo>
                  <a:lnTo>
                    <a:pt x="179" y="125"/>
                  </a:lnTo>
                  <a:lnTo>
                    <a:pt x="171" y="122"/>
                  </a:lnTo>
                  <a:lnTo>
                    <a:pt x="163" y="117"/>
                  </a:lnTo>
                  <a:lnTo>
                    <a:pt x="152" y="109"/>
                  </a:lnTo>
                  <a:lnTo>
                    <a:pt x="150" y="104"/>
                  </a:lnTo>
                  <a:lnTo>
                    <a:pt x="142" y="98"/>
                  </a:lnTo>
                  <a:lnTo>
                    <a:pt x="136" y="90"/>
                  </a:lnTo>
                  <a:lnTo>
                    <a:pt x="131" y="82"/>
                  </a:lnTo>
                  <a:lnTo>
                    <a:pt x="128" y="74"/>
                  </a:lnTo>
                  <a:lnTo>
                    <a:pt x="126" y="69"/>
                  </a:lnTo>
                  <a:lnTo>
                    <a:pt x="128" y="64"/>
                  </a:lnTo>
                  <a:lnTo>
                    <a:pt x="131" y="58"/>
                  </a:lnTo>
                  <a:lnTo>
                    <a:pt x="136" y="53"/>
                  </a:lnTo>
                  <a:lnTo>
                    <a:pt x="139" y="50"/>
                  </a:lnTo>
                  <a:lnTo>
                    <a:pt x="144" y="48"/>
                  </a:lnTo>
                  <a:lnTo>
                    <a:pt x="144" y="45"/>
                  </a:lnTo>
                  <a:lnTo>
                    <a:pt x="142" y="32"/>
                  </a:lnTo>
                  <a:lnTo>
                    <a:pt x="128" y="26"/>
                  </a:lnTo>
                  <a:lnTo>
                    <a:pt x="112" y="26"/>
                  </a:lnTo>
                  <a:lnTo>
                    <a:pt x="96" y="29"/>
                  </a:lnTo>
                  <a:lnTo>
                    <a:pt x="83" y="32"/>
                  </a:lnTo>
                  <a:lnTo>
                    <a:pt x="67" y="37"/>
                  </a:lnTo>
                  <a:lnTo>
                    <a:pt x="53" y="48"/>
                  </a:lnTo>
                  <a:lnTo>
                    <a:pt x="45" y="64"/>
                  </a:lnTo>
                  <a:lnTo>
                    <a:pt x="51" y="85"/>
                  </a:lnTo>
                  <a:lnTo>
                    <a:pt x="56" y="90"/>
                  </a:lnTo>
                  <a:lnTo>
                    <a:pt x="61" y="96"/>
                  </a:lnTo>
                  <a:lnTo>
                    <a:pt x="64" y="96"/>
                  </a:lnTo>
                  <a:lnTo>
                    <a:pt x="67" y="93"/>
                  </a:lnTo>
                  <a:lnTo>
                    <a:pt x="69" y="88"/>
                  </a:lnTo>
                  <a:lnTo>
                    <a:pt x="69" y="82"/>
                  </a:lnTo>
                  <a:lnTo>
                    <a:pt x="67" y="74"/>
                  </a:lnTo>
                  <a:lnTo>
                    <a:pt x="64" y="69"/>
                  </a:lnTo>
                  <a:lnTo>
                    <a:pt x="59" y="61"/>
                  </a:lnTo>
                  <a:lnTo>
                    <a:pt x="43" y="53"/>
                  </a:lnTo>
                  <a:lnTo>
                    <a:pt x="29" y="56"/>
                  </a:lnTo>
                  <a:lnTo>
                    <a:pt x="13" y="69"/>
                  </a:lnTo>
                  <a:lnTo>
                    <a:pt x="8" y="74"/>
                  </a:lnTo>
                  <a:lnTo>
                    <a:pt x="5" y="77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3" y="101"/>
                  </a:lnTo>
                  <a:lnTo>
                    <a:pt x="5" y="109"/>
                  </a:lnTo>
                  <a:lnTo>
                    <a:pt x="11" y="120"/>
                  </a:lnTo>
                  <a:lnTo>
                    <a:pt x="16" y="128"/>
                  </a:lnTo>
                  <a:lnTo>
                    <a:pt x="19" y="138"/>
                  </a:lnTo>
                  <a:lnTo>
                    <a:pt x="21" y="144"/>
                  </a:lnTo>
                  <a:lnTo>
                    <a:pt x="21" y="152"/>
                  </a:lnTo>
                  <a:lnTo>
                    <a:pt x="19" y="157"/>
                  </a:lnTo>
                  <a:lnTo>
                    <a:pt x="21" y="165"/>
                  </a:lnTo>
                  <a:lnTo>
                    <a:pt x="21" y="173"/>
                  </a:lnTo>
                  <a:lnTo>
                    <a:pt x="24" y="176"/>
                  </a:lnTo>
                  <a:lnTo>
                    <a:pt x="40" y="184"/>
                  </a:lnTo>
                  <a:lnTo>
                    <a:pt x="53" y="179"/>
                  </a:lnTo>
                  <a:lnTo>
                    <a:pt x="64" y="165"/>
                  </a:lnTo>
                  <a:lnTo>
                    <a:pt x="72" y="149"/>
                  </a:lnTo>
                  <a:lnTo>
                    <a:pt x="75" y="136"/>
                  </a:lnTo>
                  <a:lnTo>
                    <a:pt x="75" y="109"/>
                  </a:lnTo>
                  <a:lnTo>
                    <a:pt x="67" y="85"/>
                  </a:lnTo>
                  <a:lnTo>
                    <a:pt x="59" y="64"/>
                  </a:lnTo>
                  <a:lnTo>
                    <a:pt x="51" y="40"/>
                  </a:lnTo>
                  <a:lnTo>
                    <a:pt x="56" y="37"/>
                  </a:lnTo>
                  <a:lnTo>
                    <a:pt x="59" y="34"/>
                  </a:lnTo>
                  <a:lnTo>
                    <a:pt x="59" y="24"/>
                  </a:lnTo>
                  <a:lnTo>
                    <a:pt x="61" y="13"/>
                  </a:lnTo>
                  <a:lnTo>
                    <a:pt x="61" y="2"/>
                  </a:lnTo>
                </a:path>
              </a:pathLst>
            </a:custGeom>
            <a:noFill/>
            <a:ln w="17463">
              <a:solidFill>
                <a:srgbClr val="17AE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1741"/>
            <p:cNvSpPr>
              <a:spLocks/>
            </p:cNvSpPr>
            <p:nvPr/>
          </p:nvSpPr>
          <p:spPr bwMode="auto">
            <a:xfrm>
              <a:off x="1999" y="3980"/>
              <a:ext cx="136" cy="13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" y="128"/>
                </a:cxn>
                <a:cxn ang="0">
                  <a:pos x="5" y="120"/>
                </a:cxn>
                <a:cxn ang="0">
                  <a:pos x="8" y="115"/>
                </a:cxn>
                <a:cxn ang="0">
                  <a:pos x="8" y="109"/>
                </a:cxn>
                <a:cxn ang="0">
                  <a:pos x="13" y="107"/>
                </a:cxn>
                <a:cxn ang="0">
                  <a:pos x="18" y="104"/>
                </a:cxn>
                <a:cxn ang="0">
                  <a:pos x="26" y="101"/>
                </a:cxn>
                <a:cxn ang="0">
                  <a:pos x="40" y="101"/>
                </a:cxn>
                <a:cxn ang="0">
                  <a:pos x="58" y="101"/>
                </a:cxn>
                <a:cxn ang="0">
                  <a:pos x="74" y="104"/>
                </a:cxn>
                <a:cxn ang="0">
                  <a:pos x="93" y="104"/>
                </a:cxn>
                <a:cxn ang="0">
                  <a:pos x="109" y="104"/>
                </a:cxn>
                <a:cxn ang="0">
                  <a:pos x="123" y="99"/>
                </a:cxn>
                <a:cxn ang="0">
                  <a:pos x="133" y="88"/>
                </a:cxn>
                <a:cxn ang="0">
                  <a:pos x="136" y="69"/>
                </a:cxn>
                <a:cxn ang="0">
                  <a:pos x="133" y="51"/>
                </a:cxn>
                <a:cxn ang="0">
                  <a:pos x="128" y="37"/>
                </a:cxn>
                <a:cxn ang="0">
                  <a:pos x="115" y="35"/>
                </a:cxn>
                <a:cxn ang="0">
                  <a:pos x="101" y="37"/>
                </a:cxn>
                <a:cxn ang="0">
                  <a:pos x="85" y="43"/>
                </a:cxn>
                <a:cxn ang="0">
                  <a:pos x="66" y="51"/>
                </a:cxn>
                <a:cxn ang="0">
                  <a:pos x="53" y="53"/>
                </a:cxn>
                <a:cxn ang="0">
                  <a:pos x="37" y="51"/>
                </a:cxn>
                <a:cxn ang="0">
                  <a:pos x="26" y="43"/>
                </a:cxn>
                <a:cxn ang="0">
                  <a:pos x="21" y="27"/>
                </a:cxn>
                <a:cxn ang="0">
                  <a:pos x="29" y="13"/>
                </a:cxn>
                <a:cxn ang="0">
                  <a:pos x="42" y="3"/>
                </a:cxn>
                <a:cxn ang="0">
                  <a:pos x="61" y="0"/>
                </a:cxn>
                <a:cxn ang="0">
                  <a:pos x="80" y="0"/>
                </a:cxn>
                <a:cxn ang="0">
                  <a:pos x="96" y="11"/>
                </a:cxn>
                <a:cxn ang="0">
                  <a:pos x="107" y="27"/>
                </a:cxn>
                <a:cxn ang="0">
                  <a:pos x="109" y="53"/>
                </a:cxn>
                <a:cxn ang="0">
                  <a:pos x="107" y="80"/>
                </a:cxn>
                <a:cxn ang="0">
                  <a:pos x="109" y="107"/>
                </a:cxn>
                <a:cxn ang="0">
                  <a:pos x="115" y="133"/>
                </a:cxn>
              </a:cxnLst>
              <a:rect l="0" t="0" r="r" b="b"/>
              <a:pathLst>
                <a:path w="136" h="139">
                  <a:moveTo>
                    <a:pt x="0" y="139"/>
                  </a:moveTo>
                  <a:lnTo>
                    <a:pt x="2" y="128"/>
                  </a:lnTo>
                  <a:lnTo>
                    <a:pt x="5" y="120"/>
                  </a:lnTo>
                  <a:lnTo>
                    <a:pt x="8" y="115"/>
                  </a:lnTo>
                  <a:lnTo>
                    <a:pt x="8" y="109"/>
                  </a:lnTo>
                  <a:lnTo>
                    <a:pt x="13" y="107"/>
                  </a:lnTo>
                  <a:lnTo>
                    <a:pt x="18" y="104"/>
                  </a:lnTo>
                  <a:lnTo>
                    <a:pt x="26" y="101"/>
                  </a:lnTo>
                  <a:lnTo>
                    <a:pt x="40" y="101"/>
                  </a:lnTo>
                  <a:lnTo>
                    <a:pt x="58" y="101"/>
                  </a:lnTo>
                  <a:lnTo>
                    <a:pt x="74" y="104"/>
                  </a:lnTo>
                  <a:lnTo>
                    <a:pt x="93" y="104"/>
                  </a:lnTo>
                  <a:lnTo>
                    <a:pt x="109" y="104"/>
                  </a:lnTo>
                  <a:lnTo>
                    <a:pt x="123" y="99"/>
                  </a:lnTo>
                  <a:lnTo>
                    <a:pt x="133" y="88"/>
                  </a:lnTo>
                  <a:lnTo>
                    <a:pt x="136" y="69"/>
                  </a:lnTo>
                  <a:lnTo>
                    <a:pt x="133" y="51"/>
                  </a:lnTo>
                  <a:lnTo>
                    <a:pt x="128" y="37"/>
                  </a:lnTo>
                  <a:lnTo>
                    <a:pt x="115" y="35"/>
                  </a:lnTo>
                  <a:lnTo>
                    <a:pt x="101" y="37"/>
                  </a:lnTo>
                  <a:lnTo>
                    <a:pt x="85" y="43"/>
                  </a:lnTo>
                  <a:lnTo>
                    <a:pt x="66" y="51"/>
                  </a:lnTo>
                  <a:lnTo>
                    <a:pt x="53" y="53"/>
                  </a:lnTo>
                  <a:lnTo>
                    <a:pt x="37" y="51"/>
                  </a:lnTo>
                  <a:lnTo>
                    <a:pt x="26" y="43"/>
                  </a:lnTo>
                  <a:lnTo>
                    <a:pt x="21" y="27"/>
                  </a:lnTo>
                  <a:lnTo>
                    <a:pt x="29" y="13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6" y="11"/>
                  </a:lnTo>
                  <a:lnTo>
                    <a:pt x="107" y="27"/>
                  </a:lnTo>
                  <a:lnTo>
                    <a:pt x="109" y="53"/>
                  </a:lnTo>
                  <a:lnTo>
                    <a:pt x="107" y="80"/>
                  </a:lnTo>
                  <a:lnTo>
                    <a:pt x="109" y="107"/>
                  </a:lnTo>
                  <a:lnTo>
                    <a:pt x="115" y="133"/>
                  </a:lnTo>
                </a:path>
              </a:pathLst>
            </a:custGeom>
            <a:noFill/>
            <a:ln w="17463">
              <a:solidFill>
                <a:srgbClr val="17AE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738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80928"/>
            <a:ext cx="1440160" cy="14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9" name="Rectangle 67"/>
          <p:cNvSpPr>
            <a:spLocks noChangeArrowheads="1"/>
          </p:cNvSpPr>
          <p:nvPr/>
        </p:nvSpPr>
        <p:spPr bwMode="auto">
          <a:xfrm>
            <a:off x="467544" y="5373216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L(t)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/>
              <a:t>(3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baseline="30000" dirty="0"/>
              <a:t>3/2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baseline="30000" dirty="0"/>
              <a:t>-1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baseline="30000" dirty="0"/>
              <a:t>-1</a:t>
            </a:r>
            <a:r>
              <a:rPr lang="en-US" baseline="30000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-1/2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</a:rPr>
              <a:t> -3/2</a:t>
            </a:r>
            <a:br>
              <a:rPr lang="en-US" baseline="30000" dirty="0" smtClean="0">
                <a:solidFill>
                  <a:srgbClr val="FF0000"/>
                </a:solidFill>
              </a:rPr>
            </a:br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 where </a:t>
            </a:r>
            <a:r>
              <a:rPr lang="en-US" i="1" dirty="0"/>
              <a:t>C</a:t>
            </a:r>
            <a:r>
              <a:rPr lang="en-US" dirty="0"/>
              <a:t> ≈ 1.5 and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 ≈ 2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/</a:t>
            </a:r>
            <a:r>
              <a:rPr lang="en-US" i="1" dirty="0"/>
              <a:t>d</a:t>
            </a:r>
            <a:r>
              <a:rPr lang="en-US" dirty="0"/>
              <a:t>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2"/>
          <p:cNvSpPr txBox="1">
            <a:spLocks noChangeArrowheads="1"/>
          </p:cNvSpPr>
          <p:nvPr/>
        </p:nvSpPr>
        <p:spPr bwMode="auto">
          <a:xfrm>
            <a:off x="396552" y="115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/>
              <a:t>Free decay of </a:t>
            </a:r>
            <a:r>
              <a:rPr lang="en-GB" sz="2800" dirty="0" smtClean="0"/>
              <a:t>quasi-classical turbulence (</a:t>
            </a:r>
            <a:r>
              <a:rPr lang="en-GB" sz="2800" i="1" dirty="0" err="1" smtClean="0"/>
              <a:t>E</a:t>
            </a:r>
            <a:r>
              <a:rPr lang="en-GB" sz="2800" baseline="-25000" dirty="0" err="1" smtClean="0"/>
              <a:t>c</a:t>
            </a:r>
            <a:r>
              <a:rPr lang="en-GB" sz="2800" dirty="0" smtClean="0"/>
              <a:t> &gt; </a:t>
            </a:r>
            <a:r>
              <a:rPr lang="en-GB" sz="2800" i="1" dirty="0" err="1" smtClean="0"/>
              <a:t>E</a:t>
            </a:r>
            <a:r>
              <a:rPr lang="en-GB" sz="2800" baseline="-25000" dirty="0" err="1" smtClean="0"/>
              <a:t>q</a:t>
            </a:r>
            <a:r>
              <a:rPr lang="en-GB" sz="2800" dirty="0" smtClean="0"/>
              <a:t> )</a:t>
            </a:r>
            <a:endParaRPr lang="en-GB" sz="2800" dirty="0"/>
          </a:p>
        </p:txBody>
      </p:sp>
      <p:graphicFrame>
        <p:nvGraphicFramePr>
          <p:cNvPr id="535591" name="Object 39"/>
          <p:cNvGraphicFramePr>
            <a:graphicFrameLocks noChangeAspect="1"/>
          </p:cNvGraphicFramePr>
          <p:nvPr/>
        </p:nvGraphicFramePr>
        <p:xfrm>
          <a:off x="2339752" y="1124744"/>
          <a:ext cx="6112380" cy="4464496"/>
        </p:xfrm>
        <a:graphic>
          <a:graphicData uri="http://schemas.openxmlformats.org/presentationml/2006/ole">
            <p:oleObj spid="_x0000_s768002" name="Graph" r:id="rId4" imgW="3274560" imgH="2391840" progId="Origin50.Graph">
              <p:embed/>
            </p:oleObj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23528" y="5229200"/>
            <a:ext cx="2622550" cy="1327150"/>
            <a:chOff x="3881" y="1736"/>
            <a:chExt cx="1652" cy="836"/>
          </a:xfrm>
        </p:grpSpPr>
        <p:sp>
          <p:nvSpPr>
            <p:cNvPr id="535606" name="Line 54"/>
            <p:cNvSpPr>
              <a:spLocks noChangeShapeType="1"/>
            </p:cNvSpPr>
            <p:nvPr/>
          </p:nvSpPr>
          <p:spPr bwMode="auto">
            <a:xfrm>
              <a:off x="4128" y="1872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607" name="Line 55"/>
            <p:cNvSpPr>
              <a:spLocks noChangeShapeType="1"/>
            </p:cNvSpPr>
            <p:nvPr/>
          </p:nvSpPr>
          <p:spPr bwMode="auto">
            <a:xfrm>
              <a:off x="4128" y="2371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608" name="Text Box 56"/>
            <p:cNvSpPr txBox="1">
              <a:spLocks noChangeArrowheads="1"/>
            </p:cNvSpPr>
            <p:nvPr/>
          </p:nvSpPr>
          <p:spPr bwMode="auto">
            <a:xfrm>
              <a:off x="5353" y="2248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k</a:t>
              </a:r>
            </a:p>
          </p:txBody>
        </p:sp>
        <p:sp>
          <p:nvSpPr>
            <p:cNvPr id="535609" name="Text Box 57"/>
            <p:cNvSpPr txBox="1">
              <a:spLocks noChangeArrowheads="1"/>
            </p:cNvSpPr>
            <p:nvPr/>
          </p:nvSpPr>
          <p:spPr bwMode="auto">
            <a:xfrm>
              <a:off x="3881" y="1749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E</a:t>
              </a:r>
              <a:r>
                <a:rPr lang="en-GB" i="1" baseline="-25000"/>
                <a:t>k</a:t>
              </a:r>
            </a:p>
          </p:txBody>
        </p:sp>
        <p:sp>
          <p:nvSpPr>
            <p:cNvPr id="535610" name="Line 58"/>
            <p:cNvSpPr>
              <a:spLocks noChangeShapeType="1"/>
            </p:cNvSpPr>
            <p:nvPr/>
          </p:nvSpPr>
          <p:spPr bwMode="auto">
            <a:xfrm>
              <a:off x="4854" y="1962"/>
              <a:ext cx="407" cy="3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611" name="Line 59"/>
            <p:cNvSpPr>
              <a:spLocks noChangeShapeType="1"/>
            </p:cNvSpPr>
            <p:nvPr/>
          </p:nvSpPr>
          <p:spPr bwMode="auto">
            <a:xfrm>
              <a:off x="5262" y="2280"/>
              <a:ext cx="0" cy="91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612" name="Text Box 60"/>
            <p:cNvSpPr txBox="1">
              <a:spLocks noChangeArrowheads="1"/>
            </p:cNvSpPr>
            <p:nvPr/>
          </p:nvSpPr>
          <p:spPr bwMode="auto">
            <a:xfrm>
              <a:off x="4604" y="2341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 </a:t>
              </a:r>
              <a:r>
                <a:rPr lang="en-GB" i="1"/>
                <a:t>l</a:t>
              </a:r>
              <a:r>
                <a:rPr lang="en-GB" baseline="30000"/>
                <a:t> -1</a:t>
              </a:r>
            </a:p>
          </p:txBody>
        </p:sp>
        <p:sp>
          <p:nvSpPr>
            <p:cNvPr id="535613" name="Line 61"/>
            <p:cNvSpPr>
              <a:spLocks noChangeShapeType="1"/>
            </p:cNvSpPr>
            <p:nvPr/>
          </p:nvSpPr>
          <p:spPr bwMode="auto">
            <a:xfrm flipV="1">
              <a:off x="4219" y="1736"/>
              <a:ext cx="0" cy="63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614" name="Line 62"/>
            <p:cNvSpPr>
              <a:spLocks noChangeShapeType="1"/>
            </p:cNvSpPr>
            <p:nvPr/>
          </p:nvSpPr>
          <p:spPr bwMode="auto">
            <a:xfrm>
              <a:off x="4219" y="1744"/>
              <a:ext cx="363" cy="22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615" name="Line 63"/>
            <p:cNvSpPr>
              <a:spLocks noChangeShapeType="1"/>
            </p:cNvSpPr>
            <p:nvPr/>
          </p:nvSpPr>
          <p:spPr bwMode="auto">
            <a:xfrm>
              <a:off x="4582" y="1971"/>
              <a:ext cx="272" cy="0"/>
            </a:xfrm>
            <a:prstGeom prst="line">
              <a:avLst/>
            </a:prstGeom>
            <a:noFill/>
            <a:ln w="25400" cap="rnd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616" name="Text Box 64"/>
            <p:cNvSpPr txBox="1">
              <a:spLocks noChangeArrowheads="1"/>
            </p:cNvSpPr>
            <p:nvPr/>
          </p:nvSpPr>
          <p:spPr bwMode="auto">
            <a:xfrm>
              <a:off x="4083" y="2341"/>
              <a:ext cx="3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 </a:t>
              </a:r>
              <a:r>
                <a:rPr lang="en-GB" i="1"/>
                <a:t>d</a:t>
              </a:r>
              <a:r>
                <a:rPr lang="en-GB" baseline="30000"/>
                <a:t> -1</a:t>
              </a:r>
            </a:p>
          </p:txBody>
        </p:sp>
      </p:grpSp>
      <p:pic>
        <p:nvPicPr>
          <p:cNvPr id="535618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10380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5623" name="Line 71"/>
          <p:cNvSpPr>
            <a:spLocks noChangeShapeType="1"/>
          </p:cNvSpPr>
          <p:nvPr/>
        </p:nvSpPr>
        <p:spPr bwMode="auto">
          <a:xfrm>
            <a:off x="395288" y="6884988"/>
            <a:ext cx="8964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3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988840"/>
            <a:ext cx="1008112" cy="11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0" y="1015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/>
              <a:t>Summary </a:t>
            </a:r>
            <a:endParaRPr lang="en-GB" sz="2800" dirty="0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5496" y="1268760"/>
            <a:ext cx="91085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smtClean="0"/>
              <a:t>1. Liquid and solid </a:t>
            </a:r>
            <a:r>
              <a:rPr lang="en-GB" baseline="30000" dirty="0" smtClean="0"/>
              <a:t>3</a:t>
            </a:r>
            <a:r>
              <a:rPr lang="en-GB" dirty="0" smtClean="0"/>
              <a:t>He and </a:t>
            </a:r>
            <a:r>
              <a:rPr lang="en-GB" baseline="30000" dirty="0" smtClean="0"/>
              <a:t>4</a:t>
            </a:r>
            <a:r>
              <a:rPr lang="en-GB" dirty="0" smtClean="0"/>
              <a:t>He are quantum systems with a choice of complexity of order parameter.    </a:t>
            </a:r>
          </a:p>
          <a:p>
            <a:endParaRPr lang="en-GB" dirty="0" smtClean="0"/>
          </a:p>
          <a:p>
            <a:r>
              <a:rPr lang="en-GB" dirty="0" smtClean="0"/>
              <a:t>2. We can study dynamics of tangles/networks of interacting line defects (and domain walls).  </a:t>
            </a:r>
          </a:p>
          <a:p>
            <a:endParaRPr lang="en-GB" dirty="0" smtClean="0"/>
          </a:p>
          <a:p>
            <a:r>
              <a:rPr lang="en-GB" dirty="0" smtClean="0"/>
              <a:t>3. Quantum Turbulence (vortex tangle) in </a:t>
            </a:r>
            <a:r>
              <a:rPr lang="en-GB" dirty="0" err="1" smtClean="0"/>
              <a:t>superfluid</a:t>
            </a:r>
            <a:r>
              <a:rPr lang="en-GB" dirty="0" smtClean="0"/>
              <a:t> </a:t>
            </a:r>
            <a:r>
              <a:rPr lang="en-GB" baseline="30000" dirty="0" smtClean="0"/>
              <a:t>4</a:t>
            </a:r>
            <a:r>
              <a:rPr lang="en-GB" dirty="0" smtClean="0"/>
              <a:t>He in the </a:t>
            </a:r>
            <a:r>
              <a:rPr lang="en-GB" i="1" dirty="0" smtClean="0"/>
              <a:t>T</a:t>
            </a:r>
            <a:r>
              <a:rPr lang="en-GB" dirty="0" smtClean="0"/>
              <a:t> = 0 limit is well-suited for both experiment and theory.</a:t>
            </a:r>
          </a:p>
          <a:p>
            <a:endParaRPr lang="en-GB" dirty="0" smtClean="0"/>
          </a:p>
          <a:p>
            <a:r>
              <a:rPr lang="en-GB" dirty="0" smtClean="0"/>
              <a:t>4. There are two energy cascades: classical and quantum.</a:t>
            </a:r>
          </a:p>
          <a:p>
            <a:endParaRPr lang="en-GB" dirty="0" smtClean="0"/>
          </a:p>
          <a:p>
            <a:r>
              <a:rPr lang="en-GB" dirty="0" smtClean="0"/>
              <a:t>5. Depending on forcing (spectrum), </a:t>
            </a:r>
            <a:r>
              <a:rPr lang="en-GB" dirty="0" smtClean="0"/>
              <a:t>tangles have </a:t>
            </a:r>
            <a:r>
              <a:rPr lang="en-GB" dirty="0" smtClean="0"/>
              <a:t>either classical or non-classical dynamics.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00" y="0"/>
            <a:ext cx="6429400" cy="1143000"/>
          </a:xfrm>
        </p:spPr>
        <p:txBody>
          <a:bodyPr/>
          <a:lstStyle/>
          <a:p>
            <a:r>
              <a:rPr lang="en-GB" dirty="0" err="1" smtClean="0">
                <a:solidFill>
                  <a:srgbClr val="008000"/>
                </a:solidFill>
                <a:latin typeface="Arial" pitchFamily="34" charset="0"/>
              </a:rPr>
              <a:t>Superfluid</a:t>
            </a:r>
            <a:r>
              <a:rPr lang="en-GB" dirty="0" smtClean="0"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en-GB" baseline="30000" dirty="0" smtClean="0">
                <a:solidFill>
                  <a:srgbClr val="008000"/>
                </a:solidFill>
                <a:latin typeface="Arial" pitchFamily="34" charset="0"/>
              </a:rPr>
              <a:t>4</a:t>
            </a:r>
            <a:r>
              <a:rPr lang="en-GB" dirty="0" smtClean="0">
                <a:solidFill>
                  <a:srgbClr val="008000"/>
                </a:solidFill>
                <a:latin typeface="Arial" pitchFamily="34" charset="0"/>
              </a:rPr>
              <a:t>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248869"/>
            <a:ext cx="5400600" cy="2636515"/>
          </a:xfrm>
        </p:spPr>
        <p:txBody>
          <a:bodyPr/>
          <a:lstStyle/>
          <a:p>
            <a:pPr>
              <a:buNone/>
            </a:pPr>
            <a:r>
              <a:rPr lang="en-GB" sz="2000" i="1" dirty="0" err="1" smtClean="0"/>
              <a:t>Superfluid</a:t>
            </a:r>
            <a:r>
              <a:rPr lang="en-GB" sz="2000" dirty="0" smtClean="0"/>
              <a:t> component: </a:t>
            </a:r>
            <a:r>
              <a:rPr lang="en-GB" sz="2000" dirty="0" err="1" smtClean="0"/>
              <a:t>inviscid</a:t>
            </a:r>
            <a:r>
              <a:rPr lang="en-GB" sz="2000" dirty="0" smtClean="0"/>
              <a:t> &amp; </a:t>
            </a:r>
            <a:r>
              <a:rPr lang="en-GB" sz="2000" dirty="0" err="1" smtClean="0"/>
              <a:t>irrotational</a:t>
            </a:r>
            <a:r>
              <a:rPr lang="en-GB" sz="2000" dirty="0" smtClean="0"/>
              <a:t>.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err="1" smtClean="0"/>
              <a:t>Vorticity</a:t>
            </a:r>
            <a:r>
              <a:rPr lang="en-GB" sz="2000" dirty="0" smtClean="0"/>
              <a:t> is concentrated along lines of </a:t>
            </a:r>
            <a:r>
              <a:rPr lang="en-GB" sz="2000" dirty="0" smtClean="0">
                <a:latin typeface="Symbol" pitchFamily="18" charset="2"/>
              </a:rPr>
              <a:t>Y=0</a:t>
            </a:r>
            <a:r>
              <a:rPr lang="en-GB" sz="2000" dirty="0" smtClean="0"/>
              <a:t> circulation round these lines is preserved. 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28384" y="404664"/>
            <a:ext cx="504825" cy="2374900"/>
            <a:chOff x="2677" y="2614"/>
            <a:chExt cx="318" cy="1496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677" y="3294"/>
              <a:ext cx="318" cy="136"/>
              <a:chOff x="2018" y="3294"/>
              <a:chExt cx="318" cy="136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2018" y="3294"/>
                <a:ext cx="318" cy="136"/>
                <a:chOff x="2018" y="3294"/>
                <a:chExt cx="318" cy="136"/>
              </a:xfrm>
            </p:grpSpPr>
            <p:sp>
              <p:nvSpPr>
                <p:cNvPr id="9" name="Oval 9"/>
                <p:cNvSpPr>
                  <a:spLocks noChangeArrowheads="1"/>
                </p:cNvSpPr>
                <p:nvPr/>
              </p:nvSpPr>
              <p:spPr bwMode="auto">
                <a:xfrm>
                  <a:off x="2018" y="3339"/>
                  <a:ext cx="318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" name="Rectangle 10"/>
                <p:cNvSpPr>
                  <a:spLocks noChangeArrowheads="1"/>
                </p:cNvSpPr>
                <p:nvPr/>
              </p:nvSpPr>
              <p:spPr bwMode="auto">
                <a:xfrm>
                  <a:off x="2109" y="3294"/>
                  <a:ext cx="136" cy="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>
                <a:off x="2154" y="343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699" y="2614"/>
              <a:ext cx="234" cy="1496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226" y="408"/>
                </a:cxn>
                <a:cxn ang="0">
                  <a:pos x="90" y="907"/>
                </a:cxn>
                <a:cxn ang="0">
                  <a:pos x="0" y="1496"/>
                </a:cxn>
              </a:cxnLst>
              <a:rect l="0" t="0" r="r" b="b"/>
              <a:pathLst>
                <a:path w="234" h="1496">
                  <a:moveTo>
                    <a:pt x="136" y="0"/>
                  </a:moveTo>
                  <a:cubicBezTo>
                    <a:pt x="185" y="128"/>
                    <a:pt x="234" y="257"/>
                    <a:pt x="226" y="408"/>
                  </a:cubicBezTo>
                  <a:cubicBezTo>
                    <a:pt x="218" y="559"/>
                    <a:pt x="128" y="726"/>
                    <a:pt x="90" y="907"/>
                  </a:cubicBezTo>
                  <a:cubicBezTo>
                    <a:pt x="52" y="1088"/>
                    <a:pt x="15" y="1398"/>
                    <a:pt x="0" y="14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52120" y="1628800"/>
            <a:ext cx="1412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Y"/>
            </a:pPr>
            <a:r>
              <a:rPr lang="en-GB" dirty="0" smtClean="0">
                <a:latin typeface="Symbol" pitchFamily="18" charset="2"/>
              </a:rPr>
              <a:t>= </a:t>
            </a:r>
            <a:r>
              <a:rPr lang="en-GB" dirty="0" smtClean="0"/>
              <a:t>|</a:t>
            </a:r>
            <a:r>
              <a:rPr lang="en-GB" dirty="0" err="1" smtClean="0">
                <a:latin typeface="Symbol" pitchFamily="18" charset="2"/>
              </a:rPr>
              <a:t>Y</a:t>
            </a:r>
            <a:r>
              <a:rPr lang="en-GB" dirty="0" err="1" smtClean="0"/>
              <a:t>|e</a:t>
            </a:r>
            <a:r>
              <a:rPr lang="en-GB" baseline="30000" dirty="0" err="1" smtClean="0"/>
              <a:t>i</a:t>
            </a:r>
            <a:r>
              <a:rPr lang="en-GB" baseline="30000" dirty="0" err="1" smtClean="0">
                <a:latin typeface="Symbol" pitchFamily="18" charset="2"/>
              </a:rPr>
              <a:t>f</a:t>
            </a:r>
            <a:endParaRPr lang="en-GB" baseline="30000" dirty="0" smtClean="0">
              <a:latin typeface="Symbol" pitchFamily="18" charset="2"/>
            </a:endParaRPr>
          </a:p>
          <a:p>
            <a:endParaRPr lang="en-GB" baseline="30000" dirty="0" smtClean="0">
              <a:latin typeface="Symbol" pitchFamily="18" charset="2"/>
            </a:endParaRPr>
          </a:p>
          <a:p>
            <a:r>
              <a:rPr lang="en-GB" b="1" dirty="0" err="1" smtClean="0">
                <a:latin typeface="Arial" pitchFamily="34" charset="0"/>
              </a:rPr>
              <a:t>v</a:t>
            </a:r>
            <a:r>
              <a:rPr lang="en-GB" baseline="-25000" dirty="0" err="1" smtClean="0">
                <a:latin typeface="Arial" pitchFamily="34" charset="0"/>
              </a:rPr>
              <a:t>s</a:t>
            </a:r>
            <a:r>
              <a:rPr lang="en-GB" dirty="0" smtClean="0">
                <a:latin typeface="Arial" pitchFamily="34" charset="0"/>
              </a:rPr>
              <a:t> = h/m </a:t>
            </a:r>
            <a:r>
              <a:rPr lang="en-GB" b="1" dirty="0" smtClean="0">
                <a:latin typeface="Arial" pitchFamily="34" charset="0"/>
                <a:sym typeface="Symbol"/>
              </a:rPr>
              <a:t></a:t>
            </a:r>
            <a:r>
              <a:rPr lang="en-GB" dirty="0" smtClean="0">
                <a:latin typeface="Symbol" pitchFamily="18" charset="2"/>
              </a:rPr>
              <a:t>f</a:t>
            </a:r>
            <a:endParaRPr lang="en-GB" dirty="0" smtClean="0">
              <a:latin typeface="Arial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6856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00" y="49560"/>
            <a:ext cx="876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89040"/>
            <a:ext cx="21907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292080" y="6093296"/>
            <a:ext cx="361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/>
              <a:t>At </a:t>
            </a:r>
            <a:r>
              <a:rPr lang="en-GB" i="1" dirty="0" smtClean="0"/>
              <a:t>T</a:t>
            </a:r>
            <a:r>
              <a:rPr lang="en-GB" dirty="0" smtClean="0"/>
              <a:t> = 0, location of vortex lines are </a:t>
            </a:r>
          </a:p>
          <a:p>
            <a:pPr>
              <a:buNone/>
            </a:pPr>
            <a:r>
              <a:rPr lang="en-GB" dirty="0" smtClean="0"/>
              <a:t>the only degrees of freedom.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2160" y="3429000"/>
            <a:ext cx="25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K.W. Schwarz, PRB 1988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95363" y="-127000"/>
            <a:ext cx="7772400" cy="1143000"/>
          </a:xfrm>
        </p:spPr>
        <p:txBody>
          <a:bodyPr/>
          <a:lstStyle/>
          <a:p>
            <a:r>
              <a:rPr lang="en-GB" dirty="0" err="1" smtClean="0"/>
              <a:t>Superfluid</a:t>
            </a:r>
            <a:r>
              <a:rPr lang="en-GB" dirty="0" smtClean="0"/>
              <a:t> </a:t>
            </a:r>
            <a:r>
              <a:rPr lang="en-GB" baseline="30000" dirty="0" smtClean="0"/>
              <a:t>3</a:t>
            </a:r>
            <a:r>
              <a:rPr lang="en-GB" dirty="0" smtClean="0"/>
              <a:t>He-A</a:t>
            </a:r>
            <a:endParaRPr lang="en-GB" dirty="0"/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2533650" y="1173163"/>
            <a:ext cx="336708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>
                <a:latin typeface="Helvetica" pitchFamily="34" charset="0"/>
              </a:rPr>
              <a:t>p-wave, spin triplet Cooper pairs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>
                <a:latin typeface="Helvetica" pitchFamily="34" charset="0"/>
              </a:rPr>
              <a:t>Two anisotropy axes: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 b="1">
                <a:solidFill>
                  <a:schemeClr val="accent2"/>
                </a:solidFill>
                <a:latin typeface="Helvetica" pitchFamily="34" charset="0"/>
              </a:rPr>
              <a:t>l</a:t>
            </a:r>
            <a:r>
              <a:rPr lang="en-GB" sz="1400">
                <a:latin typeface="Helvetica" pitchFamily="34" charset="0"/>
              </a:rPr>
              <a:t>  - direction of orbital momentum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Helvetica" pitchFamily="34" charset="0"/>
              </a:rPr>
              <a:t>d</a:t>
            </a:r>
            <a:r>
              <a:rPr lang="en-GB" sz="1400" b="1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en-GB" sz="1400">
                <a:latin typeface="Helvetica" pitchFamily="34" charset="0"/>
              </a:rPr>
              <a:t>-</a:t>
            </a:r>
            <a:r>
              <a:rPr lang="en-GB" sz="1400" b="1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en-GB" sz="1400">
                <a:latin typeface="Helvetica" pitchFamily="34" charset="0"/>
              </a:rPr>
              <a:t>spin quantization axis </a:t>
            </a:r>
            <a:r>
              <a:rPr lang="en-GB" sz="1400">
                <a:solidFill>
                  <a:srgbClr val="FF0000"/>
                </a:solidFill>
                <a:latin typeface="Helvetica" pitchFamily="34" charset="0"/>
              </a:rPr>
              <a:t>(</a:t>
            </a:r>
            <a:r>
              <a:rPr lang="en-GB" sz="1400" b="1">
                <a:solidFill>
                  <a:srgbClr val="FF0000"/>
                </a:solidFill>
                <a:latin typeface="Helvetica" pitchFamily="34" charset="0"/>
              </a:rPr>
              <a:t>s</a:t>
            </a:r>
            <a:r>
              <a:rPr lang="en-GB" sz="1400">
                <a:solidFill>
                  <a:srgbClr val="FF0000"/>
                </a:solidFill>
                <a:latin typeface="Helvetica" pitchFamily="34" charset="0"/>
              </a:rPr>
              <a:t>.</a:t>
            </a:r>
            <a:r>
              <a:rPr lang="en-GB" sz="1400" b="1">
                <a:solidFill>
                  <a:srgbClr val="FF0000"/>
                </a:solidFill>
                <a:latin typeface="Helvetica" pitchFamily="34" charset="0"/>
              </a:rPr>
              <a:t>d</a:t>
            </a:r>
            <a:r>
              <a:rPr lang="en-GB" sz="1400">
                <a:solidFill>
                  <a:srgbClr val="FF0000"/>
                </a:solidFill>
                <a:latin typeface="Helvetica" pitchFamily="34" charset="0"/>
              </a:rPr>
              <a:t>)=0</a:t>
            </a: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630238" y="2992438"/>
            <a:ext cx="23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1187450" y="34353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n</a:t>
            </a:r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 flipV="1">
            <a:off x="922338" y="3063875"/>
            <a:ext cx="0" cy="714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 flipH="1">
            <a:off x="668338" y="3778250"/>
            <a:ext cx="254000" cy="508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922338" y="3778250"/>
            <a:ext cx="533400" cy="139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377825" y="372745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m</a:t>
            </a:r>
          </a:p>
        </p:txBody>
      </p:sp>
      <p:sp>
        <p:nvSpPr>
          <p:cNvPr id="304146" name="Arc 18"/>
          <p:cNvSpPr>
            <a:spLocks/>
          </p:cNvSpPr>
          <p:nvPr/>
        </p:nvSpPr>
        <p:spPr bwMode="auto">
          <a:xfrm flipV="1">
            <a:off x="804863" y="3397250"/>
            <a:ext cx="269875" cy="128588"/>
          </a:xfrm>
          <a:custGeom>
            <a:avLst/>
            <a:gdLst>
              <a:gd name="G0" fmla="+- 3580 0 0"/>
              <a:gd name="G1" fmla="+- 20191 0 0"/>
              <a:gd name="G2" fmla="+- 21600 0 0"/>
              <a:gd name="T0" fmla="*/ 11254 w 25180"/>
              <a:gd name="T1" fmla="*/ 0 h 41791"/>
              <a:gd name="T2" fmla="*/ 0 w 25180"/>
              <a:gd name="T3" fmla="*/ 41492 h 41791"/>
              <a:gd name="T4" fmla="*/ 3580 w 25180"/>
              <a:gd name="T5" fmla="*/ 20191 h 4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80" h="41791" fill="none" extrusionOk="0">
                <a:moveTo>
                  <a:pt x="11253" y="0"/>
                </a:moveTo>
                <a:cubicBezTo>
                  <a:pt x="19637" y="3186"/>
                  <a:pt x="25180" y="11222"/>
                  <a:pt x="25180" y="20191"/>
                </a:cubicBezTo>
                <a:cubicBezTo>
                  <a:pt x="25180" y="32120"/>
                  <a:pt x="15509" y="41791"/>
                  <a:pt x="3580" y="41791"/>
                </a:cubicBezTo>
                <a:cubicBezTo>
                  <a:pt x="2380" y="41791"/>
                  <a:pt x="1182" y="41691"/>
                  <a:pt x="-1" y="41492"/>
                </a:cubicBezTo>
              </a:path>
              <a:path w="25180" h="41791" stroke="0" extrusionOk="0">
                <a:moveTo>
                  <a:pt x="11253" y="0"/>
                </a:moveTo>
                <a:cubicBezTo>
                  <a:pt x="19637" y="3186"/>
                  <a:pt x="25180" y="11222"/>
                  <a:pt x="25180" y="20191"/>
                </a:cubicBezTo>
                <a:cubicBezTo>
                  <a:pt x="25180" y="32120"/>
                  <a:pt x="15509" y="41791"/>
                  <a:pt x="3580" y="41791"/>
                </a:cubicBezTo>
                <a:cubicBezTo>
                  <a:pt x="2380" y="41791"/>
                  <a:pt x="1182" y="41691"/>
                  <a:pt x="-1" y="41492"/>
                </a:cubicBezTo>
                <a:lnTo>
                  <a:pt x="3580" y="2019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>
            <a:off x="2305050" y="2921000"/>
            <a:ext cx="29162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600" b="1" dirty="0">
                <a:latin typeface="Helvetica" pitchFamily="34" charset="0"/>
              </a:rPr>
              <a:t>Order parameter: </a:t>
            </a:r>
            <a:r>
              <a:rPr lang="en-GB" sz="1600" b="1" dirty="0" smtClean="0"/>
              <a:t>6 </a:t>
            </a:r>
            <a:r>
              <a:rPr lang="en-GB" sz="1600" b="1" dirty="0" err="1"/>
              <a:t>d.o.f</a:t>
            </a:r>
            <a:r>
              <a:rPr lang="en-GB" sz="1600" b="1" dirty="0"/>
              <a:t>.</a:t>
            </a:r>
            <a:r>
              <a:rPr lang="en-GB" sz="1600" b="1" dirty="0">
                <a:latin typeface="Helvetica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1800" b="1" dirty="0" err="1">
                <a:latin typeface="Helvetica" pitchFamily="34" charset="0"/>
              </a:rPr>
              <a:t>A</a:t>
            </a:r>
            <a:r>
              <a:rPr lang="en-GB" sz="1800" b="1" baseline="-25000" dirty="0" err="1">
                <a:latin typeface="Helvetica" pitchFamily="34" charset="0"/>
                <a:cs typeface="Arial" charset="0"/>
                <a:sym typeface="Symbol" pitchFamily="18" charset="2"/>
              </a:rPr>
              <a:t>μj</a:t>
            </a:r>
            <a:r>
              <a:rPr lang="en-GB" sz="1800" b="1" dirty="0">
                <a:latin typeface="Helvetica" pitchFamily="34" charset="0"/>
                <a:cs typeface="Arial" charset="0"/>
                <a:sym typeface="Symbol" pitchFamily="18" charset="2"/>
              </a:rPr>
              <a:t>=</a:t>
            </a:r>
            <a:r>
              <a:rPr lang="en-GB" sz="1800" b="1" dirty="0">
                <a:latin typeface="Helvetica" pitchFamily="34" charset="0"/>
                <a:ea typeface="Batang" pitchFamily="18" charset="-127"/>
                <a:sym typeface="Symbol" pitchFamily="18" charset="2"/>
              </a:rPr>
              <a:t>∆(T)(</a:t>
            </a:r>
            <a:r>
              <a:rPr lang="en-GB" sz="1800" b="1" dirty="0" err="1">
                <a:solidFill>
                  <a:srgbClr val="FF0000"/>
                </a:solidFill>
                <a:latin typeface="Helvetica" pitchFamily="34" charset="0"/>
                <a:ea typeface="Batang" pitchFamily="18" charset="-127"/>
                <a:sym typeface="Symbol" pitchFamily="18" charset="2"/>
              </a:rPr>
              <a:t>m</a:t>
            </a:r>
            <a:r>
              <a:rPr lang="en-GB" sz="1800" b="1" baseline="-25000" dirty="0" err="1">
                <a:latin typeface="Helvetica" pitchFamily="34" charset="0"/>
                <a:cs typeface="Arial" charset="0"/>
                <a:sym typeface="Symbol" pitchFamily="18" charset="2"/>
              </a:rPr>
              <a:t>j</a:t>
            </a:r>
            <a:r>
              <a:rPr lang="en-GB" sz="1800" b="1" dirty="0" err="1">
                <a:latin typeface="Helvetica" pitchFamily="34" charset="0"/>
                <a:ea typeface="Batang" pitchFamily="18" charset="-127"/>
                <a:sym typeface="Symbol" pitchFamily="18" charset="2"/>
              </a:rPr>
              <a:t>+i</a:t>
            </a:r>
            <a:r>
              <a:rPr lang="en-GB" sz="1800" b="1" dirty="0" err="1">
                <a:solidFill>
                  <a:srgbClr val="FF0000"/>
                </a:solidFill>
                <a:latin typeface="Helvetica" pitchFamily="34" charset="0"/>
                <a:ea typeface="Batang" pitchFamily="18" charset="-127"/>
                <a:sym typeface="Symbol" pitchFamily="18" charset="2"/>
              </a:rPr>
              <a:t>n</a:t>
            </a:r>
            <a:r>
              <a:rPr lang="en-GB" sz="1800" b="1" baseline="-25000" dirty="0" err="1">
                <a:latin typeface="Helvetica" pitchFamily="34" charset="0"/>
                <a:cs typeface="Arial" charset="0"/>
                <a:sym typeface="Symbol" pitchFamily="18" charset="2"/>
              </a:rPr>
              <a:t>j</a:t>
            </a:r>
            <a:r>
              <a:rPr lang="en-GB" sz="1800" b="1" dirty="0">
                <a:latin typeface="Helvetica" pitchFamily="34" charset="0"/>
                <a:ea typeface="Batang" pitchFamily="18" charset="-127"/>
                <a:sym typeface="Symbol" pitchFamily="18" charset="2"/>
              </a:rPr>
              <a:t>)</a:t>
            </a:r>
            <a:r>
              <a:rPr lang="en-GB" sz="1800" b="1" dirty="0">
                <a:solidFill>
                  <a:schemeClr val="accent2"/>
                </a:solidFill>
                <a:latin typeface="Helvetica" pitchFamily="34" charset="0"/>
                <a:ea typeface="Batang" pitchFamily="18" charset="-127"/>
                <a:sym typeface="Symbol" pitchFamily="18" charset="2"/>
              </a:rPr>
              <a:t>d</a:t>
            </a:r>
            <a:r>
              <a:rPr lang="en-GB" sz="1800" b="1" baseline="-25000" dirty="0">
                <a:latin typeface="Helvetica" pitchFamily="34" charset="0"/>
                <a:cs typeface="Arial" charset="0"/>
                <a:sym typeface="Symbol" pitchFamily="18" charset="2"/>
              </a:rPr>
              <a:t>µ</a:t>
            </a:r>
          </a:p>
        </p:txBody>
      </p:sp>
      <p:sp>
        <p:nvSpPr>
          <p:cNvPr id="304164" name="Text Box 36"/>
          <p:cNvSpPr txBox="1">
            <a:spLocks noChangeArrowheads="1"/>
          </p:cNvSpPr>
          <p:nvPr/>
        </p:nvSpPr>
        <p:spPr bwMode="auto">
          <a:xfrm>
            <a:off x="755576" y="5229200"/>
            <a:ext cx="2728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30000" dirty="0"/>
              <a:t>3</a:t>
            </a:r>
            <a:r>
              <a:rPr lang="en-GB" dirty="0"/>
              <a:t>He-A in slab:</a:t>
            </a:r>
          </a:p>
          <a:p>
            <a:r>
              <a:rPr lang="en-GB" dirty="0"/>
              <a:t>Z</a:t>
            </a:r>
            <a:r>
              <a:rPr lang="en-GB" baseline="-25000" dirty="0"/>
              <a:t>2</a:t>
            </a:r>
            <a:r>
              <a:rPr lang="en-GB" dirty="0"/>
              <a:t> x Z</a:t>
            </a:r>
            <a:r>
              <a:rPr lang="en-GB" baseline="-25000" dirty="0"/>
              <a:t>2</a:t>
            </a:r>
            <a:r>
              <a:rPr lang="en-GB" dirty="0"/>
              <a:t> x U(1)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984625" y="5213350"/>
            <a:ext cx="1093788" cy="654050"/>
            <a:chOff x="206" y="3278"/>
            <a:chExt cx="689" cy="412"/>
          </a:xfrm>
        </p:grpSpPr>
        <p:sp>
          <p:nvSpPr>
            <p:cNvPr id="304167" name="Line 39"/>
            <p:cNvSpPr>
              <a:spLocks noChangeShapeType="1"/>
            </p:cNvSpPr>
            <p:nvPr/>
          </p:nvSpPr>
          <p:spPr bwMode="auto">
            <a:xfrm flipV="1">
              <a:off x="333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68" name="Line 40"/>
            <p:cNvSpPr>
              <a:spLocks noChangeShapeType="1"/>
            </p:cNvSpPr>
            <p:nvPr/>
          </p:nvSpPr>
          <p:spPr bwMode="auto">
            <a:xfrm flipV="1">
              <a:off x="504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69" name="Line 41"/>
            <p:cNvSpPr>
              <a:spLocks noChangeShapeType="1"/>
            </p:cNvSpPr>
            <p:nvPr/>
          </p:nvSpPr>
          <p:spPr bwMode="auto">
            <a:xfrm flipV="1">
              <a:off x="675" y="332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70" name="Line 42"/>
            <p:cNvSpPr>
              <a:spLocks noChangeShapeType="1"/>
            </p:cNvSpPr>
            <p:nvPr/>
          </p:nvSpPr>
          <p:spPr bwMode="auto">
            <a:xfrm flipV="1">
              <a:off x="416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71" name="Line 43"/>
            <p:cNvSpPr>
              <a:spLocks noChangeShapeType="1"/>
            </p:cNvSpPr>
            <p:nvPr/>
          </p:nvSpPr>
          <p:spPr bwMode="auto">
            <a:xfrm flipV="1">
              <a:off x="587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72" name="Line 44"/>
            <p:cNvSpPr>
              <a:spLocks noChangeShapeType="1"/>
            </p:cNvSpPr>
            <p:nvPr/>
          </p:nvSpPr>
          <p:spPr bwMode="auto">
            <a:xfrm flipV="1">
              <a:off x="750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73" name="Rectangle 45"/>
            <p:cNvSpPr>
              <a:spLocks noChangeArrowheads="1"/>
            </p:cNvSpPr>
            <p:nvPr/>
          </p:nvSpPr>
          <p:spPr bwMode="auto">
            <a:xfrm>
              <a:off x="206" y="3278"/>
              <a:ext cx="689" cy="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74" name="Rectangle 46"/>
            <p:cNvSpPr>
              <a:spLocks noChangeArrowheads="1"/>
            </p:cNvSpPr>
            <p:nvPr/>
          </p:nvSpPr>
          <p:spPr bwMode="auto">
            <a:xfrm>
              <a:off x="206" y="3638"/>
              <a:ext cx="689" cy="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75" name="Line 47"/>
            <p:cNvSpPr>
              <a:spLocks noChangeShapeType="1"/>
            </p:cNvSpPr>
            <p:nvPr/>
          </p:nvSpPr>
          <p:spPr bwMode="auto">
            <a:xfrm flipV="1">
              <a:off x="840" y="3333"/>
              <a:ext cx="1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76" name="Line 48"/>
            <p:cNvSpPr>
              <a:spLocks noChangeShapeType="1"/>
            </p:cNvSpPr>
            <p:nvPr/>
          </p:nvSpPr>
          <p:spPr bwMode="auto">
            <a:xfrm flipV="1">
              <a:off x="247" y="332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888163" y="5205413"/>
            <a:ext cx="1104900" cy="654050"/>
            <a:chOff x="2297" y="3278"/>
            <a:chExt cx="696" cy="412"/>
          </a:xfrm>
        </p:grpSpPr>
        <p:sp>
          <p:nvSpPr>
            <p:cNvPr id="304178" name="Line 50"/>
            <p:cNvSpPr>
              <a:spLocks noChangeShapeType="1"/>
            </p:cNvSpPr>
            <p:nvPr/>
          </p:nvSpPr>
          <p:spPr bwMode="auto">
            <a:xfrm flipV="1">
              <a:off x="2435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79" name="Line 51"/>
            <p:cNvSpPr>
              <a:spLocks noChangeShapeType="1"/>
            </p:cNvSpPr>
            <p:nvPr/>
          </p:nvSpPr>
          <p:spPr bwMode="auto">
            <a:xfrm flipV="1">
              <a:off x="2776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0" name="Line 52"/>
            <p:cNvSpPr>
              <a:spLocks noChangeShapeType="1"/>
            </p:cNvSpPr>
            <p:nvPr/>
          </p:nvSpPr>
          <p:spPr bwMode="auto">
            <a:xfrm flipV="1">
              <a:off x="2518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1" name="Line 53"/>
            <p:cNvSpPr>
              <a:spLocks noChangeShapeType="1"/>
            </p:cNvSpPr>
            <p:nvPr/>
          </p:nvSpPr>
          <p:spPr bwMode="auto">
            <a:xfrm flipV="1">
              <a:off x="2852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2" name="Line 54"/>
            <p:cNvSpPr>
              <a:spLocks noChangeShapeType="1"/>
            </p:cNvSpPr>
            <p:nvPr/>
          </p:nvSpPr>
          <p:spPr bwMode="auto">
            <a:xfrm rot="16200000" flipH="1">
              <a:off x="2645" y="3313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3" name="Line 55"/>
            <p:cNvSpPr>
              <a:spLocks noChangeShapeType="1"/>
            </p:cNvSpPr>
            <p:nvPr/>
          </p:nvSpPr>
          <p:spPr bwMode="auto">
            <a:xfrm rot="16200000" flipH="1">
              <a:off x="2645" y="3416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4" name="Line 56"/>
            <p:cNvSpPr>
              <a:spLocks noChangeShapeType="1"/>
            </p:cNvSpPr>
            <p:nvPr/>
          </p:nvSpPr>
          <p:spPr bwMode="auto">
            <a:xfrm rot="16200000" flipH="1">
              <a:off x="2645" y="3519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5" name="Line 57"/>
            <p:cNvSpPr>
              <a:spLocks noChangeShapeType="1"/>
            </p:cNvSpPr>
            <p:nvPr/>
          </p:nvSpPr>
          <p:spPr bwMode="auto">
            <a:xfrm flipV="1">
              <a:off x="2355" y="332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6" name="Line 58"/>
            <p:cNvSpPr>
              <a:spLocks noChangeShapeType="1"/>
            </p:cNvSpPr>
            <p:nvPr/>
          </p:nvSpPr>
          <p:spPr bwMode="auto">
            <a:xfrm flipV="1">
              <a:off x="2937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87" name="Rectangle 59"/>
            <p:cNvSpPr>
              <a:spLocks noChangeArrowheads="1"/>
            </p:cNvSpPr>
            <p:nvPr/>
          </p:nvSpPr>
          <p:spPr bwMode="auto">
            <a:xfrm>
              <a:off x="2297" y="3278"/>
              <a:ext cx="689" cy="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88" name="Rectangle 60"/>
            <p:cNvSpPr>
              <a:spLocks noChangeArrowheads="1"/>
            </p:cNvSpPr>
            <p:nvPr/>
          </p:nvSpPr>
          <p:spPr bwMode="auto">
            <a:xfrm>
              <a:off x="2304" y="3638"/>
              <a:ext cx="689" cy="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 flipV="1">
            <a:off x="5422900" y="5207000"/>
            <a:ext cx="1093788" cy="654050"/>
            <a:chOff x="206" y="3278"/>
            <a:chExt cx="689" cy="412"/>
          </a:xfrm>
        </p:grpSpPr>
        <p:sp>
          <p:nvSpPr>
            <p:cNvPr id="304190" name="Line 62"/>
            <p:cNvSpPr>
              <a:spLocks noChangeShapeType="1"/>
            </p:cNvSpPr>
            <p:nvPr/>
          </p:nvSpPr>
          <p:spPr bwMode="auto">
            <a:xfrm flipV="1">
              <a:off x="333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91" name="Line 63"/>
            <p:cNvSpPr>
              <a:spLocks noChangeShapeType="1"/>
            </p:cNvSpPr>
            <p:nvPr/>
          </p:nvSpPr>
          <p:spPr bwMode="auto">
            <a:xfrm flipV="1">
              <a:off x="504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92" name="Line 64"/>
            <p:cNvSpPr>
              <a:spLocks noChangeShapeType="1"/>
            </p:cNvSpPr>
            <p:nvPr/>
          </p:nvSpPr>
          <p:spPr bwMode="auto">
            <a:xfrm flipV="1">
              <a:off x="675" y="332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93" name="Line 65"/>
            <p:cNvSpPr>
              <a:spLocks noChangeShapeType="1"/>
            </p:cNvSpPr>
            <p:nvPr/>
          </p:nvSpPr>
          <p:spPr bwMode="auto">
            <a:xfrm flipV="1">
              <a:off x="416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94" name="Line 66"/>
            <p:cNvSpPr>
              <a:spLocks noChangeShapeType="1"/>
            </p:cNvSpPr>
            <p:nvPr/>
          </p:nvSpPr>
          <p:spPr bwMode="auto">
            <a:xfrm flipV="1">
              <a:off x="587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95" name="Line 67"/>
            <p:cNvSpPr>
              <a:spLocks noChangeShapeType="1"/>
            </p:cNvSpPr>
            <p:nvPr/>
          </p:nvSpPr>
          <p:spPr bwMode="auto">
            <a:xfrm flipV="1">
              <a:off x="750" y="3329"/>
              <a:ext cx="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96" name="Rectangle 68"/>
            <p:cNvSpPr>
              <a:spLocks noChangeArrowheads="1"/>
            </p:cNvSpPr>
            <p:nvPr/>
          </p:nvSpPr>
          <p:spPr bwMode="auto">
            <a:xfrm>
              <a:off x="206" y="3278"/>
              <a:ext cx="689" cy="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97" name="Rectangle 69"/>
            <p:cNvSpPr>
              <a:spLocks noChangeArrowheads="1"/>
            </p:cNvSpPr>
            <p:nvPr/>
          </p:nvSpPr>
          <p:spPr bwMode="auto">
            <a:xfrm>
              <a:off x="206" y="3638"/>
              <a:ext cx="689" cy="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4198" name="Line 70"/>
            <p:cNvSpPr>
              <a:spLocks noChangeShapeType="1"/>
            </p:cNvSpPr>
            <p:nvPr/>
          </p:nvSpPr>
          <p:spPr bwMode="auto">
            <a:xfrm flipV="1">
              <a:off x="840" y="3333"/>
              <a:ext cx="1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4199" name="Line 71"/>
            <p:cNvSpPr>
              <a:spLocks noChangeShapeType="1"/>
            </p:cNvSpPr>
            <p:nvPr/>
          </p:nvSpPr>
          <p:spPr bwMode="auto">
            <a:xfrm flipV="1">
              <a:off x="247" y="3329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4202" name="Oval 74"/>
          <p:cNvSpPr>
            <a:spLocks noChangeArrowheads="1"/>
          </p:cNvSpPr>
          <p:nvPr/>
        </p:nvSpPr>
        <p:spPr bwMode="auto">
          <a:xfrm>
            <a:off x="122238" y="1581150"/>
            <a:ext cx="838200" cy="838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4204" name="Arc 76"/>
          <p:cNvSpPr>
            <a:spLocks/>
          </p:cNvSpPr>
          <p:nvPr/>
        </p:nvSpPr>
        <p:spPr bwMode="auto">
          <a:xfrm flipV="1">
            <a:off x="960438" y="1123950"/>
            <a:ext cx="458787" cy="220663"/>
          </a:xfrm>
          <a:custGeom>
            <a:avLst/>
            <a:gdLst>
              <a:gd name="G0" fmla="+- 3580 0 0"/>
              <a:gd name="G1" fmla="+- 20191 0 0"/>
              <a:gd name="G2" fmla="+- 21600 0 0"/>
              <a:gd name="T0" fmla="*/ 11254 w 25180"/>
              <a:gd name="T1" fmla="*/ 0 h 41791"/>
              <a:gd name="T2" fmla="*/ 0 w 25180"/>
              <a:gd name="T3" fmla="*/ 41492 h 41791"/>
              <a:gd name="T4" fmla="*/ 3580 w 25180"/>
              <a:gd name="T5" fmla="*/ 20191 h 4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80" h="41791" fill="none" extrusionOk="0">
                <a:moveTo>
                  <a:pt x="11253" y="0"/>
                </a:moveTo>
                <a:cubicBezTo>
                  <a:pt x="19637" y="3186"/>
                  <a:pt x="25180" y="11222"/>
                  <a:pt x="25180" y="20191"/>
                </a:cubicBezTo>
                <a:cubicBezTo>
                  <a:pt x="25180" y="32120"/>
                  <a:pt x="15509" y="41791"/>
                  <a:pt x="3580" y="41791"/>
                </a:cubicBezTo>
                <a:cubicBezTo>
                  <a:pt x="2380" y="41791"/>
                  <a:pt x="1182" y="41691"/>
                  <a:pt x="-1" y="41492"/>
                </a:cubicBezTo>
              </a:path>
              <a:path w="25180" h="41791" stroke="0" extrusionOk="0">
                <a:moveTo>
                  <a:pt x="11253" y="0"/>
                </a:moveTo>
                <a:cubicBezTo>
                  <a:pt x="19637" y="3186"/>
                  <a:pt x="25180" y="11222"/>
                  <a:pt x="25180" y="20191"/>
                </a:cubicBezTo>
                <a:cubicBezTo>
                  <a:pt x="25180" y="32120"/>
                  <a:pt x="15509" y="41791"/>
                  <a:pt x="3580" y="41791"/>
                </a:cubicBezTo>
                <a:cubicBezTo>
                  <a:pt x="2380" y="41791"/>
                  <a:pt x="1182" y="41691"/>
                  <a:pt x="-1" y="41492"/>
                </a:cubicBezTo>
                <a:lnTo>
                  <a:pt x="3580" y="2019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4205" name="AutoShape 77"/>
          <p:cNvSpPr>
            <a:spLocks noChangeArrowheads="1"/>
          </p:cNvSpPr>
          <p:nvPr/>
        </p:nvSpPr>
        <p:spPr bwMode="auto">
          <a:xfrm rot="2211699">
            <a:off x="274638" y="188595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4206" name="Oval 78"/>
          <p:cNvSpPr>
            <a:spLocks noChangeArrowheads="1"/>
          </p:cNvSpPr>
          <p:nvPr/>
        </p:nvSpPr>
        <p:spPr bwMode="auto">
          <a:xfrm>
            <a:off x="1341438" y="1581150"/>
            <a:ext cx="838200" cy="838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4207" name="AutoShape 79"/>
          <p:cNvSpPr>
            <a:spLocks noChangeArrowheads="1"/>
          </p:cNvSpPr>
          <p:nvPr/>
        </p:nvSpPr>
        <p:spPr bwMode="auto">
          <a:xfrm rot="2211699">
            <a:off x="1493838" y="188595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4208" name="Line 80"/>
          <p:cNvSpPr>
            <a:spLocks noChangeShapeType="1"/>
          </p:cNvSpPr>
          <p:nvPr/>
        </p:nvSpPr>
        <p:spPr bwMode="auto">
          <a:xfrm flipV="1">
            <a:off x="1189038" y="59055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4209" name="Line 81"/>
          <p:cNvSpPr>
            <a:spLocks noChangeShapeType="1"/>
          </p:cNvSpPr>
          <p:nvPr/>
        </p:nvSpPr>
        <p:spPr bwMode="auto">
          <a:xfrm flipV="1">
            <a:off x="1189038" y="819150"/>
            <a:ext cx="685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4210" name="Text Box 82"/>
          <p:cNvSpPr txBox="1">
            <a:spLocks noChangeArrowheads="1"/>
          </p:cNvSpPr>
          <p:nvPr/>
        </p:nvSpPr>
        <p:spPr bwMode="auto">
          <a:xfrm>
            <a:off x="960438" y="209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304211" name="Text Box 83"/>
          <p:cNvSpPr txBox="1">
            <a:spLocks noChangeArrowheads="1"/>
          </p:cNvSpPr>
          <p:nvPr/>
        </p:nvSpPr>
        <p:spPr bwMode="auto">
          <a:xfrm>
            <a:off x="1798638" y="5143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3366FF"/>
                </a:solidFill>
                <a:latin typeface="Helvetica" pitchFamily="34" charset="0"/>
                <a:cs typeface="Times New Roman" pitchFamily="18" charset="0"/>
              </a:rPr>
              <a:t>d</a:t>
            </a:r>
          </a:p>
        </p:txBody>
      </p:sp>
      <p:pic>
        <p:nvPicPr>
          <p:cNvPr id="304212" name="Picture 84" descr="3HePh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868613" cy="1973263"/>
          </a:xfrm>
          <a:prstGeom prst="rect">
            <a:avLst/>
          </a:prstGeom>
          <a:noFill/>
        </p:spPr>
      </p:pic>
      <p:sp>
        <p:nvSpPr>
          <p:cNvPr id="304213" name="Line 85"/>
          <p:cNvSpPr>
            <a:spLocks noChangeShapeType="1"/>
          </p:cNvSpPr>
          <p:nvPr/>
        </p:nvSpPr>
        <p:spPr bwMode="auto">
          <a:xfrm>
            <a:off x="0" y="48799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4214" name="Text Box 86"/>
          <p:cNvSpPr txBox="1">
            <a:spLocks noChangeArrowheads="1"/>
          </p:cNvSpPr>
          <p:nvPr/>
        </p:nvSpPr>
        <p:spPr bwMode="auto">
          <a:xfrm>
            <a:off x="2267744" y="4051920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/>
              <a:t>SO(3) x SO(3) x U(1)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20072" y="407707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baseline="30000" dirty="0" smtClean="0"/>
              <a:t>3</a:t>
            </a:r>
            <a:r>
              <a:rPr lang="en-GB" dirty="0" smtClean="0"/>
              <a:t>He-A, viscous normal component is </a:t>
            </a:r>
          </a:p>
          <a:p>
            <a:r>
              <a:rPr lang="en-GB" dirty="0" smtClean="0"/>
              <a:t>present at all accessible temperatures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84784"/>
            <a:ext cx="8229600" cy="1143000"/>
          </a:xfrm>
        </p:spPr>
        <p:txBody>
          <a:bodyPr/>
          <a:lstStyle/>
          <a:p>
            <a:r>
              <a:rPr lang="en-GB" dirty="0" smtClean="0"/>
              <a:t>Free decay: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0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128"/>
            <a:ext cx="3352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14675"/>
            <a:ext cx="4657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628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12557"/>
            <a:ext cx="3312368" cy="33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293293" y="-27384"/>
            <a:ext cx="6391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Domain walls in 2d </a:t>
            </a:r>
            <a:r>
              <a:rPr lang="en-GB" sz="2000" b="1" dirty="0" err="1">
                <a:solidFill>
                  <a:schemeClr val="tx2"/>
                </a:solidFill>
              </a:rPr>
              <a:t>superfluid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baseline="30000" dirty="0">
                <a:solidFill>
                  <a:schemeClr val="tx2"/>
                </a:solidFill>
              </a:rPr>
              <a:t>3</a:t>
            </a:r>
            <a:r>
              <a:rPr lang="en-GB" sz="2000" b="1" dirty="0">
                <a:solidFill>
                  <a:schemeClr val="tx2"/>
                </a:solidFill>
              </a:rPr>
              <a:t>He-A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err="1" smtClean="0">
                <a:solidFill>
                  <a:schemeClr val="tx2"/>
                </a:solidFill>
              </a:rPr>
              <a:t>A.I.Golov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P.M.Walmsley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R.Schanen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D.E.Zmeev</a:t>
            </a:r>
            <a:r>
              <a:rPr lang="en-GB" sz="3600" dirty="0" smtClean="0">
                <a:solidFill>
                  <a:schemeClr val="tx2"/>
                </a:solidFill>
              </a:rPr>
              <a:t> 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/>
          <a:lstStyle/>
          <a:p>
            <a:r>
              <a:rPr lang="en-GB" dirty="0" smtClean="0"/>
              <a:t>Solid helium (quantum crystal)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4464496" cy="4525963"/>
          </a:xfrm>
        </p:spPr>
        <p:txBody>
          <a:bodyPr/>
          <a:lstStyle/>
          <a:p>
            <a:r>
              <a:rPr lang="en-GB" dirty="0" smtClean="0"/>
              <a:t>Can be </a:t>
            </a:r>
            <a:r>
              <a:rPr lang="en-GB" dirty="0" err="1" smtClean="0"/>
              <a:t>hcp</a:t>
            </a:r>
            <a:r>
              <a:rPr lang="en-GB" dirty="0" smtClean="0"/>
              <a:t> (layered) or </a:t>
            </a:r>
            <a:br>
              <a:rPr lang="en-GB" dirty="0" smtClean="0"/>
            </a:br>
            <a:r>
              <a:rPr lang="en-GB" dirty="0" smtClean="0"/>
              <a:t>bcc (~ isotropic)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Point defects (vacancies, impurities, dislocation kinks) become </a:t>
            </a:r>
            <a:r>
              <a:rPr lang="en-GB" dirty="0" err="1" smtClean="0"/>
              <a:t>quasiparticles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Dislocations are expected to behave non-classically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Supersolid</a:t>
            </a:r>
            <a:r>
              <a:rPr lang="en-GB" dirty="0" smtClean="0"/>
              <a:t>” hype </a:t>
            </a:r>
          </a:p>
          <a:p>
            <a:endParaRPr lang="en-GB" dirty="0" smtClean="0"/>
          </a:p>
          <a:p>
            <a:r>
              <a:rPr lang="en-GB" dirty="0" smtClean="0"/>
              <a:t>Theoretical predictions of coherent mass transport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683009" name="Object 1"/>
          <p:cNvGraphicFramePr>
            <a:graphicFrameLocks noChangeAspect="1"/>
          </p:cNvGraphicFramePr>
          <p:nvPr/>
        </p:nvGraphicFramePr>
        <p:xfrm>
          <a:off x="5148064" y="963783"/>
          <a:ext cx="3672408" cy="4697465"/>
        </p:xfrm>
        <a:graphic>
          <a:graphicData uri="http://schemas.openxmlformats.org/presentationml/2006/ole">
            <p:oleObj spid="_x0000_s683009" name="Graph" r:id="rId3" imgW="2031120" imgH="259668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49232" y="5890046"/>
            <a:ext cx="3587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n-lt"/>
              </a:rPr>
              <a:t>Torsional</a:t>
            </a:r>
            <a:r>
              <a:rPr lang="en-GB" dirty="0" smtClean="0">
                <a:latin typeface="+mn-lt"/>
              </a:rPr>
              <a:t> oscillations</a:t>
            </a:r>
          </a:p>
          <a:p>
            <a:r>
              <a:rPr lang="en-GB" dirty="0" err="1" smtClean="0">
                <a:latin typeface="+mn-lt"/>
              </a:rPr>
              <a:t>Zmeev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Brazhnikov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Golov</a:t>
            </a:r>
            <a:r>
              <a:rPr lang="en-GB" dirty="0" smtClean="0">
                <a:latin typeface="+mn-lt"/>
              </a:rPr>
              <a:t> 2012,</a:t>
            </a:r>
          </a:p>
          <a:p>
            <a:r>
              <a:rPr lang="en-GB" dirty="0" smtClean="0">
                <a:latin typeface="+mn-lt"/>
              </a:rPr>
              <a:t>after E. Kim et al., PRL (2008)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1628" y="49411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dissipation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104344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resonant frequency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 smtClean="0"/>
              <a:t>Dislocations in crystals: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068960"/>
            <a:ext cx="4968552" cy="3888432"/>
          </a:xfrm>
        </p:spPr>
        <p:txBody>
          <a:bodyPr/>
          <a:lstStyle/>
          <a:p>
            <a:r>
              <a:rPr lang="en-GB" dirty="0" smtClean="0"/>
              <a:t>First ever linear topological defects proposed (1934)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Similar to quantized vortices but can split and merge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Different dynamics in cubic (bcc) and layered (</a:t>
            </a:r>
            <a:r>
              <a:rPr lang="en-GB" dirty="0" err="1" smtClean="0"/>
              <a:t>hcp</a:t>
            </a:r>
            <a:r>
              <a:rPr lang="en-GB" dirty="0" smtClean="0"/>
              <a:t>) crystals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64088" y="1700808"/>
            <a:ext cx="3736920" cy="4555232"/>
            <a:chOff x="5443592" y="2132856"/>
            <a:chExt cx="3736920" cy="4555232"/>
          </a:xfrm>
        </p:grpSpPr>
        <p:grpSp>
          <p:nvGrpSpPr>
            <p:cNvPr id="5" name="Group 4"/>
            <p:cNvGrpSpPr/>
            <p:nvPr/>
          </p:nvGrpSpPr>
          <p:grpSpPr>
            <a:xfrm>
              <a:off x="5482530" y="2132856"/>
              <a:ext cx="3409950" cy="4555232"/>
              <a:chOff x="153938" y="2132856"/>
              <a:chExt cx="3409950" cy="455523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3938" y="2420888"/>
                <a:ext cx="3409950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79512" y="2132856"/>
                <a:ext cx="28803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443592" y="2132856"/>
              <a:ext cx="37369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+mn-lt"/>
                </a:rPr>
                <a:t>K. W. Schwarz. Simulation of dislocations on the </a:t>
              </a:r>
              <a:r>
                <a:rPr lang="en-GB" sz="1000" dirty="0" err="1" smtClean="0">
                  <a:latin typeface="+mn-lt"/>
                </a:rPr>
                <a:t>mesoscopic</a:t>
              </a:r>
              <a:r>
                <a:rPr lang="en-GB" sz="1000" dirty="0" smtClean="0">
                  <a:latin typeface="+mn-lt"/>
                </a:rPr>
                <a:t> ...</a:t>
              </a:r>
              <a:endParaRPr lang="en-GB" sz="1000" dirty="0">
                <a:latin typeface="+mn-lt"/>
              </a:endParaRPr>
            </a:p>
          </p:txBody>
        </p:sp>
      </p:grpSp>
      <p:pic>
        <p:nvPicPr>
          <p:cNvPr id="70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09514"/>
            <a:ext cx="1200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065287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GB" dirty="0" smtClean="0"/>
              <a:t>Dislocations in bcc crystals: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620688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Dislocation multi-junctions and strain hardening</a:t>
            </a:r>
          </a:p>
          <a:p>
            <a:r>
              <a:rPr lang="en-GB" dirty="0" smtClean="0">
                <a:latin typeface="+mn-lt"/>
              </a:rPr>
              <a:t>V. V. </a:t>
            </a:r>
            <a:r>
              <a:rPr lang="en-GB" dirty="0" err="1" smtClean="0">
                <a:latin typeface="+mn-lt"/>
              </a:rPr>
              <a:t>Bulatov</a:t>
            </a:r>
            <a:r>
              <a:rPr lang="en-GB" dirty="0" smtClean="0">
                <a:latin typeface="+mn-lt"/>
              </a:rPr>
              <a:t> et al., Nature 440, 1174 (2006)</a:t>
            </a:r>
            <a:endParaRPr lang="en-GB" dirty="0">
              <a:latin typeface="+mn-lt"/>
            </a:endParaRPr>
          </a:p>
        </p:txBody>
      </p:sp>
      <p:pic>
        <p:nvPicPr>
          <p:cNvPr id="80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514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" y="4221088"/>
            <a:ext cx="3714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0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5086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0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628800"/>
            <a:ext cx="46005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0" y="1730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/>
              <a:t>Tangles of quantized vortices in </a:t>
            </a:r>
            <a:r>
              <a:rPr lang="en-GB" sz="2800" baseline="30000" dirty="0" smtClean="0"/>
              <a:t>4</a:t>
            </a:r>
            <a:r>
              <a:rPr lang="en-GB" sz="2800" dirty="0" smtClean="0"/>
              <a:t>He at low temperature</a:t>
            </a:r>
            <a:endParaRPr lang="en-GB" sz="2800" i="1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9512" y="5805264"/>
            <a:ext cx="8853487" cy="750887"/>
            <a:chOff x="62" y="2916"/>
            <a:chExt cx="5577" cy="473"/>
          </a:xfrm>
        </p:grpSpPr>
        <p:sp>
          <p:nvSpPr>
            <p:cNvPr id="353300" name="Line 20"/>
            <p:cNvSpPr>
              <a:spLocks noChangeShapeType="1"/>
            </p:cNvSpPr>
            <p:nvPr/>
          </p:nvSpPr>
          <p:spPr bwMode="auto">
            <a:xfrm>
              <a:off x="198" y="3187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01" name="Text Box 21"/>
            <p:cNvSpPr txBox="1">
              <a:spLocks noChangeArrowheads="1"/>
            </p:cNvSpPr>
            <p:nvPr/>
          </p:nvSpPr>
          <p:spPr bwMode="auto">
            <a:xfrm>
              <a:off x="140" y="29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d</a:t>
              </a:r>
            </a:p>
          </p:txBody>
        </p:sp>
        <p:sp>
          <p:nvSpPr>
            <p:cNvPr id="353302" name="Text Box 22"/>
            <p:cNvSpPr txBox="1">
              <a:spLocks noChangeArrowheads="1"/>
            </p:cNvSpPr>
            <p:nvPr/>
          </p:nvSpPr>
          <p:spPr bwMode="auto">
            <a:xfrm>
              <a:off x="4734" y="2916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dissipation</a:t>
              </a:r>
            </a:p>
          </p:txBody>
        </p:sp>
        <p:sp>
          <p:nvSpPr>
            <p:cNvPr id="353303" name="Text Box 23"/>
            <p:cNvSpPr txBox="1">
              <a:spLocks noChangeArrowheads="1"/>
            </p:cNvSpPr>
            <p:nvPr/>
          </p:nvSpPr>
          <p:spPr bwMode="auto">
            <a:xfrm>
              <a:off x="5459" y="3052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/>
                <a:t>k</a:t>
              </a:r>
            </a:p>
          </p:txBody>
        </p:sp>
        <p:sp>
          <p:nvSpPr>
            <p:cNvPr id="353304" name="Text Box 24"/>
            <p:cNvSpPr txBox="1">
              <a:spLocks noChangeArrowheads="1"/>
            </p:cNvSpPr>
            <p:nvPr/>
          </p:nvSpPr>
          <p:spPr bwMode="auto">
            <a:xfrm>
              <a:off x="2317" y="2928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 dirty="0"/>
                <a:t>l </a:t>
              </a:r>
              <a:r>
                <a:rPr lang="en-GB" dirty="0"/>
                <a:t>= </a:t>
              </a:r>
              <a:r>
                <a:rPr lang="en-GB" i="1" dirty="0"/>
                <a:t>L</a:t>
              </a:r>
              <a:r>
                <a:rPr lang="en-GB" baseline="30000" dirty="0"/>
                <a:t>-1/2</a:t>
              </a:r>
            </a:p>
          </p:txBody>
        </p:sp>
        <p:sp>
          <p:nvSpPr>
            <p:cNvPr id="353305" name="Text Box 25"/>
            <p:cNvSpPr txBox="1">
              <a:spLocks noChangeArrowheads="1"/>
            </p:cNvSpPr>
            <p:nvPr/>
          </p:nvSpPr>
          <p:spPr bwMode="auto">
            <a:xfrm>
              <a:off x="872" y="2928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Classical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53306" name="Text Box 26"/>
            <p:cNvSpPr txBox="1">
              <a:spLocks noChangeArrowheads="1"/>
            </p:cNvSpPr>
            <p:nvPr/>
          </p:nvSpPr>
          <p:spPr bwMode="auto">
            <a:xfrm>
              <a:off x="3533" y="2916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FF"/>
                  </a:solidFill>
                </a:rPr>
                <a:t>Quantum</a:t>
              </a:r>
            </a:p>
          </p:txBody>
        </p:sp>
        <p:sp>
          <p:nvSpPr>
            <p:cNvPr id="353309" name="Text Box 29"/>
            <p:cNvSpPr txBox="1">
              <a:spLocks noChangeArrowheads="1"/>
            </p:cNvSpPr>
            <p:nvPr/>
          </p:nvSpPr>
          <p:spPr bwMode="auto">
            <a:xfrm>
              <a:off x="2226" y="3155"/>
              <a:ext cx="8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0.03 </a:t>
              </a:r>
              <a:r>
                <a:rPr lang="en-GB" dirty="0" smtClean="0"/>
                <a:t>– </a:t>
              </a:r>
              <a:r>
                <a:rPr lang="en-GB" dirty="0"/>
                <a:t>3 mm</a:t>
              </a:r>
            </a:p>
          </p:txBody>
        </p:sp>
        <p:sp>
          <p:nvSpPr>
            <p:cNvPr id="353310" name="Text Box 30"/>
            <p:cNvSpPr txBox="1">
              <a:spLocks noChangeArrowheads="1"/>
            </p:cNvSpPr>
            <p:nvPr/>
          </p:nvSpPr>
          <p:spPr bwMode="auto">
            <a:xfrm>
              <a:off x="62" y="3155"/>
              <a:ext cx="5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45 mm</a:t>
              </a:r>
            </a:p>
          </p:txBody>
        </p:sp>
        <p:sp>
          <p:nvSpPr>
            <p:cNvPr id="353311" name="Text Box 31"/>
            <p:cNvSpPr txBox="1">
              <a:spLocks noChangeArrowheads="1"/>
            </p:cNvSpPr>
            <p:nvPr/>
          </p:nvSpPr>
          <p:spPr bwMode="auto">
            <a:xfrm>
              <a:off x="4706" y="3158"/>
              <a:ext cx="6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l</a:t>
              </a:r>
              <a:r>
                <a:rPr lang="en-GB"/>
                <a:t> ~ 3 nm</a:t>
              </a:r>
            </a:p>
          </p:txBody>
        </p:sp>
      </p:grp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4353818" y="3668365"/>
            <a:ext cx="4538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From simulations by </a:t>
            </a:r>
            <a:r>
              <a:rPr lang="en-GB" sz="1400" dirty="0" err="1">
                <a:latin typeface="Arial" pitchFamily="34" charset="0"/>
              </a:rPr>
              <a:t>Tsubota</a:t>
            </a:r>
            <a:r>
              <a:rPr lang="en-GB" sz="1400" dirty="0">
                <a:latin typeface="Arial" pitchFamily="34" charset="0"/>
              </a:rPr>
              <a:t>, Araki, </a:t>
            </a:r>
            <a:r>
              <a:rPr lang="en-GB" sz="1400" dirty="0" err="1">
                <a:latin typeface="Arial" pitchFamily="34" charset="0"/>
              </a:rPr>
              <a:t>Nemirovskii</a:t>
            </a:r>
            <a:r>
              <a:rPr lang="en-GB" sz="1400" dirty="0">
                <a:latin typeface="Arial" pitchFamily="34" charset="0"/>
              </a:rPr>
              <a:t> (2000)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3441" y="2300213"/>
            <a:ext cx="3900487" cy="1920875"/>
            <a:chOff x="68" y="3022"/>
            <a:chExt cx="2457" cy="1210"/>
          </a:xfrm>
        </p:grpSpPr>
        <p:pic>
          <p:nvPicPr>
            <p:cNvPr id="353314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3022"/>
              <a:ext cx="2185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3315" name="Text Box 35"/>
            <p:cNvSpPr txBox="1">
              <a:spLocks noChangeArrowheads="1"/>
            </p:cNvSpPr>
            <p:nvPr/>
          </p:nvSpPr>
          <p:spPr bwMode="auto">
            <a:xfrm>
              <a:off x="68" y="4020"/>
              <a:ext cx="64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i="1" dirty="0">
                  <a:latin typeface="Arial" pitchFamily="34" charset="0"/>
                </a:rPr>
                <a:t>T</a:t>
              </a:r>
              <a:r>
                <a:rPr lang="en-GB" sz="1600" dirty="0">
                  <a:latin typeface="Arial" pitchFamily="34" charset="0"/>
                </a:rPr>
                <a:t> = 1.6 K</a:t>
              </a:r>
            </a:p>
          </p:txBody>
        </p:sp>
        <p:sp>
          <p:nvSpPr>
            <p:cNvPr id="353316" name="Text Box 36"/>
            <p:cNvSpPr txBox="1">
              <a:spLocks noChangeArrowheads="1"/>
            </p:cNvSpPr>
            <p:nvPr/>
          </p:nvSpPr>
          <p:spPr bwMode="auto">
            <a:xfrm>
              <a:off x="1383" y="3989"/>
              <a:ext cx="41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i="1">
                  <a:latin typeface="Arial" pitchFamily="34" charset="0"/>
                </a:rPr>
                <a:t>T</a:t>
              </a:r>
              <a:r>
                <a:rPr lang="en-GB" sz="1600">
                  <a:latin typeface="Arial" pitchFamily="34" charset="0"/>
                </a:rPr>
                <a:t> = 0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076056" y="2228205"/>
            <a:ext cx="3273425" cy="1373187"/>
            <a:chOff x="3491" y="2810"/>
            <a:chExt cx="2062" cy="865"/>
          </a:xfrm>
        </p:grpSpPr>
        <p:pic>
          <p:nvPicPr>
            <p:cNvPr id="353317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" y="2822"/>
              <a:ext cx="872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3318" name="Picture 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1" y="2810"/>
              <a:ext cx="872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3319" name="Line 39"/>
            <p:cNvSpPr>
              <a:spLocks noChangeShapeType="1"/>
            </p:cNvSpPr>
            <p:nvPr/>
          </p:nvSpPr>
          <p:spPr bwMode="auto">
            <a:xfrm>
              <a:off x="4363" y="324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0" name="Line 40"/>
            <p:cNvSpPr>
              <a:spLocks noChangeShapeType="1"/>
            </p:cNvSpPr>
            <p:nvPr/>
          </p:nvSpPr>
          <p:spPr bwMode="auto">
            <a:xfrm>
              <a:off x="3791" y="3209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1" name="Line 41"/>
            <p:cNvSpPr>
              <a:spLocks noChangeShapeType="1"/>
            </p:cNvSpPr>
            <p:nvPr/>
          </p:nvSpPr>
          <p:spPr bwMode="auto">
            <a:xfrm flipV="1">
              <a:off x="3930" y="2901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2" name="Line 42"/>
            <p:cNvSpPr>
              <a:spLocks noChangeShapeType="1"/>
            </p:cNvSpPr>
            <p:nvPr/>
          </p:nvSpPr>
          <p:spPr bwMode="auto">
            <a:xfrm flipV="1">
              <a:off x="3923" y="3209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3" name="Line 43"/>
            <p:cNvSpPr>
              <a:spLocks noChangeShapeType="1"/>
            </p:cNvSpPr>
            <p:nvPr/>
          </p:nvSpPr>
          <p:spPr bwMode="auto">
            <a:xfrm flipV="1">
              <a:off x="3931" y="3451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4" name="Line 44"/>
            <p:cNvSpPr>
              <a:spLocks noChangeShapeType="1"/>
            </p:cNvSpPr>
            <p:nvPr/>
          </p:nvSpPr>
          <p:spPr bwMode="auto">
            <a:xfrm flipV="1">
              <a:off x="5113" y="3469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5" name="Line 45"/>
            <p:cNvSpPr>
              <a:spLocks noChangeShapeType="1"/>
            </p:cNvSpPr>
            <p:nvPr/>
          </p:nvSpPr>
          <p:spPr bwMode="auto">
            <a:xfrm flipV="1">
              <a:off x="5237" y="3176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6" name="Line 46"/>
            <p:cNvSpPr>
              <a:spLocks noChangeShapeType="1"/>
            </p:cNvSpPr>
            <p:nvPr/>
          </p:nvSpPr>
          <p:spPr bwMode="auto">
            <a:xfrm flipV="1">
              <a:off x="4055" y="3179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7" name="Line 47"/>
            <p:cNvSpPr>
              <a:spLocks noChangeShapeType="1"/>
            </p:cNvSpPr>
            <p:nvPr/>
          </p:nvSpPr>
          <p:spPr bwMode="auto">
            <a:xfrm flipV="1">
              <a:off x="5101" y="3185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8" name="Line 48"/>
            <p:cNvSpPr>
              <a:spLocks noChangeShapeType="1"/>
            </p:cNvSpPr>
            <p:nvPr/>
          </p:nvSpPr>
          <p:spPr bwMode="auto">
            <a:xfrm flipV="1">
              <a:off x="5113" y="2901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3329" name="Line 49"/>
            <p:cNvSpPr>
              <a:spLocks noChangeShapeType="1"/>
            </p:cNvSpPr>
            <p:nvPr/>
          </p:nvSpPr>
          <p:spPr bwMode="auto">
            <a:xfrm>
              <a:off x="4974" y="319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179512" y="692696"/>
            <a:ext cx="88472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Microscopic dynamics of each vortex filament is </a:t>
            </a:r>
            <a:r>
              <a:rPr lang="en-GB" dirty="0" smtClean="0"/>
              <a:t>well-understood since Helmholtz (~1860). </a:t>
            </a:r>
            <a:endParaRPr lang="en-GB" dirty="0"/>
          </a:p>
          <a:p>
            <a:r>
              <a:rPr lang="en-GB" dirty="0"/>
              <a:t>It is the consequences of their interactions </a:t>
            </a:r>
            <a:r>
              <a:rPr lang="en-GB" dirty="0" smtClean="0"/>
              <a:t>and </a:t>
            </a:r>
            <a:r>
              <a:rPr lang="en-GB" dirty="0"/>
              <a:t>especially reconnections </a:t>
            </a:r>
            <a:r>
              <a:rPr lang="en-GB" dirty="0" smtClean="0"/>
              <a:t>– </a:t>
            </a:r>
            <a:r>
              <a:rPr lang="en-GB" dirty="0"/>
              <a:t>that are non-trivial. 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                                         The following concepts require attention: </a:t>
            </a:r>
          </a:p>
          <a:p>
            <a:pPr lvl="5"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 classical vs. quantum energy, </a:t>
            </a:r>
          </a:p>
          <a:p>
            <a:pPr lvl="5"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 vortex reconnections.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611560" y="4222829"/>
            <a:ext cx="8048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An important observable – length of vortex line per unit volume (vortex density)  </a:t>
            </a:r>
            <a:r>
              <a:rPr lang="en-GB" i="1" dirty="0" smtClean="0"/>
              <a:t>L . </a:t>
            </a:r>
          </a:p>
          <a:p>
            <a:r>
              <a:rPr lang="en-GB" dirty="0" smtClean="0"/>
              <a:t>However, without specifying correlations in polarization of lines, this is insufficient.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93834" y="5229200"/>
            <a:ext cx="26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 inter-vortex distance</a:t>
            </a:r>
            <a:endParaRPr lang="en-GB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3853508" y="5685060"/>
            <a:ext cx="2864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3003" y="63000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vortex bundles, etc.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572440" y="630932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Kelvin waves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30248</TotalTime>
  <Words>1312</Words>
  <Application>Microsoft Office PowerPoint</Application>
  <PresentationFormat>On-screen Show (4:3)</PresentationFormat>
  <Paragraphs>253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Graph</vt:lpstr>
      <vt:lpstr>Equation</vt:lpstr>
      <vt:lpstr>Turbulence in Superfluid 4He in the T = 0 Limit</vt:lpstr>
      <vt:lpstr>Condensed helium atoms (low mass, weak attraction) = “Quantum Fluids and Solids”</vt:lpstr>
      <vt:lpstr>Superfluid 4He</vt:lpstr>
      <vt:lpstr>Superfluid 3He-A</vt:lpstr>
      <vt:lpstr>Free decay:</vt:lpstr>
      <vt:lpstr>Solid helium (quantum crystal)</vt:lpstr>
      <vt:lpstr>Dislocations in crystals:</vt:lpstr>
      <vt:lpstr>Dislocations in bcc crystals:</vt:lpstr>
      <vt:lpstr>Slide 9</vt:lpstr>
      <vt:lpstr>Slide 10</vt:lpstr>
      <vt:lpstr>Types of vortex tangles</vt:lpstr>
      <vt:lpstr>Slide 12</vt:lpstr>
      <vt:lpstr>Slide 13</vt:lpstr>
      <vt:lpstr>Simulations (T=0)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Turbulence in Superfluid 4He in the T=0 Limit</dc:title>
  <dc:creator>Andrei Golov</dc:creator>
  <cp:lastModifiedBy>Andrei</cp:lastModifiedBy>
  <cp:revision>722</cp:revision>
  <dcterms:created xsi:type="dcterms:W3CDTF">2007-04-16T09:42:26Z</dcterms:created>
  <dcterms:modified xsi:type="dcterms:W3CDTF">2012-06-24T08:55:45Z</dcterms:modified>
</cp:coreProperties>
</file>